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06" r:id="rId2"/>
    <p:sldId id="303" r:id="rId3"/>
    <p:sldId id="304" r:id="rId4"/>
    <p:sldId id="284" r:id="rId5"/>
    <p:sldId id="285" r:id="rId6"/>
    <p:sldId id="286" r:id="rId7"/>
    <p:sldId id="257" r:id="rId8"/>
    <p:sldId id="290" r:id="rId9"/>
    <p:sldId id="262" r:id="rId10"/>
    <p:sldId id="268" r:id="rId11"/>
    <p:sldId id="259" r:id="rId12"/>
    <p:sldId id="293" r:id="rId13"/>
    <p:sldId id="294" r:id="rId14"/>
    <p:sldId id="295" r:id="rId15"/>
    <p:sldId id="296" r:id="rId16"/>
    <p:sldId id="297" r:id="rId17"/>
    <p:sldId id="298" r:id="rId18"/>
    <p:sldId id="301" r:id="rId19"/>
    <p:sldId id="299" r:id="rId20"/>
    <p:sldId id="300" r:id="rId21"/>
    <p:sldId id="302" r:id="rId22"/>
    <p:sldId id="291" r:id="rId23"/>
    <p:sldId id="292" r:id="rId24"/>
    <p:sldId id="280" r:id="rId25"/>
    <p:sldId id="275" r:id="rId26"/>
    <p:sldId id="266" r:id="rId27"/>
    <p:sldId id="263" r:id="rId28"/>
    <p:sldId id="269" r:id="rId29"/>
    <p:sldId id="270" r:id="rId30"/>
    <p:sldId id="271" r:id="rId31"/>
    <p:sldId id="273" r:id="rId32"/>
    <p:sldId id="274" r:id="rId33"/>
    <p:sldId id="279" r:id="rId34"/>
    <p:sldId id="256" r:id="rId35"/>
    <p:sldId id="277" r:id="rId36"/>
    <p:sldId id="276" r:id="rId37"/>
    <p:sldId id="278" r:id="rId38"/>
    <p:sldId id="265" r:id="rId39"/>
    <p:sldId id="287" r:id="rId40"/>
    <p:sldId id="288" r:id="rId41"/>
    <p:sldId id="289" r:id="rId42"/>
    <p:sldId id="281" r:id="rId43"/>
    <p:sldId id="282" r:id="rId44"/>
    <p:sldId id="283" r:id="rId45"/>
    <p:sldId id="272" r:id="rId4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0000FF"/>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94677" autoAdjust="0"/>
  </p:normalViewPr>
  <p:slideViewPr>
    <p:cSldViewPr>
      <p:cViewPr>
        <p:scale>
          <a:sx n="75" d="100"/>
          <a:sy n="75" d="100"/>
        </p:scale>
        <p:origin x="-1134" y="-138"/>
      </p:cViewPr>
      <p:guideLst>
        <p:guide orient="horz" pos="2160"/>
        <p:guide pos="2880"/>
      </p:guideLst>
    </p:cSldViewPr>
  </p:slideViewPr>
  <p:outlineViewPr>
    <p:cViewPr>
      <p:scale>
        <a:sx n="33" d="100"/>
        <a:sy n="33" d="100"/>
      </p:scale>
      <p:origin x="0" y="24168"/>
    </p:cViewPr>
  </p:outlineViewPr>
  <p:notesTextViewPr>
    <p:cViewPr>
      <p:scale>
        <a:sx n="100" d="100"/>
        <a:sy n="100" d="100"/>
      </p:scale>
      <p:origin x="0" y="0"/>
    </p:cViewPr>
  </p:notesTextViewPr>
  <p:sorterViewPr>
    <p:cViewPr>
      <p:scale>
        <a:sx n="66" d="100"/>
        <a:sy n="66" d="100"/>
      </p:scale>
      <p:origin x="0" y="3402"/>
    </p:cViewPr>
  </p:sorterViewPr>
  <p:notesViewPr>
    <p:cSldViewPr>
      <p:cViewPr varScale="1">
        <p:scale>
          <a:sx n="52" d="100"/>
          <a:sy n="52" d="100"/>
        </p:scale>
        <p:origin x="-2928"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06/relationships/legacyDocTextInfo" Target="legacyDocTextInfo.bin"/><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microsoft.com/office/2006/relationships/legacyDiagramText" Target="legacyDiagramText1.bin"/></Relationships>
</file>

<file path=ppt/drawings/_rels/vmlDrawing2.vml.rels><?xml version="1.0" encoding="UTF-8" standalone="yes"?>
<Relationships xmlns="http://schemas.openxmlformats.org/package/2006/relationships"><Relationship Id="rId3" Type="http://schemas.microsoft.com/office/2006/relationships/legacyDiagramText" Target="legacyDiagramText4.bin"/><Relationship Id="rId2" Type="http://schemas.microsoft.com/office/2006/relationships/legacyDiagramText" Target="legacyDiagramText3.bin"/><Relationship Id="rId1" Type="http://schemas.microsoft.com/office/2006/relationships/legacyDiagramText" Target="legacyDiagramText2.bin"/><Relationship Id="rId4" Type="http://schemas.microsoft.com/office/2006/relationships/legacyDiagramText" Target="legacyDiagramText5.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83FEE8-17F1-466C-A862-DDE021B7429D}" type="datetimeFigureOut">
              <a:rPr lang="fr-FR" smtClean="0"/>
              <a:pPr/>
              <a:t>07/11/2010</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9D7B79-D63D-4DC8-BCA1-1B2568372027}" type="slidenum">
              <a:rPr lang="fr-FR" smtClean="0"/>
              <a:pPr/>
              <a:t>‹N°›</a:t>
            </a:fld>
            <a:endParaRPr lang="fr-F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4F9D7B79-D63D-4DC8-BCA1-1B2568372027}" type="slidenum">
              <a:rPr lang="fr-FR" smtClean="0"/>
              <a:pPr/>
              <a:t>3</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4F9D7B79-D63D-4DC8-BCA1-1B2568372027}" type="slidenum">
              <a:rPr lang="fr-FR" smtClean="0"/>
              <a:pPr/>
              <a:t>5</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4F9D7B79-D63D-4DC8-BCA1-1B2568372027}" type="slidenum">
              <a:rPr lang="fr-FR" smtClean="0"/>
              <a:pPr/>
              <a:t>7</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B8B3D5F-4DC0-4D54-A24E-58DAE43B5609}" type="datetimeFigureOut">
              <a:rPr lang="fr-FR" smtClean="0"/>
              <a:pPr/>
              <a:t>07/11/2010</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FC324B15-61AB-4FB7-BA0A-B05E534A6DA4}" type="slidenum">
              <a:rPr lang="fr-FR" smtClean="0"/>
              <a:pPr/>
              <a:t>‹N°›</a:t>
            </a:fld>
            <a:endParaRPr lang="fr-FR"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8B3D5F-4DC0-4D54-A24E-58DAE43B5609}" type="datetimeFigureOut">
              <a:rPr lang="fr-FR" smtClean="0"/>
              <a:pPr/>
              <a:t>07/11/2010</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24B15-61AB-4FB7-BA0A-B05E534A6DA4}"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 Id="rId9" Type="http://schemas.openxmlformats.org/officeDocument/2006/relationships/image" Target="../media/image55.jpeg"/></Relationships>
</file>

<file path=ppt/slides/_rels/slide3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sudouest.com/index.php?eID=tx_cms_showpic&amp;file=uploads/pics/11822940.jpg&amp;md5=9fa12f7b0f2f3494f99775f4506b6a1e&amp;width=530"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http://www.b52.be/images/Decors/Mille_Nuits/Theiere_Marocaine.JPG" TargetMode="Externa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http://hindumommy.files.wordpress.com/2006/08/ganesha151.gif" TargetMode="External"/><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http://www.marmiton.org/recipephotos/tn-100/11146.jpg" TargetMode="External"/><Relationship Id="rId5" Type="http://schemas.openxmlformats.org/officeDocument/2006/relationships/image" Target="../media/image12.jpeg"/><Relationship Id="rId4" Type="http://schemas.openxmlformats.org/officeDocument/2006/relationships/hyperlink" Target="http://www.marmiton.org/Recettes/Recette-Photo_the-a-la-menthe-marocain_11146.asp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Photos\Photos thé comme théatre\Thé comme Théâtre 7-01-2010\P1260185.JPG"/>
          <p:cNvPicPr>
            <a:picLocks noChangeAspect="1" noChangeArrowheads="1"/>
          </p:cNvPicPr>
          <p:nvPr/>
        </p:nvPicPr>
        <p:blipFill>
          <a:blip r:embed="rId2" cstate="print"/>
          <a:srcRect/>
          <a:stretch>
            <a:fillRect/>
          </a:stretch>
        </p:blipFill>
        <p:spPr bwMode="auto">
          <a:xfrm>
            <a:off x="357158" y="4000504"/>
            <a:ext cx="3360000" cy="2520000"/>
          </a:xfrm>
          <a:prstGeom prst="rect">
            <a:avLst/>
          </a:prstGeom>
          <a:noFill/>
        </p:spPr>
      </p:pic>
      <p:pic>
        <p:nvPicPr>
          <p:cNvPr id="30723" name="Picture 3" descr="H:\Photos\Photos thé comme théatre\Thé comme Théâtre 11-1-2010\P1260373.JPG"/>
          <p:cNvPicPr>
            <a:picLocks noChangeAspect="1" noChangeArrowheads="1"/>
          </p:cNvPicPr>
          <p:nvPr/>
        </p:nvPicPr>
        <p:blipFill>
          <a:blip r:embed="rId3" cstate="print"/>
          <a:srcRect/>
          <a:stretch>
            <a:fillRect/>
          </a:stretch>
        </p:blipFill>
        <p:spPr bwMode="auto">
          <a:xfrm>
            <a:off x="3000364" y="357166"/>
            <a:ext cx="2484000" cy="3312000"/>
          </a:xfrm>
          <a:prstGeom prst="rect">
            <a:avLst/>
          </a:prstGeom>
          <a:noFill/>
        </p:spPr>
      </p:pic>
      <p:pic>
        <p:nvPicPr>
          <p:cNvPr id="30724" name="Picture 4" descr="H:\Photos\Photos thé comme théatre\Thé comme Théâtre 11-1-2010\P1260434.JPG"/>
          <p:cNvPicPr>
            <a:picLocks noChangeAspect="1" noChangeArrowheads="1"/>
          </p:cNvPicPr>
          <p:nvPr/>
        </p:nvPicPr>
        <p:blipFill>
          <a:blip r:embed="rId4" cstate="print"/>
          <a:srcRect/>
          <a:stretch>
            <a:fillRect/>
          </a:stretch>
        </p:blipFill>
        <p:spPr bwMode="auto">
          <a:xfrm>
            <a:off x="6357950" y="357166"/>
            <a:ext cx="2511000" cy="3348000"/>
          </a:xfrm>
          <a:prstGeom prst="rect">
            <a:avLst/>
          </a:prstGeom>
          <a:noFill/>
        </p:spPr>
      </p:pic>
      <p:pic>
        <p:nvPicPr>
          <p:cNvPr id="30721" name="Picture 1" descr="H:\Photos\Photos thé comme théatre\Thé comme Théâtre 7-01-2010\P1260193.JPG"/>
          <p:cNvPicPr>
            <a:picLocks noChangeAspect="1" noChangeArrowheads="1"/>
          </p:cNvPicPr>
          <p:nvPr/>
        </p:nvPicPr>
        <p:blipFill>
          <a:blip r:embed="rId5" cstate="print"/>
          <a:srcRect/>
          <a:stretch>
            <a:fillRect/>
          </a:stretch>
        </p:blipFill>
        <p:spPr bwMode="auto">
          <a:xfrm>
            <a:off x="428596" y="357166"/>
            <a:ext cx="2341054" cy="3312000"/>
          </a:xfrm>
          <a:prstGeom prst="round2DiagRect">
            <a:avLst/>
          </a:prstGeom>
          <a:noFill/>
        </p:spPr>
      </p:pic>
      <p:pic>
        <p:nvPicPr>
          <p:cNvPr id="30725" name="Picture 5" descr="H:\Photos\Photos thé comme théatre\Thé comme Théâtre 7-01-2010\P1260313.JPG"/>
          <p:cNvPicPr>
            <a:picLocks noChangeAspect="1" noChangeArrowheads="1"/>
          </p:cNvPicPr>
          <p:nvPr/>
        </p:nvPicPr>
        <p:blipFill>
          <a:blip r:embed="rId6" cstate="print"/>
          <a:srcRect l="2270" t="11100" r="7343" b="10209"/>
          <a:stretch>
            <a:fillRect/>
          </a:stretch>
        </p:blipFill>
        <p:spPr bwMode="auto">
          <a:xfrm>
            <a:off x="3929058" y="5000636"/>
            <a:ext cx="3024000" cy="1512000"/>
          </a:xfrm>
          <a:prstGeom prst="round2DiagRect">
            <a:avLst/>
          </a:prstGeom>
          <a:ln>
            <a:noFill/>
          </a:ln>
          <a:effectLst>
            <a:outerShdw blurRad="292100" dist="139700" dir="2700000" algn="tl" rotWithShape="0">
              <a:srgbClr val="333333">
                <a:alpha val="65000"/>
              </a:srgbClr>
            </a:outerShdw>
          </a:effectLst>
        </p:spPr>
      </p:pic>
      <p:pic>
        <p:nvPicPr>
          <p:cNvPr id="30726" name="Picture 6" descr="H:\Photos\Photos thé comme théatre\Thé comme Théâtre 11-1-2010\P1260539.JPG"/>
          <p:cNvPicPr>
            <a:picLocks noChangeAspect="1" noChangeArrowheads="1"/>
          </p:cNvPicPr>
          <p:nvPr/>
        </p:nvPicPr>
        <p:blipFill>
          <a:blip r:embed="rId7" cstate="print"/>
          <a:srcRect/>
          <a:stretch>
            <a:fillRect/>
          </a:stretch>
        </p:blipFill>
        <p:spPr bwMode="auto">
          <a:xfrm>
            <a:off x="7143768" y="4143380"/>
            <a:ext cx="1755000" cy="2340000"/>
          </a:xfrm>
          <a:prstGeom prst="round2DiagRect">
            <a:avLst/>
          </a:prstGeom>
          <a:noFill/>
        </p:spPr>
      </p:pic>
      <p:sp>
        <p:nvSpPr>
          <p:cNvPr id="8" name="ZoneTexte 7"/>
          <p:cNvSpPr txBox="1"/>
          <p:nvPr/>
        </p:nvSpPr>
        <p:spPr>
          <a:xfrm>
            <a:off x="5253944" y="571480"/>
            <a:ext cx="1292662" cy="3000396"/>
          </a:xfrm>
          <a:prstGeom prst="rect">
            <a:avLst/>
          </a:prstGeom>
          <a:noFill/>
        </p:spPr>
        <p:txBody>
          <a:bodyPr vert="vert" wrap="square" rtlCol="0" anchor="ctr">
            <a:spAutoFit/>
          </a:bodyPr>
          <a:lstStyle/>
          <a:p>
            <a:pPr algn="ctr"/>
            <a:r>
              <a:rPr lang="fr-FR" sz="7200" dirty="0" smtClean="0"/>
              <a:t>PPCP</a:t>
            </a:r>
            <a:endParaRPr lang="fr-FR" sz="7200" dirty="0"/>
          </a:p>
        </p:txBody>
      </p:sp>
      <p:sp>
        <p:nvSpPr>
          <p:cNvPr id="10" name="ZoneTexte 9"/>
          <p:cNvSpPr txBox="1"/>
          <p:nvPr/>
        </p:nvSpPr>
        <p:spPr>
          <a:xfrm>
            <a:off x="3923928" y="3645024"/>
            <a:ext cx="3071834" cy="1477328"/>
          </a:xfrm>
          <a:prstGeom prst="rect">
            <a:avLst/>
          </a:prstGeom>
          <a:noFill/>
        </p:spPr>
        <p:txBody>
          <a:bodyPr wrap="square" rtlCol="0">
            <a:spAutoFit/>
          </a:bodyPr>
          <a:lstStyle/>
          <a:p>
            <a:pPr algn="ctr"/>
            <a:r>
              <a:rPr lang="fr-FR" sz="2400" b="1" dirty="0" smtClean="0"/>
              <a:t>TH</a:t>
            </a:r>
            <a:r>
              <a:rPr lang="fr-FR" sz="2400" b="1" dirty="0" smtClean="0"/>
              <a:t>É</a:t>
            </a:r>
            <a:r>
              <a:rPr lang="fr-FR" sz="2400" b="1" dirty="0" smtClean="0"/>
              <a:t> </a:t>
            </a:r>
            <a:r>
              <a:rPr lang="fr-FR" sz="2400" b="1" dirty="0" smtClean="0"/>
              <a:t>COMME </a:t>
            </a:r>
            <a:r>
              <a:rPr lang="fr-FR" sz="2400" b="1" dirty="0" smtClean="0"/>
              <a:t>TH</a:t>
            </a:r>
            <a:r>
              <a:rPr lang="fr-FR" sz="2400" b="1" dirty="0" smtClean="0"/>
              <a:t>É</a:t>
            </a:r>
            <a:r>
              <a:rPr lang="fr-FR" sz="2400" b="1" dirty="0" smtClean="0"/>
              <a:t>ÂTRE</a:t>
            </a:r>
            <a:endParaRPr lang="fr-FR" sz="2400" b="1" dirty="0" smtClean="0"/>
          </a:p>
          <a:p>
            <a:pPr algn="ctr"/>
            <a:r>
              <a:rPr lang="fr-FR" b="1" dirty="0" smtClean="0"/>
              <a:t>2008/2010</a:t>
            </a:r>
          </a:p>
          <a:p>
            <a:pPr algn="ctr"/>
            <a:r>
              <a:rPr lang="fr-FR" sz="2400" b="1" dirty="0" smtClean="0"/>
              <a:t>Lycée F. Tristan Camblanes</a:t>
            </a:r>
            <a:endParaRPr lang="fr-FR" sz="2400" b="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smtClean="0"/>
              <a:t>Dégustation </a:t>
            </a:r>
            <a:endParaRPr lang="fr-FR" dirty="0"/>
          </a:p>
        </p:txBody>
      </p:sp>
      <p:sp>
        <p:nvSpPr>
          <p:cNvPr id="6" name="Espace réservé du contenu 5"/>
          <p:cNvSpPr>
            <a:spLocks noGrp="1"/>
          </p:cNvSpPr>
          <p:nvPr>
            <p:ph sz="half" idx="1"/>
          </p:nvPr>
        </p:nvSpPr>
        <p:spPr>
          <a:xfrm>
            <a:off x="457200" y="1600200"/>
            <a:ext cx="4043362" cy="4525963"/>
          </a:xfrm>
        </p:spPr>
        <p:txBody>
          <a:bodyPr>
            <a:normAutofit fontScale="32500" lnSpcReduction="20000"/>
          </a:bodyPr>
          <a:lstStyle/>
          <a:p>
            <a:pPr>
              <a:buNone/>
            </a:pPr>
            <a:r>
              <a:rPr lang="en-GB" sz="4800" b="1" dirty="0" smtClean="0"/>
              <a:t>    BLUE OF LONDON, EARL GREY DU YUNNAN</a:t>
            </a:r>
          </a:p>
          <a:p>
            <a:pPr>
              <a:buNone/>
            </a:pPr>
            <a:endParaRPr lang="fr-FR" sz="4800" dirty="0" smtClean="0"/>
          </a:p>
          <a:p>
            <a:pPr>
              <a:buNone/>
            </a:pPr>
            <a:r>
              <a:rPr lang="fr-FR" sz="4800" dirty="0" smtClean="0"/>
              <a:t>		Le Earl Grey est un grand classique anglais, depuis que Charles Grey, comte (Earl en anglais) de Falodon et Ministre des Affaires étrangères du Royaume britannique au milieu du XIX </a:t>
            </a:r>
            <a:r>
              <a:rPr lang="fr-FR" sz="4800" baseline="30000" dirty="0" smtClean="0"/>
              <a:t>ème</a:t>
            </a:r>
            <a:r>
              <a:rPr lang="fr-FR" sz="4800" dirty="0" smtClean="0"/>
              <a:t> siècle, reçut d’un mandarin chinois une vieille recette consistant à aromatiser son thé avec de la bergamote.</a:t>
            </a:r>
            <a:br>
              <a:rPr lang="fr-FR" sz="4800" dirty="0" smtClean="0"/>
            </a:br>
            <a:r>
              <a:rPr lang="fr-FR" sz="4800" dirty="0" smtClean="0"/>
              <a:t/>
            </a:r>
            <a:br>
              <a:rPr lang="fr-FR" sz="4800" dirty="0" smtClean="0"/>
            </a:br>
            <a:r>
              <a:rPr lang="fr-FR" sz="4800" dirty="0" smtClean="0"/>
              <a:t>	Un des meilleurs thés noirs au monde, le Yunnan et une bergamote fraîche et délicate, originaire de Calabre, composent ici un mélange remarquable de finesse et d'équilibre. </a:t>
            </a:r>
          </a:p>
          <a:p>
            <a:pPr>
              <a:buNone/>
            </a:pPr>
            <a:r>
              <a:rPr lang="fr-FR" sz="4800" dirty="0" smtClean="0"/>
              <a:t>	Un Earl Grey d'exception agrémenté de pétales de bleuet.</a:t>
            </a:r>
          </a:p>
          <a:p>
            <a:pPr>
              <a:buNone/>
            </a:pPr>
            <a:r>
              <a:rPr lang="fr-FR" sz="4800" dirty="0" smtClean="0"/>
              <a:t> </a:t>
            </a:r>
          </a:p>
          <a:p>
            <a:pPr>
              <a:buNone/>
            </a:pPr>
            <a:r>
              <a:rPr lang="fr-FR" sz="4800" dirty="0" smtClean="0"/>
              <a:t>	Infusion 5 mn.</a:t>
            </a:r>
          </a:p>
          <a:p>
            <a:pPr>
              <a:buNone/>
            </a:pPr>
            <a:endParaRPr lang="fr-FR" sz="4800" dirty="0"/>
          </a:p>
        </p:txBody>
      </p:sp>
      <p:pic>
        <p:nvPicPr>
          <p:cNvPr id="4" name="Image 3" descr="anglais.jpg"/>
          <p:cNvPicPr>
            <a:picLocks noChangeAspect="1"/>
          </p:cNvPicPr>
          <p:nvPr/>
        </p:nvPicPr>
        <p:blipFill>
          <a:blip r:embed="rId2" cstate="print"/>
          <a:stretch>
            <a:fillRect/>
          </a:stretch>
        </p:blipFill>
        <p:spPr>
          <a:xfrm>
            <a:off x="4572000" y="2214554"/>
            <a:ext cx="4267200" cy="1371600"/>
          </a:xfrm>
          <a:prstGeom prst="rect">
            <a:avLst/>
          </a:prstGeom>
        </p:spPr>
      </p:pic>
      <p:pic>
        <p:nvPicPr>
          <p:cNvPr id="7" name="Image 6" descr="royal garden.jpg"/>
          <p:cNvPicPr>
            <a:picLocks noChangeAspect="1"/>
          </p:cNvPicPr>
          <p:nvPr/>
        </p:nvPicPr>
        <p:blipFill>
          <a:blip r:embed="rId3" cstate="print"/>
          <a:stretch>
            <a:fillRect/>
          </a:stretch>
        </p:blipFill>
        <p:spPr>
          <a:xfrm>
            <a:off x="5000628" y="4071942"/>
            <a:ext cx="3651240" cy="2286016"/>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fontAlgn="t"/>
            <a:r>
              <a:rPr lang="fr-FR" sz="2700" b="1" dirty="0" smtClean="0"/>
              <a:t>Semaine du goût octobre 2008</a:t>
            </a:r>
            <a:br>
              <a:rPr lang="fr-FR" sz="2700" b="1" dirty="0" smtClean="0"/>
            </a:br>
            <a:r>
              <a:rPr lang="fr-FR" sz="2700" b="1" dirty="0" smtClean="0"/>
              <a:t>Dégustation découverte du thé</a:t>
            </a:r>
            <a:br>
              <a:rPr lang="fr-FR" sz="2700" b="1" dirty="0" smtClean="0"/>
            </a:br>
            <a:r>
              <a:rPr lang="fr-FR" sz="2700" b="1" dirty="0" smtClean="0"/>
              <a:t>rencontre des classes de CAP Fleurs et BAC Pro Restauration</a:t>
            </a:r>
            <a:endParaRPr lang="fr-FR" dirty="0"/>
          </a:p>
        </p:txBody>
      </p:sp>
      <p:pic>
        <p:nvPicPr>
          <p:cNvPr id="4" name="Espace réservé du contenu 3" descr="Dégustation Thé 15 octobre 08 143.jpg"/>
          <p:cNvPicPr>
            <a:picLocks noGrp="1" noChangeAspect="1"/>
          </p:cNvPicPr>
          <p:nvPr>
            <p:ph idx="1"/>
          </p:nvPr>
        </p:nvPicPr>
        <p:blipFill>
          <a:blip r:embed="rId2" cstate="print"/>
          <a:stretch>
            <a:fillRect/>
          </a:stretch>
        </p:blipFill>
        <p:spPr>
          <a:xfrm>
            <a:off x="428596" y="1571612"/>
            <a:ext cx="2643206" cy="2000264"/>
          </a:xfrm>
        </p:spPr>
      </p:pic>
      <p:pic>
        <p:nvPicPr>
          <p:cNvPr id="1027" name="Picture 3" descr="C:\Documents and Settings\herberta\Mes documents\Mes images\Dégustation Thé 10 oct 08 MM\Dégustation Thé 15 octobre 08 152.jpg"/>
          <p:cNvPicPr>
            <a:picLocks noChangeAspect="1" noChangeArrowheads="1"/>
          </p:cNvPicPr>
          <p:nvPr/>
        </p:nvPicPr>
        <p:blipFill>
          <a:blip r:embed="rId3" cstate="print"/>
          <a:srcRect/>
          <a:stretch>
            <a:fillRect/>
          </a:stretch>
        </p:blipFill>
        <p:spPr bwMode="auto">
          <a:xfrm>
            <a:off x="428596" y="3857628"/>
            <a:ext cx="1943893" cy="2592378"/>
          </a:xfrm>
          <a:prstGeom prst="rect">
            <a:avLst/>
          </a:prstGeom>
          <a:noFill/>
        </p:spPr>
      </p:pic>
      <p:pic>
        <p:nvPicPr>
          <p:cNvPr id="1030" name="Picture 6" descr="C:\Documents and Settings\herberta\Mes documents\Mes images\Dégustation Thé 10 oct 08 MM\Dégustation Thé 15 octobre 08 134.jpg"/>
          <p:cNvPicPr>
            <a:picLocks noChangeAspect="1" noChangeArrowheads="1"/>
          </p:cNvPicPr>
          <p:nvPr/>
        </p:nvPicPr>
        <p:blipFill>
          <a:blip r:embed="rId4" cstate="print"/>
          <a:srcRect/>
          <a:stretch>
            <a:fillRect/>
          </a:stretch>
        </p:blipFill>
        <p:spPr bwMode="auto">
          <a:xfrm>
            <a:off x="6643702" y="3786190"/>
            <a:ext cx="2052218" cy="2665403"/>
          </a:xfrm>
          <a:prstGeom prst="rect">
            <a:avLst/>
          </a:prstGeom>
          <a:noFill/>
        </p:spPr>
      </p:pic>
      <p:pic>
        <p:nvPicPr>
          <p:cNvPr id="1026" name="Picture 2" descr="C:\Documents and Settings\herberta\Mes documents\Mes images\Dégustation Thé 10 oct 08 MM\Dégustation Thé 15 octobre 08 142.jpg"/>
          <p:cNvPicPr>
            <a:picLocks noChangeAspect="1" noChangeArrowheads="1"/>
          </p:cNvPicPr>
          <p:nvPr/>
        </p:nvPicPr>
        <p:blipFill>
          <a:blip r:embed="rId5" cstate="print"/>
          <a:srcRect/>
          <a:stretch>
            <a:fillRect/>
          </a:stretch>
        </p:blipFill>
        <p:spPr bwMode="auto">
          <a:xfrm>
            <a:off x="6072198" y="1500174"/>
            <a:ext cx="2646323" cy="1984344"/>
          </a:xfrm>
          <a:prstGeom prst="rect">
            <a:avLst/>
          </a:prstGeom>
          <a:noFill/>
        </p:spPr>
      </p:pic>
      <p:pic>
        <p:nvPicPr>
          <p:cNvPr id="8" name="Image 7" descr="CIMG3635.JPG"/>
          <p:cNvPicPr>
            <a:picLocks noChangeAspect="1"/>
          </p:cNvPicPr>
          <p:nvPr/>
        </p:nvPicPr>
        <p:blipFill>
          <a:blip r:embed="rId6" cstate="print"/>
          <a:stretch>
            <a:fillRect/>
          </a:stretch>
        </p:blipFill>
        <p:spPr>
          <a:xfrm>
            <a:off x="3428992" y="4929198"/>
            <a:ext cx="2428892" cy="1571636"/>
          </a:xfrm>
          <a:prstGeom prst="rect">
            <a:avLst/>
          </a:prstGeom>
        </p:spPr>
      </p:pic>
      <p:pic>
        <p:nvPicPr>
          <p:cNvPr id="1029" name="Picture 5" descr="C:\Documents and Settings\herberta\Mes documents\Mes images\Dégustation Thé 10 oct 08 MM\Dégustation Thé 15 octobre 08 154.jpg"/>
          <p:cNvPicPr>
            <a:picLocks noChangeAspect="1" noChangeArrowheads="1"/>
          </p:cNvPicPr>
          <p:nvPr/>
        </p:nvPicPr>
        <p:blipFill>
          <a:blip r:embed="rId7" cstate="print"/>
          <a:srcRect/>
          <a:stretch>
            <a:fillRect/>
          </a:stretch>
        </p:blipFill>
        <p:spPr bwMode="auto">
          <a:xfrm>
            <a:off x="2928926" y="2500306"/>
            <a:ext cx="3522659" cy="2641464"/>
          </a:xfrm>
          <a:prstGeom prst="rect">
            <a:avLst/>
          </a:prstGeom>
          <a:noFill/>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42844" y="142852"/>
            <a:ext cx="8858312" cy="6740307"/>
          </a:xfrm>
          <a:prstGeom prst="rect">
            <a:avLst/>
          </a:prstGeom>
          <a:noFill/>
        </p:spPr>
        <p:txBody>
          <a:bodyPr wrap="square" rtlCol="0">
            <a:spAutoFit/>
          </a:bodyPr>
          <a:lstStyle/>
          <a:p>
            <a:pPr algn="ctr"/>
            <a:r>
              <a:rPr lang="fr-FR" sz="2400" b="1" dirty="0" smtClean="0"/>
              <a:t>Bibliographie sur le thème du thé</a:t>
            </a:r>
          </a:p>
          <a:p>
            <a:r>
              <a:rPr lang="fr-FR" sz="1200" b="1" dirty="0" smtClean="0"/>
              <a:t>Titre La mémoire du goût : souvenirs et recettes de chefs</a:t>
            </a:r>
          </a:p>
          <a:p>
            <a:r>
              <a:rPr lang="fr-FR" sz="1200" b="1" dirty="0" smtClean="0"/>
              <a:t>Auteurs</a:t>
            </a:r>
          </a:p>
          <a:p>
            <a:r>
              <a:rPr lang="fr-FR" sz="1200" b="1" dirty="0" smtClean="0"/>
              <a:t>Editeurs MINERVA</a:t>
            </a:r>
          </a:p>
          <a:p>
            <a:r>
              <a:rPr lang="fr-FR" sz="1200" b="1" dirty="0" smtClean="0"/>
              <a:t>Résumé Ce livre nous entraine sur les traces de la "madeleine de Proust" , quand le souvenir surgit à la seule</a:t>
            </a:r>
          </a:p>
          <a:p>
            <a:r>
              <a:rPr lang="fr-FR" sz="1200" dirty="0" smtClean="0"/>
              <a:t>bouchée d'une </a:t>
            </a:r>
            <a:r>
              <a:rPr lang="fr-FR" sz="1200" dirty="0" err="1" smtClean="0"/>
              <a:t>gourmandise.Après</a:t>
            </a:r>
            <a:r>
              <a:rPr lang="fr-FR" sz="1200" dirty="0" smtClean="0"/>
              <a:t> une première partie où Irène </a:t>
            </a:r>
            <a:r>
              <a:rPr lang="fr-FR" sz="1200" dirty="0" err="1" smtClean="0"/>
              <a:t>Frain</a:t>
            </a:r>
            <a:r>
              <a:rPr lang="fr-FR" sz="1200" dirty="0" smtClean="0"/>
              <a:t> nous livre une réflexion</a:t>
            </a:r>
          </a:p>
          <a:p>
            <a:r>
              <a:rPr lang="fr-FR" sz="1200" dirty="0" err="1" smtClean="0"/>
              <a:t>poètique</a:t>
            </a:r>
            <a:r>
              <a:rPr lang="fr-FR" sz="1200" dirty="0" smtClean="0"/>
              <a:t> sur la transmission suit alors un album où dix-huit chefs se </a:t>
            </a:r>
            <a:r>
              <a:rPr lang="fr-FR" sz="1200" dirty="0" err="1" smtClean="0"/>
              <a:t>racontent.Chacun</a:t>
            </a:r>
            <a:r>
              <a:rPr lang="fr-FR" sz="1200" dirty="0" smtClean="0"/>
              <a:t> revient sur ses</a:t>
            </a:r>
          </a:p>
          <a:p>
            <a:r>
              <a:rPr lang="fr-FR" sz="1200" dirty="0" smtClean="0"/>
              <a:t>souvenirs et dévoile les recettes familiales qui ont marqué leur jeunesse.</a:t>
            </a:r>
          </a:p>
          <a:p>
            <a:endParaRPr lang="fr-FR" sz="800" dirty="0" smtClean="0"/>
          </a:p>
          <a:p>
            <a:r>
              <a:rPr lang="fr-FR" sz="1200" b="1" dirty="0" smtClean="0"/>
              <a:t>Titre Le thé et ses bienfaits</a:t>
            </a:r>
          </a:p>
          <a:p>
            <a:r>
              <a:rPr lang="fr-FR" sz="1200" b="1" dirty="0" smtClean="0"/>
              <a:t>Auteurs Carles, Michèle</a:t>
            </a:r>
          </a:p>
          <a:p>
            <a:r>
              <a:rPr lang="fr-FR" sz="1200" b="1" dirty="0" smtClean="0"/>
              <a:t>Editeurs FLAMMARION</a:t>
            </a:r>
          </a:p>
          <a:p>
            <a:r>
              <a:rPr lang="fr-FR" sz="1200" b="1" dirty="0" smtClean="0"/>
              <a:t>Résumé Retrace l'histoire de cette boisson venue d'Orient, présente les différents rituels qui entourent sa</a:t>
            </a:r>
          </a:p>
          <a:p>
            <a:r>
              <a:rPr lang="fr-FR" sz="1200" dirty="0" smtClean="0"/>
              <a:t>préparation dans certains pays comme la Chine, le Japon ou le Maroc, et propose des recettes</a:t>
            </a:r>
          </a:p>
          <a:p>
            <a:r>
              <a:rPr lang="fr-FR" sz="1200" dirty="0" smtClean="0"/>
              <a:t>culinaires et de beauté à base de thé. Avec un carnet d'adresses.</a:t>
            </a:r>
          </a:p>
          <a:p>
            <a:endParaRPr lang="fr-FR" sz="800" dirty="0" smtClean="0"/>
          </a:p>
          <a:p>
            <a:r>
              <a:rPr lang="fr-FR" sz="1200" b="1" dirty="0" smtClean="0"/>
              <a:t>Titre Le guide de dégustation de l'amateur de thé</a:t>
            </a:r>
          </a:p>
          <a:p>
            <a:r>
              <a:rPr lang="fr-FR" sz="1200" b="1" dirty="0" smtClean="0"/>
              <a:t>Auteurs Delmas, François-Xavier</a:t>
            </a:r>
          </a:p>
          <a:p>
            <a:r>
              <a:rPr lang="fr-FR" sz="1200" b="1" dirty="0" smtClean="0"/>
              <a:t>Editeurs CHENE</a:t>
            </a:r>
          </a:p>
          <a:p>
            <a:r>
              <a:rPr lang="fr-FR" sz="1200" b="1" dirty="0" smtClean="0"/>
              <a:t>Résumé Guide pratique de dégustation pour les amateurs de thé, rédigé par les fondateurs du Palais des thés.</a:t>
            </a:r>
          </a:p>
          <a:p>
            <a:r>
              <a:rPr lang="fr-FR" sz="1200" dirty="0" smtClean="0"/>
              <a:t>L'ouvrage permet de découvrir le thé, sa culture et la meilleure façon de le préparer et de le</a:t>
            </a:r>
          </a:p>
          <a:p>
            <a:r>
              <a:rPr lang="fr-FR" sz="1200" dirty="0" smtClean="0"/>
              <a:t>consommer. Avec une sélection des 50 meilleurs thés du monde.</a:t>
            </a:r>
          </a:p>
          <a:p>
            <a:endParaRPr lang="fr-FR" sz="800" dirty="0" smtClean="0"/>
          </a:p>
          <a:p>
            <a:r>
              <a:rPr lang="fr-FR" sz="1200" b="1" dirty="0" smtClean="0"/>
              <a:t>Titre Délices du thé</a:t>
            </a:r>
          </a:p>
          <a:p>
            <a:r>
              <a:rPr lang="fr-FR" sz="1200" b="1" dirty="0" smtClean="0"/>
              <a:t>Auteurs </a:t>
            </a:r>
            <a:r>
              <a:rPr lang="fr-FR" sz="1200" b="1" dirty="0" err="1" smtClean="0"/>
              <a:t>Foulkes</a:t>
            </a:r>
            <a:r>
              <a:rPr lang="fr-FR" sz="1200" b="1" dirty="0" smtClean="0"/>
              <a:t>, </a:t>
            </a:r>
            <a:r>
              <a:rPr lang="fr-FR" sz="1200" b="1" dirty="0" err="1" smtClean="0"/>
              <a:t>Maït</a:t>
            </a:r>
            <a:endParaRPr lang="fr-FR" sz="1200" b="1" dirty="0" smtClean="0"/>
          </a:p>
          <a:p>
            <a:r>
              <a:rPr lang="fr-FR" sz="1200" b="1" dirty="0" smtClean="0"/>
              <a:t>Editeurs FLAMMARION</a:t>
            </a:r>
          </a:p>
          <a:p>
            <a:r>
              <a:rPr lang="fr-FR" sz="1200" b="1" dirty="0" smtClean="0"/>
              <a:t>Résumé Le thé véritable institution diffère d'un pays à l'autre tout comme les instruments qui lui sont</a:t>
            </a:r>
          </a:p>
          <a:p>
            <a:r>
              <a:rPr lang="fr-FR" sz="1200" dirty="0" err="1" smtClean="0"/>
              <a:t>attachés.L'</a:t>
            </a:r>
            <a:r>
              <a:rPr lang="fr-FR" sz="1200" dirty="0" smtClean="0"/>
              <a:t>auteur nous livre ici plus de trente manières de préparer le thé.</a:t>
            </a:r>
          </a:p>
          <a:p>
            <a:endParaRPr lang="fr-FR" sz="800" dirty="0" smtClean="0"/>
          </a:p>
          <a:p>
            <a:r>
              <a:rPr lang="fr-FR" sz="1200" b="1" dirty="0" smtClean="0"/>
              <a:t>Titre Le goût du thé</a:t>
            </a:r>
          </a:p>
          <a:p>
            <a:r>
              <a:rPr lang="fr-FR" sz="1200" b="1" dirty="0" smtClean="0"/>
              <a:t>Auteurs</a:t>
            </a:r>
          </a:p>
          <a:p>
            <a:r>
              <a:rPr lang="fr-FR" sz="1200" b="1" dirty="0" smtClean="0"/>
              <a:t>Editeurs MERCURE DE FRANCE</a:t>
            </a:r>
          </a:p>
          <a:p>
            <a:r>
              <a:rPr lang="fr-FR" sz="1200" b="1" dirty="0" smtClean="0"/>
              <a:t>Résumé Un tour du monde du thé à travers les textes de M. Proust, B. Vian, L. </a:t>
            </a:r>
            <a:r>
              <a:rPr lang="fr-FR" sz="1200" b="1" dirty="0" err="1" smtClean="0"/>
              <a:t>Carrol</a:t>
            </a:r>
            <a:r>
              <a:rPr lang="fr-FR" sz="1200" b="1" dirty="0" smtClean="0"/>
              <a:t>, Y. Kawabata, Tolstoï,</a:t>
            </a:r>
          </a:p>
          <a:p>
            <a:r>
              <a:rPr lang="fr-FR" sz="1200" dirty="0" smtClean="0"/>
              <a:t>Colette, A. Rimbaud, A. Cohen et d'autres. Cette anthologie est conçue comme une introduction à la</a:t>
            </a:r>
          </a:p>
          <a:p>
            <a:r>
              <a:rPr lang="fr-FR" sz="1200" dirty="0" smtClean="0"/>
              <a:t>philosophie des maîtres de thé, dont </a:t>
            </a:r>
            <a:r>
              <a:rPr lang="fr-FR" sz="1200" dirty="0" err="1" smtClean="0"/>
              <a:t>Kakuzô</a:t>
            </a:r>
            <a:r>
              <a:rPr lang="fr-FR" sz="1200" dirty="0" smtClean="0"/>
              <a:t> </a:t>
            </a:r>
            <a:r>
              <a:rPr lang="fr-FR" sz="1200" dirty="0" err="1" smtClean="0"/>
              <a:t>Okakura</a:t>
            </a:r>
            <a:r>
              <a:rPr lang="fr-FR" sz="1200" dirty="0" smtClean="0"/>
              <a:t>, selon qui le thé initie au culte de l'imparfait en</a:t>
            </a:r>
          </a:p>
          <a:p>
            <a:r>
              <a:rPr lang="fr-FR" sz="1200" dirty="0" smtClean="0"/>
              <a:t>appelant à jouir de l'amertume et à magnifier l'astringence.</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214290"/>
            <a:ext cx="8858312" cy="5324535"/>
          </a:xfrm>
          <a:prstGeom prst="rect">
            <a:avLst/>
          </a:prstGeom>
          <a:noFill/>
        </p:spPr>
        <p:txBody>
          <a:bodyPr wrap="square" rtlCol="0">
            <a:spAutoFit/>
          </a:bodyPr>
          <a:lstStyle/>
          <a:p>
            <a:r>
              <a:rPr lang="fr-FR" sz="1200" b="1" dirty="0" smtClean="0"/>
              <a:t>Titre Guide de l'amateur de Thé</a:t>
            </a:r>
          </a:p>
          <a:p>
            <a:r>
              <a:rPr lang="fr-FR" sz="1200" b="1" dirty="0" smtClean="0"/>
              <a:t>Auteurs </a:t>
            </a:r>
            <a:r>
              <a:rPr lang="fr-FR" sz="1200" b="1" dirty="0" err="1" smtClean="0"/>
              <a:t>Montseren</a:t>
            </a:r>
            <a:r>
              <a:rPr lang="fr-FR" sz="1200" b="1" dirty="0" smtClean="0"/>
              <a:t>, Jean</a:t>
            </a:r>
          </a:p>
          <a:p>
            <a:r>
              <a:rPr lang="fr-FR" sz="1200" b="1" dirty="0" smtClean="0"/>
              <a:t>Editeurs SOLAR</a:t>
            </a:r>
          </a:p>
          <a:p>
            <a:r>
              <a:rPr lang="fr-FR" sz="1200" b="1" dirty="0" smtClean="0"/>
              <a:t>Résumé Après nous avoir révélé l'histoire, les multiples procédés et techniques de production, mais aussi</a:t>
            </a:r>
          </a:p>
          <a:p>
            <a:r>
              <a:rPr lang="fr-FR" sz="1200" dirty="0" smtClean="0"/>
              <a:t>l'esprit du thé et ses cérémonies, il nous livre tout ce qu'il faut savoir pour choisir, préparer et goûter le</a:t>
            </a:r>
          </a:p>
          <a:p>
            <a:r>
              <a:rPr lang="fr-FR" sz="1200" dirty="0" smtClean="0"/>
              <a:t>thé, avant de nous convier à une dégustation complète où sont présentées ou examinées plus d'une</a:t>
            </a:r>
          </a:p>
          <a:p>
            <a:r>
              <a:rPr lang="fr-FR" sz="1200" dirty="0" smtClean="0"/>
              <a:t>centaine de variétés.</a:t>
            </a:r>
          </a:p>
          <a:p>
            <a:endParaRPr lang="fr-FR" sz="800" dirty="0" smtClean="0"/>
          </a:p>
          <a:p>
            <a:r>
              <a:rPr lang="fr-FR" sz="1200" b="1" dirty="0" smtClean="0"/>
              <a:t>Titre Le livre du thé</a:t>
            </a:r>
          </a:p>
          <a:p>
            <a:r>
              <a:rPr lang="fr-FR" sz="1200" b="1" dirty="0" smtClean="0"/>
              <a:t>Auteurs </a:t>
            </a:r>
            <a:r>
              <a:rPr lang="fr-FR" sz="1200" b="1" dirty="0" err="1" smtClean="0"/>
              <a:t>Okakura</a:t>
            </a:r>
            <a:r>
              <a:rPr lang="fr-FR" sz="1200" b="1" dirty="0" smtClean="0"/>
              <a:t>, </a:t>
            </a:r>
            <a:r>
              <a:rPr lang="fr-FR" sz="1200" b="1" dirty="0" err="1" smtClean="0"/>
              <a:t>Kakuzô</a:t>
            </a:r>
            <a:endParaRPr lang="fr-FR" sz="1200" b="1" dirty="0" smtClean="0"/>
          </a:p>
          <a:p>
            <a:r>
              <a:rPr lang="fr-FR" sz="1200" b="1" dirty="0" smtClean="0"/>
              <a:t>Editeurs </a:t>
            </a:r>
            <a:r>
              <a:rPr lang="fr-FR" sz="1200" b="1" dirty="0" err="1" smtClean="0"/>
              <a:t>Picquier</a:t>
            </a:r>
            <a:endParaRPr lang="fr-FR" sz="1200" b="1" dirty="0" smtClean="0"/>
          </a:p>
          <a:p>
            <a:r>
              <a:rPr lang="fr-FR" sz="1200" b="1" dirty="0" smtClean="0"/>
              <a:t>Résumé Une introduction subtile à la vie et à la pensée asiatiques à travers l'évocation du thé, symbole de la</a:t>
            </a:r>
          </a:p>
          <a:p>
            <a:r>
              <a:rPr lang="fr-FR" sz="1200" dirty="0" smtClean="0"/>
              <a:t>vie et de la culture en Asie.</a:t>
            </a:r>
          </a:p>
          <a:p>
            <a:endParaRPr lang="fr-FR" sz="800" dirty="0" smtClean="0"/>
          </a:p>
          <a:p>
            <a:r>
              <a:rPr lang="fr-FR" sz="1200" b="1" dirty="0" smtClean="0"/>
              <a:t>Titre Le thé</a:t>
            </a:r>
          </a:p>
          <a:p>
            <a:r>
              <a:rPr lang="fr-FR" sz="1200" b="1" dirty="0" smtClean="0"/>
              <a:t>Auteurs Perrier-Robert, Annie</a:t>
            </a:r>
          </a:p>
          <a:p>
            <a:r>
              <a:rPr lang="fr-FR" sz="1200" b="1" dirty="0" smtClean="0"/>
              <a:t>Editeurs CHENE</a:t>
            </a:r>
          </a:p>
          <a:p>
            <a:r>
              <a:rPr lang="fr-FR" sz="1200" b="1" dirty="0" smtClean="0"/>
              <a:t>Résumé Tout sur le thé : la plante et sa culture, les différentes variétés, ses vertus, son arrivée en Europe, ses</a:t>
            </a:r>
          </a:p>
          <a:p>
            <a:r>
              <a:rPr lang="fr-FR" sz="1200" dirty="0" smtClean="0"/>
              <a:t>rites de dégustation, les objets qui y sont liés. Avec un cahier de recettes et une table d'infusion des</a:t>
            </a:r>
          </a:p>
          <a:p>
            <a:r>
              <a:rPr lang="fr-FR" sz="1200" dirty="0" smtClean="0"/>
              <a:t>thés.</a:t>
            </a:r>
          </a:p>
          <a:p>
            <a:endParaRPr lang="fr-FR" sz="800" dirty="0" smtClean="0"/>
          </a:p>
          <a:p>
            <a:r>
              <a:rPr lang="fr-FR" sz="1200" b="1" dirty="0" smtClean="0"/>
              <a:t>Titre Thé français : trois siècles de passion</a:t>
            </a:r>
          </a:p>
          <a:p>
            <a:r>
              <a:rPr lang="fr-FR" sz="1200" b="1" dirty="0" smtClean="0"/>
              <a:t>Auteurs Stella, Alain</a:t>
            </a:r>
          </a:p>
          <a:p>
            <a:r>
              <a:rPr lang="fr-FR" sz="1200" b="1" dirty="0" smtClean="0"/>
              <a:t>Editeurs FLAMMARION</a:t>
            </a:r>
          </a:p>
          <a:p>
            <a:r>
              <a:rPr lang="fr-FR" sz="1200" b="1" dirty="0" smtClean="0"/>
              <a:t>Résumé Retrace l'histoire de la maison Mariage Frères qui importe du thé depuis 1854. En 1982, elle est</a:t>
            </a:r>
          </a:p>
          <a:p>
            <a:r>
              <a:rPr lang="fr-FR" sz="1200" dirty="0" smtClean="0"/>
              <a:t>rachetée par deux Parisiens R. </a:t>
            </a:r>
            <a:r>
              <a:rPr lang="fr-FR" sz="1200" dirty="0" err="1" smtClean="0"/>
              <a:t>Bueno</a:t>
            </a:r>
            <a:r>
              <a:rPr lang="fr-FR" sz="1200" dirty="0" smtClean="0"/>
              <a:t> et K. </a:t>
            </a:r>
            <a:r>
              <a:rPr lang="fr-FR" sz="1200" dirty="0" err="1" smtClean="0"/>
              <a:t>Cha</a:t>
            </a:r>
            <a:r>
              <a:rPr lang="fr-FR" sz="1200" dirty="0" smtClean="0"/>
              <a:t> </a:t>
            </a:r>
            <a:r>
              <a:rPr lang="fr-FR" sz="1200" dirty="0" err="1" smtClean="0"/>
              <a:t>Sangmanée</a:t>
            </a:r>
            <a:r>
              <a:rPr lang="fr-FR" sz="1200" dirty="0" smtClean="0"/>
              <a:t> qui vont recueillir cet héritage et lui</a:t>
            </a:r>
          </a:p>
          <a:p>
            <a:r>
              <a:rPr lang="fr-FR" sz="1200" dirty="0" smtClean="0"/>
              <a:t>donner une nouvelle dimension en inventant l'art français du thé. Malgré le succès de la gastronomie</a:t>
            </a:r>
          </a:p>
          <a:p>
            <a:r>
              <a:rPr lang="fr-FR" sz="1200" dirty="0" smtClean="0"/>
              <a:t>au thé et de leurs grands crus, ils ont su conserver leur âme d'artisans du thé français.</a:t>
            </a:r>
          </a:p>
          <a:p>
            <a:endParaRPr lang="fr-FR" sz="12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71414"/>
            <a:ext cx="8858312" cy="7109639"/>
          </a:xfrm>
          <a:prstGeom prst="rect">
            <a:avLst/>
          </a:prstGeom>
          <a:noFill/>
        </p:spPr>
        <p:txBody>
          <a:bodyPr wrap="square" rtlCol="0">
            <a:spAutoFit/>
          </a:bodyPr>
          <a:lstStyle/>
          <a:p>
            <a:pPr algn="ctr"/>
            <a:r>
              <a:rPr lang="fr-FR" sz="2400" b="1" dirty="0" smtClean="0"/>
              <a:t>PPCP « Le Thé » 1 BAC PRO REST                                                              </a:t>
            </a:r>
            <a:r>
              <a:rPr lang="fr-FR" sz="1200" b="1" dirty="0" smtClean="0"/>
              <a:t>Octobre 2008      </a:t>
            </a:r>
            <a:endParaRPr lang="fr-FR" sz="1200" dirty="0" smtClean="0"/>
          </a:p>
          <a:p>
            <a:r>
              <a:rPr lang="fr-FR" sz="1200" b="1" dirty="0" smtClean="0"/>
              <a:t>Français-Histoire-Géo-Documentation</a:t>
            </a:r>
            <a:endParaRPr lang="fr-FR" sz="1200" dirty="0" smtClean="0"/>
          </a:p>
          <a:p>
            <a:r>
              <a:rPr lang="fr-FR" sz="1200" b="1" dirty="0" smtClean="0"/>
              <a:t>RECHERCHE DOCUMENTAIRE</a:t>
            </a:r>
            <a:endParaRPr lang="fr-FR" sz="1200" dirty="0" smtClean="0"/>
          </a:p>
          <a:p>
            <a:r>
              <a:rPr lang="fr-FR" sz="1200" dirty="0" smtClean="0"/>
              <a:t> </a:t>
            </a:r>
            <a:endParaRPr lang="fr-FR" sz="1000" dirty="0" smtClean="0"/>
          </a:p>
          <a:p>
            <a:r>
              <a:rPr lang="fr-FR" sz="1200" b="1" u="sng" dirty="0" smtClean="0"/>
              <a:t>LA GEOGRAPHIE</a:t>
            </a:r>
          </a:p>
          <a:p>
            <a:r>
              <a:rPr lang="fr-FR" sz="800" b="1" dirty="0" smtClean="0"/>
              <a:t> </a:t>
            </a:r>
            <a:endParaRPr lang="fr-FR" sz="800" dirty="0" smtClean="0"/>
          </a:p>
          <a:p>
            <a:r>
              <a:rPr lang="fr-FR" sz="1200" b="1" dirty="0" smtClean="0"/>
              <a:t>Production :</a:t>
            </a:r>
            <a:endParaRPr lang="fr-FR" sz="1200" dirty="0" smtClean="0"/>
          </a:p>
          <a:p>
            <a:r>
              <a:rPr lang="fr-FR" sz="800" b="1" dirty="0" smtClean="0"/>
              <a:t> </a:t>
            </a:r>
            <a:r>
              <a:rPr lang="fr-FR" sz="1200" dirty="0" smtClean="0"/>
              <a:t>Le théier : Où pousse t-il ? Quelles conditions géographiques nécessite t-il ?</a:t>
            </a:r>
          </a:p>
          <a:p>
            <a:pPr lvl="0"/>
            <a:r>
              <a:rPr lang="fr-FR" sz="1200" dirty="0" smtClean="0"/>
              <a:t>La cueillette : Comment s’effectue t’elle, par qui, quelles sont les périodes de récolte ?</a:t>
            </a:r>
          </a:p>
          <a:p>
            <a:pPr lvl="0"/>
            <a:r>
              <a:rPr lang="fr-FR" sz="1200" dirty="0" smtClean="0"/>
              <a:t>Décrivez le travail dans une plantation de thé, aujourd’hui. (conditions, salaires…)</a:t>
            </a:r>
            <a:endParaRPr lang="fr-FR" sz="800" dirty="0" smtClean="0"/>
          </a:p>
          <a:p>
            <a:pPr lvl="0"/>
            <a:r>
              <a:rPr lang="fr-FR" sz="1200" dirty="0" smtClean="0"/>
              <a:t>Quels pays sont les principaux producteurs de thé ? Classez-les et chiffrez la production actuelle.</a:t>
            </a:r>
          </a:p>
          <a:p>
            <a:pPr lvl="0"/>
            <a:r>
              <a:rPr lang="fr-FR" sz="1200" dirty="0" smtClean="0"/>
              <a:t>Quels pays sont les principaux exportateurs ? Quelles quantités ?</a:t>
            </a:r>
          </a:p>
          <a:p>
            <a:r>
              <a:rPr lang="fr-FR" sz="800" dirty="0" smtClean="0"/>
              <a:t> </a:t>
            </a:r>
          </a:p>
          <a:p>
            <a:r>
              <a:rPr lang="fr-FR" sz="1200" b="1" dirty="0" smtClean="0"/>
              <a:t>Consommation :</a:t>
            </a:r>
            <a:endParaRPr lang="fr-FR" sz="1200" dirty="0" smtClean="0"/>
          </a:p>
          <a:p>
            <a:pPr lvl="0"/>
            <a:r>
              <a:rPr lang="fr-FR" sz="1200" dirty="0" smtClean="0"/>
              <a:t>Quels sont les principaux pays consommateurs de thé ? Tentez de chiffrer la consommation par habitant.</a:t>
            </a:r>
          </a:p>
          <a:p>
            <a:pPr lvl="0"/>
            <a:r>
              <a:rPr lang="fr-FR" sz="1200" dirty="0" smtClean="0"/>
              <a:t>Rappelez brièvement les différentes variétés de thé proposées aux consommateurs.</a:t>
            </a:r>
          </a:p>
          <a:p>
            <a:endParaRPr lang="fr-FR" sz="800" dirty="0" smtClean="0"/>
          </a:p>
          <a:p>
            <a:r>
              <a:rPr lang="fr-FR" sz="1200" i="1" dirty="0" smtClean="0"/>
              <a:t>Forme  réponse :</a:t>
            </a:r>
            <a:endParaRPr lang="fr-FR" sz="1200" dirty="0" smtClean="0"/>
          </a:p>
          <a:p>
            <a:r>
              <a:rPr lang="fr-FR" sz="1200" i="1" dirty="0" smtClean="0"/>
              <a:t>              -synthèse rédigée</a:t>
            </a:r>
            <a:endParaRPr lang="fr-FR" sz="1200" dirty="0" smtClean="0"/>
          </a:p>
          <a:p>
            <a:r>
              <a:rPr lang="fr-FR" sz="1200" i="1" dirty="0" smtClean="0"/>
              <a:t>              -carte</a:t>
            </a:r>
            <a:endParaRPr lang="fr-FR" sz="1200" dirty="0" smtClean="0"/>
          </a:p>
          <a:p>
            <a:r>
              <a:rPr lang="fr-FR" sz="1200" i="1" dirty="0" smtClean="0"/>
              <a:t>              -tableau / graphique</a:t>
            </a:r>
            <a:endParaRPr lang="fr-FR" sz="1200" dirty="0" smtClean="0"/>
          </a:p>
          <a:p>
            <a:r>
              <a:rPr lang="fr-FR" sz="800" b="1" dirty="0" smtClean="0"/>
              <a:t> </a:t>
            </a:r>
            <a:endParaRPr lang="fr-FR" sz="800" dirty="0" smtClean="0"/>
          </a:p>
          <a:p>
            <a:r>
              <a:rPr lang="fr-FR" sz="1200" dirty="0" smtClean="0"/>
              <a:t> </a:t>
            </a:r>
            <a:r>
              <a:rPr lang="fr-FR" sz="1200" b="1" u="sng" dirty="0" smtClean="0"/>
              <a:t>LE THE ET LA SANTE</a:t>
            </a:r>
            <a:endParaRPr lang="fr-FR" sz="1200" u="sng" dirty="0" smtClean="0"/>
          </a:p>
          <a:p>
            <a:r>
              <a:rPr lang="fr-FR" sz="800" b="1" dirty="0" smtClean="0"/>
              <a:t> </a:t>
            </a:r>
            <a:endParaRPr lang="fr-FR" sz="800" dirty="0" smtClean="0"/>
          </a:p>
          <a:p>
            <a:pPr lvl="0"/>
            <a:r>
              <a:rPr lang="fr-FR" sz="1200" dirty="0" smtClean="0"/>
              <a:t>Quelle est la composition du thé ?</a:t>
            </a:r>
          </a:p>
          <a:p>
            <a:pPr lvl="0"/>
            <a:r>
              <a:rPr lang="fr-FR" sz="1200" dirty="0" smtClean="0"/>
              <a:t>Quels sont les bienfaits  du thé pour la santé ?</a:t>
            </a:r>
          </a:p>
          <a:p>
            <a:pPr lvl="0"/>
            <a:r>
              <a:rPr lang="fr-FR" sz="1200" dirty="0" smtClean="0"/>
              <a:t>A-t-il des effets négatifs ? Lesquels ?</a:t>
            </a:r>
          </a:p>
          <a:p>
            <a:pPr lvl="0"/>
            <a:r>
              <a:rPr lang="fr-FR" sz="1200" dirty="0" smtClean="0"/>
              <a:t>Pourquoi dit-on au Tibet que « le thé est nutritif » ? Comment y est-il consommé ?</a:t>
            </a:r>
          </a:p>
          <a:p>
            <a:r>
              <a:rPr lang="fr-FR" sz="1200" dirty="0" smtClean="0"/>
              <a:t>Comment les Mongols le consomment-ils ? Quelle place tient-il dans leur alimentation ?</a:t>
            </a:r>
          </a:p>
          <a:p>
            <a:r>
              <a:rPr lang="fr-FR" sz="1200" dirty="0" smtClean="0"/>
              <a:t>Au </a:t>
            </a:r>
            <a:r>
              <a:rPr lang="fr-FR" sz="1200" dirty="0" err="1" smtClean="0"/>
              <a:t>XIX°s</a:t>
            </a:r>
            <a:r>
              <a:rPr lang="fr-FR" sz="1200" dirty="0" smtClean="0"/>
              <a:t>, les femmes disent que « Le thé est au service de la beauté ». Comment ?</a:t>
            </a:r>
          </a:p>
          <a:p>
            <a:r>
              <a:rPr lang="fr-FR" sz="1200" dirty="0" smtClean="0"/>
              <a:t>Qu’en est-il aujourd’hui ? Quels produits de soin l’utilisent ?</a:t>
            </a:r>
          </a:p>
          <a:p>
            <a:r>
              <a:rPr lang="fr-FR" sz="800" dirty="0" smtClean="0"/>
              <a:t> </a:t>
            </a:r>
          </a:p>
          <a:p>
            <a:r>
              <a:rPr lang="fr-FR" sz="1200" i="1" dirty="0" smtClean="0"/>
              <a:t>Forme réponse :</a:t>
            </a:r>
            <a:endParaRPr lang="fr-FR" sz="1200" dirty="0" smtClean="0"/>
          </a:p>
          <a:p>
            <a:r>
              <a:rPr lang="fr-FR" sz="1200" i="1" dirty="0" smtClean="0"/>
              <a:t>            - synthèse rédigée</a:t>
            </a:r>
            <a:endParaRPr lang="fr-FR" sz="1200" dirty="0" smtClean="0"/>
          </a:p>
          <a:p>
            <a:r>
              <a:rPr lang="fr-FR" sz="1200" i="1" dirty="0" smtClean="0"/>
              <a:t>            - tableau</a:t>
            </a:r>
            <a:endParaRPr lang="fr-FR" sz="1200" dirty="0" smtClean="0"/>
          </a:p>
          <a:p>
            <a:r>
              <a:rPr lang="fr-FR" sz="1200" i="1" dirty="0" smtClean="0"/>
              <a:t>            - images</a:t>
            </a:r>
            <a:endParaRPr lang="fr-FR" sz="1200" dirty="0" smtClean="0"/>
          </a:p>
          <a:p>
            <a:r>
              <a:rPr lang="fr-FR" sz="1200" i="1" dirty="0" smtClean="0"/>
              <a:t> </a:t>
            </a:r>
            <a:endParaRPr lang="fr-FR" sz="1200" dirty="0" smtClean="0"/>
          </a:p>
          <a:p>
            <a:endParaRPr lang="fr-FR" sz="1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0"/>
            <a:ext cx="8858312" cy="7048083"/>
          </a:xfrm>
          <a:prstGeom prst="rect">
            <a:avLst/>
          </a:prstGeom>
          <a:noFill/>
        </p:spPr>
        <p:txBody>
          <a:bodyPr wrap="square" rtlCol="0">
            <a:spAutoFit/>
          </a:bodyPr>
          <a:lstStyle/>
          <a:p>
            <a:r>
              <a:rPr lang="fr-FR" sz="1200" b="1" u="sng" dirty="0" smtClean="0"/>
              <a:t>LE THE ET SON IMAGE EN EUROPE : AU </a:t>
            </a:r>
            <a:r>
              <a:rPr lang="fr-FR" sz="1200" b="1" u="sng" dirty="0" err="1" smtClean="0"/>
              <a:t>XIX°s</a:t>
            </a:r>
            <a:endParaRPr lang="fr-FR" sz="1200" u="sng" dirty="0" smtClean="0"/>
          </a:p>
          <a:p>
            <a:r>
              <a:rPr lang="fr-FR" sz="800" b="1" dirty="0" smtClean="0"/>
              <a:t> </a:t>
            </a:r>
            <a:endParaRPr lang="fr-FR" sz="800" dirty="0" smtClean="0"/>
          </a:p>
          <a:p>
            <a:pPr lvl="0"/>
            <a:r>
              <a:rPr lang="fr-FR" sz="1200" dirty="0" smtClean="0"/>
              <a:t>Qui consomme du thé au </a:t>
            </a:r>
            <a:r>
              <a:rPr lang="fr-FR" sz="1200" dirty="0" err="1" smtClean="0"/>
              <a:t>XIX°s</a:t>
            </a:r>
            <a:r>
              <a:rPr lang="fr-FR" sz="1200" dirty="0" smtClean="0"/>
              <a:t> (pays, classes sociales) ? Sous quelles formes ?</a:t>
            </a:r>
          </a:p>
          <a:p>
            <a:pPr lvl="0"/>
            <a:r>
              <a:rPr lang="fr-FR" sz="1200" dirty="0" smtClean="0"/>
              <a:t>Est-il consommé sous des formes autres que la boisson ? Lesquelles, par qui ?</a:t>
            </a:r>
          </a:p>
          <a:p>
            <a:pPr lvl="0"/>
            <a:r>
              <a:rPr lang="fr-FR" sz="1200" dirty="0" smtClean="0"/>
              <a:t>Quels grands négociants se font connaître (lesquels, où, comment, pourquoi une domination anglaise….) ?</a:t>
            </a:r>
          </a:p>
          <a:p>
            <a:pPr lvl="0"/>
            <a:r>
              <a:rPr lang="fr-FR" sz="1200" dirty="0" smtClean="0"/>
              <a:t>Quelle image est associée au thé à cette époque ?</a:t>
            </a:r>
          </a:p>
          <a:p>
            <a:r>
              <a:rPr lang="fr-FR" sz="1200" dirty="0" smtClean="0"/>
              <a:t>(Notamment à travers les arts : affiches, écrivains, peintres … )</a:t>
            </a:r>
          </a:p>
          <a:p>
            <a:r>
              <a:rPr lang="fr-FR" sz="800" dirty="0" smtClean="0"/>
              <a:t> </a:t>
            </a:r>
          </a:p>
          <a:p>
            <a:r>
              <a:rPr lang="fr-FR" sz="900" i="1" dirty="0" smtClean="0"/>
              <a:t>Forme réponse :</a:t>
            </a:r>
            <a:endParaRPr lang="fr-FR" sz="900" dirty="0" smtClean="0"/>
          </a:p>
          <a:p>
            <a:r>
              <a:rPr lang="fr-FR" sz="900" i="1" dirty="0" smtClean="0"/>
              <a:t>             - synthèse rédigée</a:t>
            </a:r>
            <a:endParaRPr lang="fr-FR" sz="900" dirty="0" smtClean="0"/>
          </a:p>
          <a:p>
            <a:r>
              <a:rPr lang="fr-FR" sz="900" i="1" dirty="0" smtClean="0"/>
              <a:t>             - tableau</a:t>
            </a:r>
            <a:endParaRPr lang="fr-FR" sz="900" dirty="0" smtClean="0"/>
          </a:p>
          <a:p>
            <a:r>
              <a:rPr lang="fr-FR" sz="900" i="1" dirty="0" smtClean="0"/>
              <a:t>             - photos</a:t>
            </a:r>
            <a:endParaRPr lang="fr-FR" sz="900" dirty="0" smtClean="0"/>
          </a:p>
          <a:p>
            <a:r>
              <a:rPr lang="fr-FR" sz="900" i="1" dirty="0" smtClean="0"/>
              <a:t>             - images</a:t>
            </a:r>
            <a:endParaRPr lang="fr-FR" sz="900" dirty="0" smtClean="0"/>
          </a:p>
          <a:p>
            <a:r>
              <a:rPr lang="fr-FR" sz="900" i="1" dirty="0" smtClean="0"/>
              <a:t> </a:t>
            </a:r>
            <a:endParaRPr lang="fr-FR" sz="900" dirty="0" smtClean="0"/>
          </a:p>
          <a:p>
            <a:r>
              <a:rPr lang="fr-FR" sz="1200" b="1" u="sng" dirty="0" smtClean="0"/>
              <a:t>LE THE ET SON IMAGE EN EUROPE : AUJOURD’HUI</a:t>
            </a:r>
          </a:p>
          <a:p>
            <a:endParaRPr lang="fr-FR" sz="800" u="sng" dirty="0" smtClean="0"/>
          </a:p>
          <a:p>
            <a:pPr lvl="0"/>
            <a:r>
              <a:rPr lang="fr-FR" sz="1200" dirty="0" smtClean="0"/>
              <a:t>Qui consomme du thé : quand, où, sous quelles formes, pour quelles raisons ?</a:t>
            </a:r>
          </a:p>
          <a:p>
            <a:pPr lvl="0"/>
            <a:r>
              <a:rPr lang="fr-FR" sz="1200" dirty="0" smtClean="0"/>
              <a:t>Quelles marques ? ( A illustrer)</a:t>
            </a:r>
          </a:p>
          <a:p>
            <a:pPr lvl="0"/>
            <a:r>
              <a:rPr lang="fr-FR" sz="1200" dirty="0" smtClean="0"/>
              <a:t>Quelle image du thé est véhiculée par les médias (presse, publicité, reportage…)</a:t>
            </a:r>
          </a:p>
          <a:p>
            <a:r>
              <a:rPr lang="fr-FR" sz="1200" dirty="0" smtClean="0"/>
              <a:t>Argumentez votre réponse.</a:t>
            </a:r>
          </a:p>
          <a:p>
            <a:pPr lvl="0"/>
            <a:r>
              <a:rPr lang="fr-FR" sz="1200" dirty="0" smtClean="0"/>
              <a:t>Quelles utilisations, autres que la boisson, sont faîtes du thé ?</a:t>
            </a:r>
          </a:p>
          <a:p>
            <a:r>
              <a:rPr lang="fr-FR" sz="1200" dirty="0" smtClean="0"/>
              <a:t>Dans chaque domaine, citez des exemples ou produits précis.</a:t>
            </a:r>
          </a:p>
          <a:p>
            <a:r>
              <a:rPr lang="fr-FR" sz="800" b="1" dirty="0" smtClean="0"/>
              <a:t> </a:t>
            </a:r>
            <a:endParaRPr lang="fr-FR" sz="800" dirty="0" smtClean="0"/>
          </a:p>
          <a:p>
            <a:r>
              <a:rPr lang="fr-FR" sz="900" i="1" dirty="0" smtClean="0"/>
              <a:t>Forme réponse :</a:t>
            </a:r>
            <a:endParaRPr lang="fr-FR" sz="900" dirty="0" smtClean="0"/>
          </a:p>
          <a:p>
            <a:r>
              <a:rPr lang="fr-FR" sz="900" i="1" dirty="0" smtClean="0"/>
              <a:t>             - synthèse rédigée</a:t>
            </a:r>
            <a:endParaRPr lang="fr-FR" sz="900" dirty="0" smtClean="0"/>
          </a:p>
          <a:p>
            <a:r>
              <a:rPr lang="fr-FR" sz="900" i="1" dirty="0" smtClean="0"/>
              <a:t>             - photos</a:t>
            </a:r>
            <a:endParaRPr lang="fr-FR" sz="900" dirty="0" smtClean="0"/>
          </a:p>
          <a:p>
            <a:r>
              <a:rPr lang="fr-FR" sz="900" dirty="0" smtClean="0"/>
              <a:t> </a:t>
            </a:r>
            <a:r>
              <a:rPr lang="fr-FR" sz="900" i="1" dirty="0" smtClean="0"/>
              <a:t>            - images</a:t>
            </a:r>
            <a:endParaRPr lang="fr-FR" sz="900" dirty="0" smtClean="0"/>
          </a:p>
          <a:p>
            <a:r>
              <a:rPr lang="fr-FR" sz="900" i="1" dirty="0" smtClean="0"/>
              <a:t>             - tableau</a:t>
            </a:r>
          </a:p>
          <a:p>
            <a:endParaRPr lang="fr-FR" sz="800" i="1" dirty="0" smtClean="0"/>
          </a:p>
          <a:p>
            <a:r>
              <a:rPr lang="fr-FR" sz="1200" b="1" u="sng" dirty="0" smtClean="0"/>
              <a:t>LE THE ET SES USAGES : EN ASIE</a:t>
            </a:r>
            <a:endParaRPr lang="fr-FR" sz="1200" u="sng" dirty="0" smtClean="0"/>
          </a:p>
          <a:p>
            <a:pPr lvl="0"/>
            <a:r>
              <a:rPr lang="fr-FR" sz="1200" dirty="0" smtClean="0"/>
              <a:t>Quels pays en consomment ?</a:t>
            </a:r>
          </a:p>
          <a:p>
            <a:pPr lvl="0"/>
            <a:r>
              <a:rPr lang="fr-FR" sz="1200" dirty="0" smtClean="0"/>
              <a:t>Quels thés ?</a:t>
            </a:r>
          </a:p>
          <a:p>
            <a:pPr lvl="0"/>
            <a:r>
              <a:rPr lang="fr-FR" sz="1200" dirty="0" smtClean="0"/>
              <a:t>Quels contenants, vaisselle et accessoires utilisés ?</a:t>
            </a:r>
          </a:p>
          <a:p>
            <a:pPr lvl="0"/>
            <a:r>
              <a:rPr lang="fr-FR" sz="1200" dirty="0" smtClean="0"/>
              <a:t>A quels moments de la journée ou occasion particulière ?</a:t>
            </a:r>
          </a:p>
          <a:p>
            <a:pPr lvl="0"/>
            <a:r>
              <a:rPr lang="fr-FR" sz="1200" dirty="0" smtClean="0"/>
              <a:t>Comment est-il préparé, avec quel accompagnement éventuellement ?</a:t>
            </a:r>
          </a:p>
          <a:p>
            <a:pPr lvl="0"/>
            <a:r>
              <a:rPr lang="fr-FR" sz="1200" dirty="0" smtClean="0"/>
              <a:t>Quels usages ou rites particuliers ? (Vous étudierez pour cette question, un seul pays)</a:t>
            </a:r>
          </a:p>
          <a:p>
            <a:r>
              <a:rPr lang="fr-FR" sz="800" dirty="0" smtClean="0"/>
              <a:t> </a:t>
            </a:r>
          </a:p>
          <a:p>
            <a:r>
              <a:rPr lang="fr-FR" sz="900" i="1" dirty="0" smtClean="0"/>
              <a:t>Forme réponse :</a:t>
            </a:r>
            <a:endParaRPr lang="fr-FR" sz="900" dirty="0" smtClean="0"/>
          </a:p>
          <a:p>
            <a:r>
              <a:rPr lang="fr-FR" sz="900" i="1" dirty="0" smtClean="0"/>
              <a:t>             - synthèse rédigée</a:t>
            </a:r>
            <a:endParaRPr lang="fr-FR" sz="900" dirty="0" smtClean="0"/>
          </a:p>
          <a:p>
            <a:r>
              <a:rPr lang="fr-FR" sz="900" i="1" dirty="0" smtClean="0"/>
              <a:t>             - tableau</a:t>
            </a:r>
            <a:endParaRPr lang="fr-FR" sz="900" dirty="0" smtClean="0"/>
          </a:p>
          <a:p>
            <a:r>
              <a:rPr lang="fr-FR" sz="900" i="1" dirty="0" smtClean="0"/>
              <a:t>             - photos</a:t>
            </a:r>
            <a:endParaRPr lang="fr-FR" sz="900" dirty="0" smtClean="0"/>
          </a:p>
          <a:p>
            <a:r>
              <a:rPr lang="fr-FR" sz="900" i="1" dirty="0" smtClean="0"/>
              <a:t>             - images</a:t>
            </a:r>
            <a:endParaRPr lang="fr-FR" sz="900" dirty="0" smtClean="0"/>
          </a:p>
          <a:p>
            <a:endParaRPr lang="fr-FR" sz="1200" dirty="0" smtClean="0"/>
          </a:p>
          <a:p>
            <a:endParaRPr lang="fr-FR" sz="800" dirty="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142852"/>
            <a:ext cx="8786874" cy="5274016"/>
          </a:xfrm>
          <a:prstGeom prst="rect">
            <a:avLst/>
          </a:prstGeom>
          <a:noFill/>
        </p:spPr>
        <p:txBody>
          <a:bodyPr wrap="square" rtlCol="0">
            <a:spAutoFit/>
          </a:bodyPr>
          <a:lstStyle/>
          <a:p>
            <a:r>
              <a:rPr lang="fr-FR" sz="1200" b="1" u="sng" dirty="0" smtClean="0"/>
              <a:t>LE THE ET SES USAGES : EN AFRIQUE et AMERIQUE DU SUD</a:t>
            </a:r>
            <a:endParaRPr lang="fr-FR" sz="1200" u="sng" dirty="0" smtClean="0"/>
          </a:p>
          <a:p>
            <a:pPr lvl="0"/>
            <a:r>
              <a:rPr lang="fr-FR" sz="1200" dirty="0" smtClean="0"/>
              <a:t>Quels pays en consomment ?</a:t>
            </a:r>
          </a:p>
          <a:p>
            <a:pPr lvl="0"/>
            <a:r>
              <a:rPr lang="fr-FR" sz="1200" dirty="0" smtClean="0"/>
              <a:t>Quels thés ?</a:t>
            </a:r>
          </a:p>
          <a:p>
            <a:pPr lvl="0"/>
            <a:r>
              <a:rPr lang="fr-FR" sz="1200" dirty="0" smtClean="0"/>
              <a:t>Quels contenants, vaisselle et accessoires utilisés ?</a:t>
            </a:r>
          </a:p>
          <a:p>
            <a:pPr lvl="0"/>
            <a:r>
              <a:rPr lang="fr-FR" sz="1200" dirty="0" smtClean="0"/>
              <a:t>A quels moments de la journée ou occasion particulière ?</a:t>
            </a:r>
          </a:p>
          <a:p>
            <a:pPr lvl="0"/>
            <a:r>
              <a:rPr lang="fr-FR" sz="1200" dirty="0" smtClean="0"/>
              <a:t>Comment est-il préparé, avec quel accompagnement éventuellement ?</a:t>
            </a:r>
          </a:p>
          <a:p>
            <a:pPr lvl="0"/>
            <a:r>
              <a:rPr lang="fr-FR" sz="1200" dirty="0" smtClean="0"/>
              <a:t>Quels usages ou rites particuliers ? (Vous étudierez pour cette question, un seul pays)</a:t>
            </a:r>
          </a:p>
          <a:p>
            <a:r>
              <a:rPr lang="fr-FR" sz="800" dirty="0" smtClean="0"/>
              <a:t> </a:t>
            </a:r>
          </a:p>
          <a:p>
            <a:r>
              <a:rPr lang="fr-FR" sz="1100" i="1" dirty="0" smtClean="0"/>
              <a:t>Forme réponse :</a:t>
            </a:r>
            <a:endParaRPr lang="fr-FR" sz="1100" dirty="0" smtClean="0"/>
          </a:p>
          <a:p>
            <a:r>
              <a:rPr lang="fr-FR" sz="1100" i="1" dirty="0" smtClean="0"/>
              <a:t>             - synthèse rédigée</a:t>
            </a:r>
            <a:endParaRPr lang="fr-FR" sz="1100" dirty="0" smtClean="0"/>
          </a:p>
          <a:p>
            <a:r>
              <a:rPr lang="fr-FR" sz="1100" i="1" dirty="0" smtClean="0"/>
              <a:t>             - tableau</a:t>
            </a:r>
            <a:endParaRPr lang="fr-FR" sz="1100" dirty="0" smtClean="0"/>
          </a:p>
          <a:p>
            <a:r>
              <a:rPr lang="fr-FR" sz="1100" i="1" dirty="0" smtClean="0"/>
              <a:t>             - photos</a:t>
            </a:r>
            <a:endParaRPr lang="fr-FR" sz="1100" dirty="0" smtClean="0"/>
          </a:p>
          <a:p>
            <a:r>
              <a:rPr lang="fr-FR" sz="1100" i="1" dirty="0" smtClean="0"/>
              <a:t>             - images</a:t>
            </a:r>
            <a:endParaRPr lang="fr-FR" sz="1100" dirty="0" smtClean="0"/>
          </a:p>
          <a:p>
            <a:r>
              <a:rPr lang="fr-FR" sz="800" i="1" dirty="0" smtClean="0"/>
              <a:t> </a:t>
            </a:r>
            <a:endParaRPr lang="fr-FR" sz="800" dirty="0" smtClean="0"/>
          </a:p>
          <a:p>
            <a:r>
              <a:rPr lang="fr-FR" sz="1200" b="1" u="sng" dirty="0" smtClean="0"/>
              <a:t>LE THE ET SES USAGES : EN EUROPE</a:t>
            </a:r>
            <a:endParaRPr lang="fr-FR" sz="1200" u="sng" dirty="0" smtClean="0"/>
          </a:p>
          <a:p>
            <a:pPr lvl="0"/>
            <a:r>
              <a:rPr lang="fr-FR" sz="1200" dirty="0" smtClean="0"/>
              <a:t>Quels pays en consomment ?</a:t>
            </a:r>
          </a:p>
          <a:p>
            <a:pPr lvl="0"/>
            <a:r>
              <a:rPr lang="fr-FR" sz="1200" dirty="0" smtClean="0"/>
              <a:t>Quels thés ?</a:t>
            </a:r>
          </a:p>
          <a:p>
            <a:pPr lvl="0"/>
            <a:r>
              <a:rPr lang="fr-FR" sz="1200" dirty="0" smtClean="0"/>
              <a:t>Quels contenants, vaisselle et accessoires utilisés ?</a:t>
            </a:r>
          </a:p>
          <a:p>
            <a:pPr lvl="0"/>
            <a:r>
              <a:rPr lang="fr-FR" sz="1200" dirty="0" smtClean="0"/>
              <a:t>A quels moments de la journée ou occasion particulière ?</a:t>
            </a:r>
          </a:p>
          <a:p>
            <a:pPr lvl="0"/>
            <a:r>
              <a:rPr lang="fr-FR" sz="1200" dirty="0" smtClean="0"/>
              <a:t>Comment est-il préparé, avec quel accompagnement éventuellement ?</a:t>
            </a:r>
          </a:p>
          <a:p>
            <a:pPr lvl="0"/>
            <a:r>
              <a:rPr lang="fr-FR" sz="1200" dirty="0" smtClean="0"/>
              <a:t>Quels usages ou rites particuliers ? (Vous étudierez pour cette question, un seul pays)</a:t>
            </a:r>
          </a:p>
          <a:p>
            <a:r>
              <a:rPr lang="fr-FR" sz="800" dirty="0" smtClean="0"/>
              <a:t> </a:t>
            </a:r>
          </a:p>
          <a:p>
            <a:r>
              <a:rPr lang="fr-FR" sz="1100" i="1" dirty="0" smtClean="0"/>
              <a:t>Forme réponse :</a:t>
            </a:r>
            <a:endParaRPr lang="fr-FR" sz="1100" dirty="0" smtClean="0"/>
          </a:p>
          <a:p>
            <a:r>
              <a:rPr lang="fr-FR" sz="1100" i="1" dirty="0" smtClean="0"/>
              <a:t>             - synthèse rédigée</a:t>
            </a:r>
            <a:endParaRPr lang="fr-FR" sz="1100" dirty="0" smtClean="0"/>
          </a:p>
          <a:p>
            <a:r>
              <a:rPr lang="fr-FR" sz="1100" i="1" dirty="0" smtClean="0"/>
              <a:t>             - tableau</a:t>
            </a:r>
            <a:endParaRPr lang="fr-FR" sz="1100" dirty="0" smtClean="0"/>
          </a:p>
          <a:p>
            <a:r>
              <a:rPr lang="fr-FR" sz="1100" i="1" dirty="0" smtClean="0"/>
              <a:t>             - photos</a:t>
            </a:r>
            <a:endParaRPr lang="fr-FR" sz="1100" dirty="0" smtClean="0"/>
          </a:p>
          <a:p>
            <a:r>
              <a:rPr lang="fr-FR" sz="1100" i="1" dirty="0" smtClean="0"/>
              <a:t>             - images</a:t>
            </a:r>
            <a:endParaRPr lang="fr-FR" sz="1100" dirty="0" smtClean="0"/>
          </a:p>
          <a:p>
            <a:r>
              <a:rPr lang="fr-FR" sz="1200" dirty="0" smtClean="0"/>
              <a:t> </a:t>
            </a:r>
          </a:p>
          <a:p>
            <a:endParaRPr lang="fr-FR" sz="1200" dirty="0" smtClean="0"/>
          </a:p>
          <a:p>
            <a:endParaRPr lang="fr-FR" sz="1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214290"/>
            <a:ext cx="8858312" cy="7109639"/>
          </a:xfrm>
          <a:prstGeom prst="rect">
            <a:avLst/>
          </a:prstGeom>
          <a:noFill/>
        </p:spPr>
        <p:txBody>
          <a:bodyPr wrap="square" rtlCol="0">
            <a:spAutoFit/>
          </a:bodyPr>
          <a:lstStyle/>
          <a:p>
            <a:pPr algn="ctr"/>
            <a:r>
              <a:rPr lang="fr-FR" sz="2400" b="1" dirty="0" smtClean="0"/>
              <a:t>Recherche d’informations sur le thé</a:t>
            </a:r>
          </a:p>
          <a:p>
            <a:r>
              <a:rPr lang="fr-FR" sz="1200" dirty="0" smtClean="0"/>
              <a:t>Nom des élèves :                                                                                           </a:t>
            </a:r>
          </a:p>
          <a:p>
            <a:r>
              <a:rPr lang="fr-FR" sz="1200" dirty="0" smtClean="0"/>
              <a:t>Sujet de recherche :</a:t>
            </a:r>
          </a:p>
          <a:p>
            <a:r>
              <a:rPr lang="fr-FR" sz="1200" dirty="0" smtClean="0"/>
              <a:t> </a:t>
            </a:r>
          </a:p>
          <a:p>
            <a:r>
              <a:rPr lang="fr-FR" sz="2000" b="1" u="sng" dirty="0" smtClean="0"/>
              <a:t>Séance 1 </a:t>
            </a:r>
          </a:p>
          <a:p>
            <a:r>
              <a:rPr lang="fr-FR" sz="1200" u="sng" dirty="0" smtClean="0"/>
              <a:t>Objectifs</a:t>
            </a:r>
            <a:r>
              <a:rPr lang="fr-FR" sz="1200" dirty="0" smtClean="0"/>
              <a:t> : à partir d’une lecture survol consulter et trier des documents papier en lien  avec un sujet de recherche, s’assurer de leur pertinence.</a:t>
            </a:r>
          </a:p>
          <a:p>
            <a:r>
              <a:rPr lang="fr-FR" sz="1200" u="sng" dirty="0" smtClean="0"/>
              <a:t>Notions </a:t>
            </a:r>
            <a:r>
              <a:rPr lang="fr-FR" sz="1200" dirty="0" smtClean="0"/>
              <a:t>: bibliographie, documentaire, périodique, table des matières, index, références, cote.</a:t>
            </a:r>
          </a:p>
          <a:p>
            <a:r>
              <a:rPr lang="fr-FR" sz="800" dirty="0" smtClean="0"/>
              <a:t> </a:t>
            </a:r>
          </a:p>
          <a:p>
            <a:r>
              <a:rPr lang="fr-FR" sz="1200" dirty="0" smtClean="0"/>
              <a:t>1. </a:t>
            </a:r>
            <a:r>
              <a:rPr lang="fr-FR" sz="1200" u="sng" dirty="0" smtClean="0"/>
              <a:t>Recherche à partir des références de BCDI</a:t>
            </a:r>
            <a:r>
              <a:rPr lang="fr-FR" sz="1200" dirty="0" smtClean="0"/>
              <a:t> (logiciel de recherche documentaire du CDI)</a:t>
            </a:r>
          </a:p>
          <a:p>
            <a:r>
              <a:rPr lang="fr-FR" sz="800" dirty="0" smtClean="0"/>
              <a:t> </a:t>
            </a:r>
          </a:p>
          <a:p>
            <a:r>
              <a:rPr lang="fr-FR" sz="1200" dirty="0" smtClean="0"/>
              <a:t>Par groupe : Une </a:t>
            </a:r>
            <a:r>
              <a:rPr lang="fr-FR" sz="1200" b="1" dirty="0" smtClean="0"/>
              <a:t>bibliographie</a:t>
            </a:r>
            <a:r>
              <a:rPr lang="fr-FR" sz="1200" dirty="0" smtClean="0"/>
              <a:t> (</a:t>
            </a:r>
            <a:r>
              <a:rPr lang="fr-FR" sz="1200" i="1" dirty="0" smtClean="0"/>
              <a:t>références de documents</a:t>
            </a:r>
            <a:r>
              <a:rPr lang="fr-FR" sz="1200" dirty="0" smtClean="0"/>
              <a:t>) des documents du CDI , issue du logiciel BCDI, vous a été distribuée. A partir des éléments qui apparaissent sur la feuille effectuez un premier choix des livres susceptibles de vous intéresser.</a:t>
            </a:r>
          </a:p>
          <a:p>
            <a:r>
              <a:rPr lang="fr-FR" sz="1200" dirty="0" smtClean="0"/>
              <a:t>Quels sont les éléments qui vous aident à effectuer votre choix :</a:t>
            </a:r>
          </a:p>
          <a:p>
            <a:r>
              <a:rPr lang="fr-FR" sz="800" dirty="0" smtClean="0"/>
              <a:t> </a:t>
            </a:r>
          </a:p>
          <a:p>
            <a:r>
              <a:rPr lang="fr-FR" sz="1200" dirty="0" smtClean="0"/>
              <a:t>Notez sur votre fiche bibliographique les références nécessaires pour identifier les documents que vous avez choisis :</a:t>
            </a:r>
          </a:p>
          <a:p>
            <a:r>
              <a:rPr lang="fr-FR" sz="1200" b="1" u="sng" dirty="0" smtClean="0"/>
              <a:t>Documentaire </a:t>
            </a:r>
            <a:r>
              <a:rPr lang="fr-FR" sz="1200" i="1" dirty="0" smtClean="0"/>
              <a:t>document qui traite d’un sujet précis</a:t>
            </a:r>
            <a:endParaRPr lang="fr-FR" sz="1200" dirty="0" smtClean="0"/>
          </a:p>
          <a:p>
            <a:r>
              <a:rPr lang="fr-FR" sz="1200" b="1" u="sng" dirty="0" smtClean="0"/>
              <a:t>Revue ou périodique</a:t>
            </a:r>
            <a:r>
              <a:rPr lang="fr-FR" sz="1200" u="sng" dirty="0" smtClean="0"/>
              <a:t> </a:t>
            </a:r>
            <a:r>
              <a:rPr lang="fr-FR" sz="1200" i="1" dirty="0" smtClean="0"/>
              <a:t>document qui paraît à intervalles réguliers</a:t>
            </a:r>
            <a:endParaRPr lang="fr-FR" sz="1200" dirty="0" smtClean="0"/>
          </a:p>
          <a:p>
            <a:r>
              <a:rPr lang="fr-FR" sz="800" dirty="0" smtClean="0"/>
              <a:t> </a:t>
            </a:r>
          </a:p>
          <a:p>
            <a:r>
              <a:rPr lang="fr-FR" sz="1200" dirty="0" smtClean="0"/>
              <a:t>Aller chercher les documentaires en rayon, demander les revues à la documentaliste.</a:t>
            </a:r>
          </a:p>
          <a:p>
            <a:endParaRPr lang="fr-FR" sz="800" dirty="0" smtClean="0"/>
          </a:p>
          <a:p>
            <a:r>
              <a:rPr lang="fr-FR" sz="1200" dirty="0" smtClean="0"/>
              <a:t>2. </a:t>
            </a:r>
            <a:r>
              <a:rPr lang="fr-FR" sz="1200" u="sng" dirty="0" smtClean="0"/>
              <a:t>Recherche des informations à l’intérieur des documentaires et revues.</a:t>
            </a:r>
            <a:endParaRPr lang="fr-FR" sz="1200" dirty="0" smtClean="0"/>
          </a:p>
          <a:p>
            <a:r>
              <a:rPr lang="fr-FR" sz="1200" dirty="0" smtClean="0"/>
              <a:t>Vous allez effectuer une lecture survol des documents papier afin de noter rapidement les éléments présents en lien avec votre sujet de recherche.</a:t>
            </a:r>
          </a:p>
          <a:p>
            <a:r>
              <a:rPr lang="fr-FR" sz="1200" dirty="0" smtClean="0"/>
              <a:t>Pour vous aider :</a:t>
            </a:r>
          </a:p>
          <a:p>
            <a:r>
              <a:rPr lang="fr-FR" sz="1200" u="sng" dirty="0" smtClean="0"/>
              <a:t>Examinez rapidement l’ouvrage</a:t>
            </a:r>
            <a:r>
              <a:rPr lang="fr-FR" sz="1200" dirty="0" smtClean="0"/>
              <a:t> : titre, date d’édition, résumé, public visé, types d’illustration.</a:t>
            </a:r>
          </a:p>
          <a:p>
            <a:r>
              <a:rPr lang="fr-FR" sz="1200" u="sng" dirty="0" smtClean="0"/>
              <a:t>Consultez les clés d’accès à l’information</a:t>
            </a:r>
            <a:r>
              <a:rPr lang="fr-FR" sz="1200" dirty="0" smtClean="0"/>
              <a:t> :</a:t>
            </a:r>
          </a:p>
          <a:p>
            <a:pPr lvl="0"/>
            <a:r>
              <a:rPr lang="fr-FR" sz="1200" b="1" dirty="0" smtClean="0"/>
              <a:t>la table des matières</a:t>
            </a:r>
            <a:r>
              <a:rPr lang="fr-FR" sz="1200" dirty="0" smtClean="0"/>
              <a:t> </a:t>
            </a:r>
            <a:r>
              <a:rPr lang="fr-FR" sz="1200" i="1" dirty="0" smtClean="0"/>
              <a:t>: indique les grandes parties, donne les pages où commencent le sujet, se trouve en début ou fin d’ouvrage .</a:t>
            </a:r>
            <a:endParaRPr lang="fr-FR" sz="1200" dirty="0" smtClean="0"/>
          </a:p>
          <a:p>
            <a:pPr lvl="0"/>
            <a:r>
              <a:rPr lang="fr-FR" sz="1200" b="1" dirty="0" smtClean="0"/>
              <a:t>l’index : </a:t>
            </a:r>
            <a:r>
              <a:rPr lang="fr-FR" sz="1200" i="1" dirty="0" smtClean="0"/>
              <a:t>liste de tous les sujets traités et de tous les noms cités avec les références pour les retrouver, est situé en général en fin d’ouvrage.</a:t>
            </a:r>
            <a:endParaRPr lang="fr-FR" sz="1200" dirty="0" smtClean="0"/>
          </a:p>
          <a:p>
            <a:r>
              <a:rPr lang="fr-FR" sz="1200" u="sng" dirty="0" smtClean="0"/>
              <a:t>Effectuez la lecture survol :</a:t>
            </a:r>
            <a:r>
              <a:rPr lang="fr-FR" sz="1200" dirty="0" smtClean="0"/>
              <a:t> elle permet de vous faire une idée d’un chapitre, de visualiser les illustrations, de vérifier s’il sera intéressant pour vous.</a:t>
            </a:r>
          </a:p>
          <a:p>
            <a:pPr lvl="0"/>
            <a:r>
              <a:rPr lang="fr-FR" sz="1200" dirty="0" smtClean="0"/>
              <a:t>Explorer titre et sous-titres </a:t>
            </a:r>
          </a:p>
          <a:p>
            <a:pPr lvl="0"/>
            <a:r>
              <a:rPr lang="fr-FR" sz="1200" dirty="0" smtClean="0"/>
              <a:t>Observer les illustrations</a:t>
            </a:r>
          </a:p>
          <a:p>
            <a:pPr lvl="0"/>
            <a:r>
              <a:rPr lang="fr-FR" sz="1200" dirty="0" smtClean="0"/>
              <a:t>Prêter attention aux caractères mis en valeur.</a:t>
            </a:r>
          </a:p>
          <a:p>
            <a:r>
              <a:rPr lang="fr-FR" sz="800" dirty="0" smtClean="0"/>
              <a:t> </a:t>
            </a:r>
          </a:p>
          <a:p>
            <a:r>
              <a:rPr lang="fr-FR" sz="1200" dirty="0" smtClean="0"/>
              <a:t>Complétez la fiche de présélection des ouvrages.</a:t>
            </a:r>
          </a:p>
          <a:p>
            <a:endParaRPr lang="fr-FR" sz="1200" dirty="0" smtClean="0"/>
          </a:p>
          <a:p>
            <a:endParaRPr lang="fr-FR" sz="1200" dirty="0"/>
          </a:p>
        </p:txBody>
      </p:sp>
      <p:pic>
        <p:nvPicPr>
          <p:cNvPr id="40962" name="Picture 2" descr="the-bouilloire-vapeur_~DEGE13"/>
          <p:cNvPicPr>
            <a:picLocks noChangeAspect="1" noChangeArrowheads="1"/>
          </p:cNvPicPr>
          <p:nvPr/>
        </p:nvPicPr>
        <p:blipFill>
          <a:blip r:embed="rId2" cstate="print"/>
          <a:srcRect/>
          <a:stretch>
            <a:fillRect/>
          </a:stretch>
        </p:blipFill>
        <p:spPr bwMode="auto">
          <a:xfrm>
            <a:off x="7643834" y="357166"/>
            <a:ext cx="777875" cy="549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42844" y="142852"/>
            <a:ext cx="8858312" cy="276999"/>
          </a:xfrm>
          <a:prstGeom prst="rect">
            <a:avLst/>
          </a:prstGeom>
          <a:noFill/>
        </p:spPr>
        <p:txBody>
          <a:bodyPr wrap="square" rtlCol="0">
            <a:spAutoFit/>
          </a:bodyPr>
          <a:lstStyle/>
          <a:p>
            <a:endParaRPr lang="fr-FR" sz="1200" dirty="0"/>
          </a:p>
        </p:txBody>
      </p:sp>
      <p:graphicFrame>
        <p:nvGraphicFramePr>
          <p:cNvPr id="5" name="Tableau 4"/>
          <p:cNvGraphicFramePr>
            <a:graphicFrameLocks noGrp="1"/>
          </p:cNvGraphicFramePr>
          <p:nvPr/>
        </p:nvGraphicFramePr>
        <p:xfrm>
          <a:off x="642910" y="357166"/>
          <a:ext cx="7858180" cy="857256"/>
        </p:xfrm>
        <a:graphic>
          <a:graphicData uri="http://schemas.openxmlformats.org/drawingml/2006/table">
            <a:tbl>
              <a:tblPr/>
              <a:tblGrid>
                <a:gridCol w="1271978"/>
                <a:gridCol w="716308"/>
                <a:gridCol w="1360380"/>
                <a:gridCol w="1073957"/>
                <a:gridCol w="1002732"/>
                <a:gridCol w="501114"/>
                <a:gridCol w="501114"/>
                <a:gridCol w="1430597"/>
              </a:tblGrid>
              <a:tr h="134268">
                <a:tc rowSpan="2">
                  <a:txBody>
                    <a:bodyPr/>
                    <a:lstStyle/>
                    <a:p>
                      <a:pPr algn="ctr">
                        <a:spcAft>
                          <a:spcPts val="0"/>
                        </a:spcAft>
                      </a:pPr>
                      <a:r>
                        <a:rPr lang="fr-FR" sz="600" dirty="0">
                          <a:latin typeface="Comic Sans MS"/>
                          <a:ea typeface="Times New Roman"/>
                          <a:cs typeface="Times New Roman"/>
                        </a:rPr>
                        <a:t>Références</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fr-FR" sz="600" dirty="0">
                          <a:latin typeface="Comic Sans MS"/>
                          <a:ea typeface="Times New Roman"/>
                          <a:cs typeface="Times New Roman"/>
                        </a:rPr>
                        <a:t>Support</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fr-FR" sz="600" dirty="0">
                          <a:latin typeface="Comic Sans MS"/>
                          <a:ea typeface="Times New Roman"/>
                          <a:cs typeface="Times New Roman"/>
                        </a:rPr>
                        <a:t>Rapport avec le sujet</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fr-FR" sz="600" dirty="0">
                          <a:latin typeface="Comic Sans MS"/>
                          <a:ea typeface="Times New Roman"/>
                          <a:cs typeface="Times New Roman"/>
                        </a:rPr>
                        <a:t>Niveau de difficulté</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fr-FR" sz="600" dirty="0">
                          <a:latin typeface="Comic Sans MS"/>
                          <a:ea typeface="Times New Roman"/>
                          <a:cs typeface="Times New Roman"/>
                        </a:rPr>
                        <a:t>illustrations</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fr-FR" sz="600" dirty="0">
                          <a:latin typeface="Comic Sans MS"/>
                          <a:ea typeface="Times New Roman"/>
                          <a:cs typeface="Times New Roman"/>
                        </a:rPr>
                        <a:t>A utiliser</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tc>
                <a:tc rowSpan="2">
                  <a:txBody>
                    <a:bodyPr/>
                    <a:lstStyle/>
                    <a:p>
                      <a:pPr algn="ctr">
                        <a:spcAft>
                          <a:spcPts val="0"/>
                        </a:spcAft>
                      </a:pPr>
                      <a:r>
                        <a:rPr lang="fr-FR" sz="600" dirty="0">
                          <a:latin typeface="Comic Sans MS"/>
                          <a:ea typeface="Times New Roman"/>
                          <a:cs typeface="Times New Roman"/>
                        </a:rPr>
                        <a:t>Appréciation</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403">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algn="ctr">
                        <a:spcAft>
                          <a:spcPts val="0"/>
                        </a:spcAft>
                      </a:pPr>
                      <a:r>
                        <a:rPr lang="fr-FR" sz="600" dirty="0">
                          <a:latin typeface="Comic Sans MS"/>
                          <a:ea typeface="Times New Roman"/>
                          <a:cs typeface="Times New Roman"/>
                        </a:rPr>
                        <a:t>En partie</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600" dirty="0">
                          <a:latin typeface="Comic Sans MS"/>
                          <a:ea typeface="Times New Roman"/>
                          <a:cs typeface="Times New Roman"/>
                        </a:rPr>
                        <a:t>En entier</a:t>
                      </a:r>
                    </a:p>
                  </a:txBody>
                  <a:tcPr marL="42322" marR="4232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fr-FR"/>
                    </a:p>
                  </a:txBody>
                  <a:tcPr/>
                </a:tc>
              </a:tr>
              <a:tr h="521585">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dirty="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fr-FR" sz="600" dirty="0">
                        <a:latin typeface="Comic Sans MS"/>
                        <a:ea typeface="Times New Roman"/>
                        <a:cs typeface="Times New Roman"/>
                      </a:endParaRPr>
                    </a:p>
                  </a:txBody>
                  <a:tcPr marL="42322" marR="4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9393" name="Rectangle 1"/>
          <p:cNvSpPr>
            <a:spLocks noChangeArrowheads="1"/>
          </p:cNvSpPr>
          <p:nvPr/>
        </p:nvSpPr>
        <p:spPr bwMode="auto">
          <a:xfrm>
            <a:off x="0" y="-127982"/>
            <a:ext cx="4121641"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Sélection provisoire de documents après lecture survol</a:t>
            </a:r>
            <a:endParaRPr kumimoji="0" lang="fr-FR"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9394" name="Picture 2"/>
          <p:cNvPicPr>
            <a:picLocks noChangeAspect="1" noChangeArrowheads="1"/>
          </p:cNvPicPr>
          <p:nvPr/>
        </p:nvPicPr>
        <p:blipFill>
          <a:blip r:embed="rId2" cstate="print"/>
          <a:srcRect l="6328" t="21250" r="8593" b="18750"/>
          <a:stretch>
            <a:fillRect/>
          </a:stretch>
        </p:blipFill>
        <p:spPr bwMode="auto">
          <a:xfrm>
            <a:off x="500034" y="1214422"/>
            <a:ext cx="8143932" cy="3230651"/>
          </a:xfrm>
          <a:prstGeom prst="rect">
            <a:avLst/>
          </a:prstGeom>
          <a:noFill/>
          <a:ln w="9525">
            <a:noFill/>
            <a:miter lim="800000"/>
            <a:headEnd/>
            <a:tailEnd/>
          </a:ln>
        </p:spPr>
      </p:pic>
      <p:pic>
        <p:nvPicPr>
          <p:cNvPr id="16" name="Picture 2"/>
          <p:cNvPicPr>
            <a:picLocks noChangeAspect="1" noChangeArrowheads="1"/>
          </p:cNvPicPr>
          <p:nvPr/>
        </p:nvPicPr>
        <p:blipFill>
          <a:blip r:embed="rId3" cstate="print"/>
          <a:srcRect l="7031" t="27500" r="7890" b="38750"/>
          <a:stretch>
            <a:fillRect/>
          </a:stretch>
        </p:blipFill>
        <p:spPr bwMode="auto">
          <a:xfrm>
            <a:off x="285720" y="4714884"/>
            <a:ext cx="8643998" cy="192882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142844" y="142852"/>
            <a:ext cx="8858312" cy="4339650"/>
          </a:xfrm>
          <a:prstGeom prst="rect">
            <a:avLst/>
          </a:prstGeom>
          <a:noFill/>
        </p:spPr>
        <p:txBody>
          <a:bodyPr wrap="square" rtlCol="0">
            <a:spAutoFit/>
          </a:bodyPr>
          <a:lstStyle/>
          <a:p>
            <a:r>
              <a:rPr lang="fr-FR" sz="1200" dirty="0" smtClean="0"/>
              <a:t> </a:t>
            </a:r>
          </a:p>
          <a:p>
            <a:r>
              <a:rPr lang="fr-FR" sz="2000" b="1" u="sng" dirty="0" smtClean="0"/>
              <a:t>Séance 2</a:t>
            </a:r>
          </a:p>
          <a:p>
            <a:r>
              <a:rPr lang="fr-FR" sz="1200" u="sng" dirty="0" smtClean="0"/>
              <a:t>Objectifs :</a:t>
            </a:r>
            <a:r>
              <a:rPr lang="fr-FR" sz="1200" dirty="0" smtClean="0"/>
              <a:t> Evaluer la pertinence d’un résultat de recherche sur Internet. Evaluer la fiabilité d’un site. Sélectionner les sites les plus pertinents.</a:t>
            </a:r>
          </a:p>
          <a:p>
            <a:r>
              <a:rPr lang="fr-FR" sz="1200" u="sng" dirty="0" smtClean="0"/>
              <a:t>Notions :</a:t>
            </a:r>
            <a:r>
              <a:rPr lang="fr-FR" sz="1200" dirty="0" smtClean="0"/>
              <a:t> moteur de recherche, adresse de site.</a:t>
            </a:r>
          </a:p>
          <a:p>
            <a:r>
              <a:rPr lang="fr-FR" sz="800" dirty="0" smtClean="0"/>
              <a:t> </a:t>
            </a:r>
          </a:p>
          <a:p>
            <a:r>
              <a:rPr lang="fr-FR" sz="1200" u="sng" dirty="0" smtClean="0"/>
              <a:t> Recherche d’informations sur Internet :</a:t>
            </a:r>
            <a:endParaRPr lang="fr-FR" sz="1200" dirty="0" smtClean="0"/>
          </a:p>
          <a:p>
            <a:r>
              <a:rPr lang="fr-FR" sz="1200" dirty="0" smtClean="0"/>
              <a:t>En complément des informations trouvées sur les livres vous allez effectuer des recherches sur Internet en suivant la démarche proposée.</a:t>
            </a:r>
          </a:p>
          <a:p>
            <a:r>
              <a:rPr lang="fr-FR" sz="800" dirty="0" smtClean="0"/>
              <a:t> </a:t>
            </a:r>
          </a:p>
          <a:p>
            <a:r>
              <a:rPr lang="fr-FR" sz="1200" dirty="0" smtClean="0"/>
              <a:t>Vous allez utiliser un </a:t>
            </a:r>
            <a:r>
              <a:rPr lang="fr-FR" sz="1200" b="1" dirty="0" smtClean="0"/>
              <a:t>moteur de recherche</a:t>
            </a:r>
            <a:r>
              <a:rPr lang="fr-FR" sz="1200" dirty="0" smtClean="0"/>
              <a:t>(</a:t>
            </a:r>
            <a:r>
              <a:rPr lang="fr-FR" sz="1200" i="1" dirty="0" smtClean="0"/>
              <a:t>il fonctionne à partir d’un programme robotisé qui recherche en continu de nouvelles informations et un programme d’indexation qui créé un index à partir des mots de ces documents) </a:t>
            </a:r>
            <a:r>
              <a:rPr lang="fr-FR" sz="1200" dirty="0" smtClean="0"/>
              <a:t>.Vous travaillerez avec le moteur : Google (</a:t>
            </a:r>
            <a:r>
              <a:rPr lang="fr-FR" sz="1200" b="1" dirty="0" smtClean="0"/>
              <a:t>adresse :</a:t>
            </a:r>
            <a:r>
              <a:rPr lang="fr-FR" sz="1200" dirty="0" smtClean="0"/>
              <a:t> </a:t>
            </a:r>
            <a:r>
              <a:rPr lang="fr-FR" sz="1200" i="1" dirty="0" smtClean="0"/>
              <a:t>www.google.fr)</a:t>
            </a:r>
            <a:endParaRPr lang="fr-FR" sz="1200" dirty="0" smtClean="0"/>
          </a:p>
          <a:p>
            <a:r>
              <a:rPr lang="fr-FR" sz="800" dirty="0" smtClean="0"/>
              <a:t> </a:t>
            </a:r>
          </a:p>
          <a:p>
            <a:r>
              <a:rPr lang="fr-FR" sz="1200" b="1" u="sng" dirty="0" smtClean="0"/>
              <a:t>Quelques règles :</a:t>
            </a:r>
            <a:r>
              <a:rPr lang="fr-FR" sz="1200" dirty="0" smtClean="0"/>
              <a:t> si vous inscrivez deux mots clés juxtaposés, ils sont par défaut reliés par l’opérateur « et ».</a:t>
            </a:r>
          </a:p>
          <a:p>
            <a:r>
              <a:rPr lang="fr-FR" sz="1200" dirty="0" smtClean="0"/>
              <a:t>Les guillemets permettent de noter des expressions.</a:t>
            </a:r>
          </a:p>
          <a:p>
            <a:r>
              <a:rPr lang="fr-FR" sz="1200" dirty="0" smtClean="0"/>
              <a:t>Pensez à vérifier vos informations en croisant plusieurs sources !</a:t>
            </a:r>
          </a:p>
          <a:p>
            <a:r>
              <a:rPr lang="fr-FR" sz="800" dirty="0" smtClean="0"/>
              <a:t> </a:t>
            </a:r>
          </a:p>
          <a:p>
            <a:r>
              <a:rPr lang="fr-FR" sz="1200" dirty="0" smtClean="0"/>
              <a:t>Quels mots clés choisissez vous pour votre requête ?</a:t>
            </a:r>
          </a:p>
          <a:p>
            <a:r>
              <a:rPr lang="fr-FR" sz="800" dirty="0" smtClean="0"/>
              <a:t> </a:t>
            </a:r>
          </a:p>
          <a:p>
            <a:r>
              <a:rPr lang="fr-FR" sz="1200" dirty="0" smtClean="0"/>
              <a:t>Effectuez une première recherche et observez la page de réponses afin de trouver les éléments qui vous permettent de sélectionner un ou plusieurs sites.</a:t>
            </a:r>
          </a:p>
          <a:p>
            <a:endParaRPr lang="fr-FR" sz="1200" b="1" dirty="0" smtClean="0"/>
          </a:p>
          <a:p>
            <a:endParaRPr lang="fr-FR" sz="1200" b="1" dirty="0" smtClean="0"/>
          </a:p>
          <a:p>
            <a:endParaRPr lang="fr-FR" sz="1200" dirty="0"/>
          </a:p>
        </p:txBody>
      </p:sp>
      <p:pic>
        <p:nvPicPr>
          <p:cNvPr id="41996" name="Picture 12"/>
          <p:cNvPicPr>
            <a:picLocks noChangeAspect="1" noChangeArrowheads="1"/>
          </p:cNvPicPr>
          <p:nvPr/>
        </p:nvPicPr>
        <p:blipFill>
          <a:blip r:embed="rId2" cstate="print"/>
          <a:srcRect l="16172" t="36250" r="18437" b="15000"/>
          <a:stretch>
            <a:fillRect/>
          </a:stretch>
        </p:blipFill>
        <p:spPr bwMode="auto">
          <a:xfrm>
            <a:off x="1000100" y="3857628"/>
            <a:ext cx="6643734" cy="242889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5" name="Espace réservé pour une image  4"/>
          <p:cNvGraphicFramePr>
            <a:graphicFrameLocks noGrp="1"/>
          </p:cNvGraphicFramePr>
          <p:nvPr>
            <p:ph type="pic" idx="1"/>
          </p:nvPr>
        </p:nvGraphicFramePr>
        <p:xfrm>
          <a:off x="179512" y="457200"/>
          <a:ext cx="8786873" cy="6400800"/>
        </p:xfrm>
        <a:graphic>
          <a:graphicData uri="http://schemas.openxmlformats.org/drawingml/2006/table">
            <a:tbl>
              <a:tblPr firstRow="1" bandRow="1">
                <a:tableStyleId>{5C22544A-7EE6-4342-B048-85BDC9FD1C3A}</a:tableStyleId>
              </a:tblPr>
              <a:tblGrid>
                <a:gridCol w="1812081"/>
                <a:gridCol w="3260017"/>
                <a:gridCol w="1000132"/>
                <a:gridCol w="2714643"/>
              </a:tblGrid>
              <a:tr h="0">
                <a:tc>
                  <a:txBody>
                    <a:bodyPr/>
                    <a:lstStyle/>
                    <a:p>
                      <a:r>
                        <a:rPr lang="fr-FR" dirty="0" smtClean="0"/>
                        <a:t>QUAND?</a:t>
                      </a:r>
                      <a:endParaRPr lang="fr-FR" dirty="0"/>
                    </a:p>
                  </a:txBody>
                  <a:tcPr/>
                </a:tc>
                <a:tc>
                  <a:txBody>
                    <a:bodyPr/>
                    <a:lstStyle/>
                    <a:p>
                      <a:r>
                        <a:rPr lang="fr-FR" dirty="0" smtClean="0"/>
                        <a:t>QUOI?</a:t>
                      </a:r>
                      <a:endParaRPr lang="fr-FR" dirty="0"/>
                    </a:p>
                  </a:txBody>
                  <a:tcPr/>
                </a:tc>
                <a:tc>
                  <a:txBody>
                    <a:bodyPr/>
                    <a:lstStyle/>
                    <a:p>
                      <a:r>
                        <a:rPr lang="fr-FR" dirty="0" smtClean="0"/>
                        <a:t>CLASSES</a:t>
                      </a:r>
                      <a:endParaRPr lang="fr-FR" dirty="0"/>
                    </a:p>
                  </a:txBody>
                  <a:tcPr/>
                </a:tc>
                <a:tc>
                  <a:txBody>
                    <a:bodyPr/>
                    <a:lstStyle/>
                    <a:p>
                      <a:r>
                        <a:rPr lang="fr-FR" dirty="0" smtClean="0"/>
                        <a:t>QUELS ENSEIGNEMENTS ?</a:t>
                      </a:r>
                      <a:endParaRPr lang="fr-FR" dirty="0"/>
                    </a:p>
                  </a:txBody>
                  <a:tcPr/>
                </a:tc>
              </a:tr>
              <a:tr h="0">
                <a:tc>
                  <a:txBody>
                    <a:bodyPr/>
                    <a:lstStyle/>
                    <a:p>
                      <a:r>
                        <a:rPr lang="fr-FR" b="1" dirty="0" smtClean="0"/>
                        <a:t>2008-2009</a:t>
                      </a:r>
                    </a:p>
                    <a:p>
                      <a:r>
                        <a:rPr lang="fr-FR" sz="1200" b="1" dirty="0" smtClean="0"/>
                        <a:t>Rentrée: sept</a:t>
                      </a:r>
                      <a:endParaRPr lang="fr-FR" sz="1200" b="1" dirty="0"/>
                    </a:p>
                  </a:txBody>
                  <a:tcPr/>
                </a:tc>
                <a:tc>
                  <a:txBody>
                    <a:bodyPr/>
                    <a:lstStyle/>
                    <a:p>
                      <a:r>
                        <a:rPr lang="fr-FR" sz="1200" dirty="0" smtClean="0"/>
                        <a:t>ENQUETE</a:t>
                      </a:r>
                      <a:r>
                        <a:rPr lang="fr-FR" sz="1200" baseline="0" dirty="0" smtClean="0"/>
                        <a:t> auprès des élèves:</a:t>
                      </a:r>
                    </a:p>
                    <a:p>
                      <a:r>
                        <a:rPr lang="fr-FR" sz="1200" baseline="0" dirty="0" smtClean="0"/>
                        <a:t> leur consommation de thé et leurs connaissances sur ce produit.</a:t>
                      </a:r>
                      <a:endParaRPr lang="fr-FR" sz="1200" dirty="0"/>
                    </a:p>
                  </a:txBody>
                  <a:tcPr/>
                </a:tc>
                <a:tc>
                  <a:txBody>
                    <a:bodyPr/>
                    <a:lstStyle/>
                    <a:p>
                      <a:r>
                        <a:rPr lang="fr-FR" sz="1200" dirty="0" smtClean="0"/>
                        <a:t>•Bac Pro Restauration</a:t>
                      </a:r>
                    </a:p>
                    <a:p>
                      <a:r>
                        <a:rPr lang="fr-FR" sz="1200" dirty="0" smtClean="0"/>
                        <a:t>•Cap Fleurs</a:t>
                      </a:r>
                      <a:endParaRPr lang="fr-FR" sz="1200" dirty="0"/>
                    </a:p>
                  </a:txBody>
                  <a:tcPr/>
                </a:tc>
                <a:tc>
                  <a:txBody>
                    <a:bodyPr/>
                    <a:lstStyle/>
                    <a:p>
                      <a:r>
                        <a:rPr lang="fr-FR" sz="1200" dirty="0" smtClean="0"/>
                        <a:t>Equipe des professeurs du</a:t>
                      </a:r>
                      <a:r>
                        <a:rPr lang="fr-FR" sz="1200" baseline="0" dirty="0" smtClean="0"/>
                        <a:t> PPCP:</a:t>
                      </a:r>
                    </a:p>
                    <a:p>
                      <a:r>
                        <a:rPr lang="fr-FR" sz="1200" baseline="0" smtClean="0"/>
                        <a:t> Français/Histoire-Géo</a:t>
                      </a:r>
                      <a:r>
                        <a:rPr lang="fr-FR" sz="1200" baseline="0" dirty="0" smtClean="0"/>
                        <a:t>, Restauration, Cuisine, Fleuristerie</a:t>
                      </a:r>
                      <a:endParaRPr lang="fr-FR" sz="1200" dirty="0"/>
                    </a:p>
                  </a:txBody>
                  <a:tcPr/>
                </a:tc>
              </a:tr>
              <a:tr h="0">
                <a:tc>
                  <a:txBody>
                    <a:bodyPr/>
                    <a:lstStyle/>
                    <a:p>
                      <a:r>
                        <a:rPr lang="fr-FR" sz="1200" dirty="0" smtClean="0"/>
                        <a:t>Septembre-Octobre</a:t>
                      </a:r>
                      <a:endParaRPr lang="fr-FR" sz="1200" dirty="0"/>
                    </a:p>
                  </a:txBody>
                  <a:tcPr/>
                </a:tc>
                <a:tc>
                  <a:txBody>
                    <a:bodyPr/>
                    <a:lstStyle/>
                    <a:p>
                      <a:r>
                        <a:rPr lang="fr-FR" sz="1200" dirty="0" smtClean="0"/>
                        <a:t>RECHERCHES DOCUMENTAIRES:</a:t>
                      </a:r>
                    </a:p>
                    <a:p>
                      <a:r>
                        <a:rPr lang="fr-FR" sz="1200" dirty="0" smtClean="0"/>
                        <a:t>Techniques</a:t>
                      </a:r>
                      <a:r>
                        <a:rPr lang="fr-FR" sz="1200" baseline="0" dirty="0" smtClean="0"/>
                        <a:t> et</a:t>
                      </a:r>
                      <a:r>
                        <a:rPr lang="fr-FR" sz="1200" dirty="0" smtClean="0"/>
                        <a:t> outils, recherches au CDI, élaboration de dossiers, exposés oraux</a:t>
                      </a:r>
                      <a:endParaRPr lang="fr-FR" sz="1200" dirty="0"/>
                    </a:p>
                  </a:txBody>
                  <a:tcPr/>
                </a:tc>
                <a:tc>
                  <a:txBody>
                    <a:bodyPr/>
                    <a:lstStyle/>
                    <a:p>
                      <a:r>
                        <a:rPr lang="fr-FR" sz="1200" dirty="0" smtClean="0"/>
                        <a:t>•Bac Pro Restauration</a:t>
                      </a:r>
                    </a:p>
                    <a:p>
                      <a:r>
                        <a:rPr lang="fr-FR" sz="1200" dirty="0" smtClean="0"/>
                        <a:t>•Cap Fleurs</a:t>
                      </a:r>
                      <a:endParaRPr lang="fr-FR" sz="1200" dirty="0"/>
                    </a:p>
                  </a:txBody>
                  <a:tcPr/>
                </a:tc>
                <a:tc>
                  <a:txBody>
                    <a:bodyPr/>
                    <a:lstStyle/>
                    <a:p>
                      <a:r>
                        <a:rPr lang="fr-FR" sz="1200" dirty="0" smtClean="0"/>
                        <a:t>Documentation</a:t>
                      </a:r>
                      <a:endParaRPr lang="fr-FR" sz="1200" baseline="0" dirty="0" smtClean="0"/>
                    </a:p>
                    <a:p>
                      <a:r>
                        <a:rPr lang="fr-FR" sz="1200" baseline="0" dirty="0" smtClean="0"/>
                        <a:t>Français/histoire-Géo</a:t>
                      </a:r>
                      <a:endParaRPr lang="fr-FR" sz="1200" dirty="0"/>
                    </a:p>
                  </a:txBody>
                  <a:tcPr/>
                </a:tc>
              </a:tr>
              <a:tr h="0">
                <a:tc>
                  <a:txBody>
                    <a:bodyPr/>
                    <a:lstStyle/>
                    <a:p>
                      <a:r>
                        <a:rPr lang="fr-FR" sz="1200" dirty="0" smtClean="0"/>
                        <a:t>Octobre</a:t>
                      </a:r>
                    </a:p>
                  </a:txBody>
                  <a:tcPr/>
                </a:tc>
                <a:tc>
                  <a:txBody>
                    <a:bodyPr/>
                    <a:lstStyle/>
                    <a:p>
                      <a:r>
                        <a:rPr lang="fr-FR" sz="1200" dirty="0" smtClean="0"/>
                        <a:t>Recherches,</a:t>
                      </a:r>
                      <a:r>
                        <a:rPr lang="fr-FR" sz="1200" baseline="0" dirty="0" smtClean="0"/>
                        <a:t> choix des thés et pâtisseries</a:t>
                      </a:r>
                    </a:p>
                    <a:p>
                      <a:r>
                        <a:rPr lang="fr-FR" sz="1200" baseline="0" dirty="0" smtClean="0"/>
                        <a:t>Fiches techniques </a:t>
                      </a:r>
                    </a:p>
                    <a:p>
                      <a:r>
                        <a:rPr lang="fr-FR" sz="1200" baseline="0" dirty="0" smtClean="0"/>
                        <a:t>Elaboration fiche dégustation</a:t>
                      </a:r>
                      <a:endParaRPr lang="fr-FR" sz="1200" dirty="0"/>
                    </a:p>
                  </a:txBody>
                  <a:tcPr/>
                </a:tc>
                <a:tc>
                  <a:txBody>
                    <a:bodyPr/>
                    <a:lstStyle/>
                    <a:p>
                      <a:r>
                        <a:rPr lang="fr-FR" sz="1200" dirty="0" smtClean="0"/>
                        <a:t>•Bac Pro Restauration</a:t>
                      </a:r>
                    </a:p>
                    <a:p>
                      <a:endParaRPr lang="fr-FR" sz="1200" dirty="0"/>
                    </a:p>
                  </a:txBody>
                  <a:tcPr/>
                </a:tc>
                <a:tc>
                  <a:txBody>
                    <a:bodyPr/>
                    <a:lstStyle/>
                    <a:p>
                      <a:r>
                        <a:rPr lang="fr-FR" sz="1200" dirty="0" smtClean="0"/>
                        <a:t>Restauration,</a:t>
                      </a:r>
                    </a:p>
                    <a:p>
                      <a:r>
                        <a:rPr lang="fr-FR" sz="1200" dirty="0" smtClean="0"/>
                        <a:t>Cuisine</a:t>
                      </a:r>
                      <a:endParaRPr lang="fr-FR" sz="1200" dirty="0"/>
                    </a:p>
                  </a:txBody>
                  <a:tcPr/>
                </a:tc>
              </a:tr>
              <a:tr h="0">
                <a:tc>
                  <a:txBody>
                    <a:bodyPr/>
                    <a:lstStyle/>
                    <a:p>
                      <a:r>
                        <a:rPr lang="fr-FR" sz="1200" b="1" dirty="0" smtClean="0"/>
                        <a:t>Semaine</a:t>
                      </a:r>
                      <a:r>
                        <a:rPr lang="fr-FR" sz="1200" b="1" baseline="0" dirty="0" smtClean="0"/>
                        <a:t> du goût</a:t>
                      </a:r>
                      <a:endParaRPr lang="fr-FR" sz="1200" b="1" dirty="0" smtClean="0"/>
                    </a:p>
                  </a:txBody>
                  <a:tcPr/>
                </a:tc>
                <a:tc>
                  <a:txBody>
                    <a:bodyPr/>
                    <a:lstStyle/>
                    <a:p>
                      <a:r>
                        <a:rPr lang="fr-FR" sz="1200" dirty="0" smtClean="0"/>
                        <a:t>DEGUSTATION DECOUVERTE du THE</a:t>
                      </a:r>
                    </a:p>
                    <a:p>
                      <a:pPr>
                        <a:buFontTx/>
                        <a:buChar char="-"/>
                      </a:pPr>
                      <a:r>
                        <a:rPr lang="fr-FR" sz="1200" baseline="0" dirty="0" smtClean="0"/>
                        <a:t>Thé  Ceylan</a:t>
                      </a:r>
                    </a:p>
                    <a:p>
                      <a:pPr>
                        <a:buFontTx/>
                        <a:buChar char="-"/>
                      </a:pPr>
                      <a:r>
                        <a:rPr lang="fr-FR" sz="1200" baseline="0" dirty="0" smtClean="0"/>
                        <a:t>Thé 7 agrumes</a:t>
                      </a:r>
                    </a:p>
                    <a:p>
                      <a:pPr>
                        <a:buFontTx/>
                        <a:buNone/>
                      </a:pPr>
                      <a:r>
                        <a:rPr lang="fr-FR" sz="1200" baseline="0" dirty="0" smtClean="0"/>
                        <a:t>- Thé à la menthe</a:t>
                      </a:r>
                      <a:endParaRPr lang="fr-FR" sz="1200" dirty="0"/>
                    </a:p>
                  </a:txBody>
                  <a:tcPr/>
                </a:tc>
                <a:tc>
                  <a:txBody>
                    <a:bodyPr/>
                    <a:lstStyle/>
                    <a:p>
                      <a:r>
                        <a:rPr lang="fr-FR" sz="1200" dirty="0" smtClean="0"/>
                        <a:t>•Bac Pro Restauration</a:t>
                      </a:r>
                    </a:p>
                    <a:p>
                      <a:r>
                        <a:rPr lang="fr-FR" sz="1200" dirty="0" smtClean="0"/>
                        <a:t>•Cap Fleurs</a:t>
                      </a:r>
                      <a:endParaRPr lang="fr-FR" sz="1200" dirty="0"/>
                    </a:p>
                  </a:txBody>
                  <a:tcPr/>
                </a:tc>
                <a:tc>
                  <a:txBody>
                    <a:bodyPr/>
                    <a:lstStyle/>
                    <a:p>
                      <a:r>
                        <a:rPr lang="fr-FR" sz="1200" dirty="0" smtClean="0"/>
                        <a:t>Equipe des professeurs du</a:t>
                      </a:r>
                      <a:r>
                        <a:rPr lang="fr-FR" sz="1200" baseline="0" dirty="0" smtClean="0"/>
                        <a:t> PPCP:</a:t>
                      </a:r>
                    </a:p>
                    <a:p>
                      <a:r>
                        <a:rPr lang="fr-FR" sz="1200" baseline="0" dirty="0" smtClean="0"/>
                        <a:t> Français/Histoire-Géo, Restauration, Cuisine, Fleuristerie, Documentaliste</a:t>
                      </a:r>
                      <a:endParaRPr lang="fr-FR" sz="1200" dirty="0"/>
                    </a:p>
                  </a:txBody>
                  <a:tcPr/>
                </a:tc>
              </a:tr>
              <a:tr h="0">
                <a:tc>
                  <a:txBody>
                    <a:bodyPr/>
                    <a:lstStyle/>
                    <a:p>
                      <a:r>
                        <a:rPr lang="fr-FR" sz="1200" b="1" dirty="0" smtClean="0"/>
                        <a:t>Janvier</a:t>
                      </a:r>
                    </a:p>
                  </a:txBody>
                  <a:tcPr/>
                </a:tc>
                <a:tc>
                  <a:txBody>
                    <a:bodyPr/>
                    <a:lstStyle/>
                    <a:p>
                      <a:pPr>
                        <a:buFontTx/>
                        <a:buNone/>
                      </a:pPr>
                      <a:r>
                        <a:rPr lang="fr-FR" sz="1200" dirty="0" smtClean="0"/>
                        <a:t>BOTANIQUE</a:t>
                      </a:r>
                    </a:p>
                    <a:p>
                      <a:pPr>
                        <a:buFontTx/>
                        <a:buNone/>
                      </a:pPr>
                      <a:r>
                        <a:rPr lang="fr-FR" sz="1200" dirty="0" smtClean="0"/>
                        <a:t>Recherches sur les plantes: thé, camélia.</a:t>
                      </a:r>
                      <a:endParaRPr lang="fr-FR"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•Cap Fleurs</a:t>
                      </a:r>
                    </a:p>
                    <a:p>
                      <a:endParaRPr lang="fr-FR" sz="1200" dirty="0"/>
                    </a:p>
                  </a:txBody>
                  <a:tcPr/>
                </a:tc>
                <a:tc>
                  <a:txBody>
                    <a:bodyPr/>
                    <a:lstStyle/>
                    <a:p>
                      <a:r>
                        <a:rPr lang="fr-FR" sz="1200" dirty="0" smtClean="0"/>
                        <a:t>Fleuristerie</a:t>
                      </a:r>
                      <a:endParaRPr lang="fr-FR" sz="1200" dirty="0"/>
                    </a:p>
                  </a:txBody>
                  <a:tcPr/>
                </a:tc>
              </a:tr>
              <a:tr h="0">
                <a:tc>
                  <a:txBody>
                    <a:bodyPr/>
                    <a:lstStyle/>
                    <a:p>
                      <a:r>
                        <a:rPr lang="fr-FR" sz="1200" b="1" dirty="0" smtClean="0"/>
                        <a:t>Journées</a:t>
                      </a:r>
                      <a:r>
                        <a:rPr lang="fr-FR" sz="1200" b="1" baseline="0" dirty="0" smtClean="0"/>
                        <a:t> Sport et Santé</a:t>
                      </a:r>
                    </a:p>
                    <a:p>
                      <a:r>
                        <a:rPr lang="fr-FR" sz="1200" b="0" baseline="0" dirty="0" smtClean="0"/>
                        <a:t>Avril</a:t>
                      </a:r>
                      <a:endParaRPr lang="fr-FR" sz="1200" b="0" dirty="0"/>
                    </a:p>
                  </a:txBody>
                  <a:tcPr/>
                </a:tc>
                <a:tc>
                  <a:txBody>
                    <a:bodyPr/>
                    <a:lstStyle/>
                    <a:p>
                      <a:r>
                        <a:rPr lang="fr-FR" sz="1200" dirty="0" smtClean="0"/>
                        <a:t>BUFFET</a:t>
                      </a:r>
                      <a:r>
                        <a:rPr lang="fr-FR" sz="1200" baseline="0" dirty="0" smtClean="0"/>
                        <a:t> de THES</a:t>
                      </a:r>
                      <a:r>
                        <a:rPr lang="fr-FR" sz="1200" dirty="0" smtClean="0"/>
                        <a:t> : </a:t>
                      </a:r>
                    </a:p>
                    <a:p>
                      <a:r>
                        <a:rPr lang="fr-FR" sz="1200" b="0" dirty="0" smtClean="0"/>
                        <a:t>Dégustation </a:t>
                      </a:r>
                      <a:r>
                        <a:rPr lang="fr-FR" sz="1200" dirty="0" smtClean="0"/>
                        <a:t>    Le</a:t>
                      </a:r>
                      <a:r>
                        <a:rPr lang="fr-FR" sz="1200" baseline="0" dirty="0" smtClean="0"/>
                        <a:t> thé en slogans</a:t>
                      </a:r>
                      <a:endParaRPr lang="fr-FR" sz="1200" dirty="0" smtClean="0"/>
                    </a:p>
                    <a:p>
                      <a:r>
                        <a:rPr lang="fr-FR" sz="1200" dirty="0" smtClean="0"/>
                        <a:t>Les bienfaits du thé pour la santé</a:t>
                      </a:r>
                      <a:endParaRPr lang="fr-FR" sz="1200" dirty="0"/>
                    </a:p>
                  </a:txBody>
                  <a:tcPr/>
                </a:tc>
                <a:tc>
                  <a:txBody>
                    <a:bodyPr/>
                    <a:lstStyle/>
                    <a:p>
                      <a:r>
                        <a:rPr lang="fr-FR" sz="1200" dirty="0" smtClean="0"/>
                        <a:t>•Bac</a:t>
                      </a:r>
                      <a:r>
                        <a:rPr lang="fr-FR" sz="1200" baseline="0" dirty="0" smtClean="0"/>
                        <a:t> </a:t>
                      </a:r>
                      <a:r>
                        <a:rPr lang="fr-FR" sz="1200" dirty="0" err="1" smtClean="0"/>
                        <a:t>Rest</a:t>
                      </a:r>
                      <a:endParaRPr lang="fr-FR" sz="1200" dirty="0" smtClean="0"/>
                    </a:p>
                    <a:p>
                      <a:r>
                        <a:rPr lang="fr-FR" sz="1200" dirty="0" smtClean="0"/>
                        <a:t>• Tous les LYCEENS</a:t>
                      </a:r>
                    </a:p>
                  </a:txBody>
                  <a:tcPr/>
                </a:tc>
                <a:tc>
                  <a:txBody>
                    <a:bodyPr/>
                    <a:lstStyle/>
                    <a:p>
                      <a:r>
                        <a:rPr lang="fr-FR" sz="1200" dirty="0" smtClean="0"/>
                        <a:t>Restauration</a:t>
                      </a:r>
                    </a:p>
                    <a:p>
                      <a:r>
                        <a:rPr lang="fr-FR" sz="1200" dirty="0" smtClean="0"/>
                        <a:t>Cuisine</a:t>
                      </a:r>
                    </a:p>
                    <a:p>
                      <a:r>
                        <a:rPr lang="fr-FR" sz="1200" dirty="0" smtClean="0"/>
                        <a:t>Français</a:t>
                      </a:r>
                      <a:endParaRPr lang="fr-FR" sz="1200" dirty="0"/>
                    </a:p>
                  </a:txBody>
                  <a:tcPr/>
                </a:tc>
              </a:tr>
              <a:tr h="0">
                <a:tc>
                  <a:txBody>
                    <a:bodyPr/>
                    <a:lstStyle/>
                    <a:p>
                      <a:r>
                        <a:rPr lang="fr-FR" b="1" dirty="0" smtClean="0"/>
                        <a:t>2009-2010</a:t>
                      </a:r>
                    </a:p>
                    <a:p>
                      <a:r>
                        <a:rPr lang="fr-FR" sz="1200" b="1" dirty="0" smtClean="0"/>
                        <a:t>Atelier Théâtre</a:t>
                      </a:r>
                    </a:p>
                    <a:p>
                      <a:r>
                        <a:rPr lang="fr-FR" sz="1200" b="0" dirty="0" smtClean="0"/>
                        <a:t>Octobre</a:t>
                      </a:r>
                      <a:r>
                        <a:rPr lang="fr-FR" sz="1200" b="0" baseline="0" dirty="0" smtClean="0"/>
                        <a:t> à Janvier</a:t>
                      </a:r>
                      <a:endParaRPr lang="fr-FR" sz="1200" b="0" dirty="0"/>
                    </a:p>
                  </a:txBody>
                  <a:tcPr/>
                </a:tc>
                <a:tc>
                  <a:txBody>
                    <a:bodyPr/>
                    <a:lstStyle/>
                    <a:p>
                      <a:r>
                        <a:rPr lang="fr-FR" sz="1200" dirty="0" smtClean="0"/>
                        <a:t>Exercices</a:t>
                      </a:r>
                      <a:r>
                        <a:rPr lang="fr-FR" sz="1200" baseline="0" dirty="0" smtClean="0"/>
                        <a:t> et jeux théâtraux</a:t>
                      </a:r>
                    </a:p>
                    <a:p>
                      <a:r>
                        <a:rPr lang="fr-FR" sz="1200" baseline="0" dirty="0" smtClean="0"/>
                        <a:t>Matinée au théâtre: Le Malade Imaginaire</a:t>
                      </a:r>
                    </a:p>
                    <a:p>
                      <a:r>
                        <a:rPr lang="fr-FR" sz="1200" baseline="0" dirty="0" smtClean="0"/>
                        <a:t>Choix et études des textes</a:t>
                      </a:r>
                    </a:p>
                    <a:p>
                      <a:r>
                        <a:rPr lang="fr-FR" sz="1200" baseline="0" dirty="0" smtClean="0"/>
                        <a:t>Mise en scène des saynètes</a:t>
                      </a:r>
                    </a:p>
                    <a:p>
                      <a:r>
                        <a:rPr lang="fr-FR" sz="1200" baseline="0" dirty="0" smtClean="0"/>
                        <a:t>Répétitions</a:t>
                      </a:r>
                      <a:endParaRPr lang="fr-FR" sz="1200" dirty="0"/>
                    </a:p>
                  </a:txBody>
                  <a:tcPr/>
                </a:tc>
                <a:tc>
                  <a:txBody>
                    <a:bodyPr/>
                    <a:lstStyle/>
                    <a:p>
                      <a:r>
                        <a:rPr lang="fr-FR" sz="1200" dirty="0" smtClean="0"/>
                        <a:t>•Bac</a:t>
                      </a:r>
                      <a:r>
                        <a:rPr lang="fr-FR" sz="1200" baseline="0" dirty="0" smtClean="0"/>
                        <a:t> </a:t>
                      </a:r>
                      <a:r>
                        <a:rPr lang="fr-FR" sz="1200" baseline="0" dirty="0" err="1" smtClean="0"/>
                        <a:t>Rest</a:t>
                      </a:r>
                      <a:endParaRPr lang="fr-FR" sz="1200" dirty="0"/>
                    </a:p>
                  </a:txBody>
                  <a:tcPr/>
                </a:tc>
                <a:tc>
                  <a:txBody>
                    <a:bodyPr/>
                    <a:lstStyle/>
                    <a:p>
                      <a:r>
                        <a:rPr lang="fr-FR" sz="1200" dirty="0" smtClean="0"/>
                        <a:t>Comédien</a:t>
                      </a:r>
                    </a:p>
                    <a:p>
                      <a:r>
                        <a:rPr lang="fr-FR" sz="1200" dirty="0" smtClean="0"/>
                        <a:t>Français</a:t>
                      </a:r>
                    </a:p>
                    <a:p>
                      <a:r>
                        <a:rPr lang="fr-FR" sz="1200" dirty="0" smtClean="0"/>
                        <a:t>Restauration </a:t>
                      </a:r>
                    </a:p>
                    <a:p>
                      <a:r>
                        <a:rPr lang="fr-FR" sz="1200" dirty="0" smtClean="0"/>
                        <a:t>Cuisine</a:t>
                      </a:r>
                      <a:endParaRPr lang="fr-FR" sz="1200" dirty="0"/>
                    </a:p>
                  </a:txBody>
                  <a:tcPr/>
                </a:tc>
              </a:tr>
              <a:tr h="568032">
                <a:tc>
                  <a:txBody>
                    <a:bodyPr/>
                    <a:lstStyle/>
                    <a:p>
                      <a:r>
                        <a:rPr lang="fr-FR" sz="1200" b="0" dirty="0" smtClean="0"/>
                        <a:t>Décembre - Janvier</a:t>
                      </a:r>
                      <a:endParaRPr lang="fr-FR" sz="1200" b="0" dirty="0"/>
                    </a:p>
                  </a:txBody>
                  <a:tcPr/>
                </a:tc>
                <a:tc>
                  <a:txBody>
                    <a:bodyPr/>
                    <a:lstStyle/>
                    <a:p>
                      <a:r>
                        <a:rPr lang="fr-FR" sz="1200" dirty="0" smtClean="0"/>
                        <a:t>MENU</a:t>
                      </a:r>
                      <a:r>
                        <a:rPr lang="fr-FR" sz="1200" baseline="0" dirty="0" smtClean="0"/>
                        <a:t> </a:t>
                      </a:r>
                    </a:p>
                    <a:p>
                      <a:endParaRPr lang="fr-FR" sz="1200" baseline="0" dirty="0" smtClean="0"/>
                    </a:p>
                    <a:p>
                      <a:endParaRPr lang="fr-FR" dirty="0"/>
                    </a:p>
                  </a:txBody>
                  <a:tcPr/>
                </a:tc>
                <a:tc>
                  <a:txBody>
                    <a:bodyPr/>
                    <a:lstStyle/>
                    <a:p>
                      <a:r>
                        <a:rPr lang="fr-FR" sz="1200" dirty="0" smtClean="0"/>
                        <a:t>•Bac</a:t>
                      </a:r>
                      <a:r>
                        <a:rPr lang="fr-FR" sz="1200" baseline="0" dirty="0" smtClean="0"/>
                        <a:t> </a:t>
                      </a:r>
                      <a:r>
                        <a:rPr lang="fr-FR" sz="1200" baseline="0" dirty="0" err="1" smtClean="0"/>
                        <a:t>Rest</a:t>
                      </a:r>
                      <a:endParaRPr lang="fr-FR" sz="1200" dirty="0"/>
                    </a:p>
                  </a:txBody>
                  <a:tcPr/>
                </a:tc>
                <a:tc>
                  <a:txBody>
                    <a:bodyPr/>
                    <a:lstStyle/>
                    <a:p>
                      <a:r>
                        <a:rPr lang="fr-FR" sz="1200" dirty="0" smtClean="0"/>
                        <a:t>Cuisine</a:t>
                      </a:r>
                    </a:p>
                    <a:p>
                      <a:r>
                        <a:rPr lang="fr-FR" sz="1200" dirty="0" smtClean="0"/>
                        <a:t>Restauration</a:t>
                      </a:r>
                      <a:endParaRPr lang="fr-FR" sz="1200" dirty="0"/>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b="0" dirty="0" smtClean="0"/>
                        <a:t>Décembre - Janvier</a:t>
                      </a:r>
                    </a:p>
                  </a:txBody>
                  <a:tcPr/>
                </a:tc>
                <a:tc>
                  <a:txBody>
                    <a:bodyPr/>
                    <a:lstStyle/>
                    <a:p>
                      <a:r>
                        <a:rPr lang="fr-FR" sz="1200" dirty="0" smtClean="0"/>
                        <a:t>VITRINE</a:t>
                      </a:r>
                      <a:endParaRPr lang="fr-FR" sz="1200" dirty="0"/>
                    </a:p>
                  </a:txBody>
                  <a:tcPr/>
                </a:tc>
                <a:tc>
                  <a:txBody>
                    <a:bodyPr/>
                    <a:lstStyle/>
                    <a:p>
                      <a:r>
                        <a:rPr lang="fr-FR" sz="1200" dirty="0" smtClean="0"/>
                        <a:t>•Cap </a:t>
                      </a:r>
                      <a:r>
                        <a:rPr lang="fr-FR" sz="1200" baseline="0" dirty="0" smtClean="0"/>
                        <a:t> Fleurs</a:t>
                      </a:r>
                      <a:endParaRPr lang="fr-FR" sz="1200" dirty="0"/>
                    </a:p>
                  </a:txBody>
                  <a:tcPr/>
                </a:tc>
                <a:tc>
                  <a:txBody>
                    <a:bodyPr/>
                    <a:lstStyle/>
                    <a:p>
                      <a:r>
                        <a:rPr lang="fr-FR" sz="1200" dirty="0" smtClean="0"/>
                        <a:t>Arts Appliqués</a:t>
                      </a:r>
                      <a:endParaRPr lang="fr-FR" sz="1200" dirty="0"/>
                    </a:p>
                    <a:p>
                      <a:endParaRPr lang="fr-FR" sz="1200" dirty="0" smtClean="0"/>
                    </a:p>
                  </a:txBody>
                  <a:tcPr/>
                </a:tc>
              </a:tr>
            </a:tbl>
          </a:graphicData>
        </a:graphic>
      </p:graphicFrame>
      <p:sp>
        <p:nvSpPr>
          <p:cNvPr id="4" name="Espace réservé du texte 3"/>
          <p:cNvSpPr>
            <a:spLocks noGrp="1"/>
          </p:cNvSpPr>
          <p:nvPr>
            <p:ph type="body" sz="half" idx="2"/>
          </p:nvPr>
        </p:nvSpPr>
        <p:spPr>
          <a:xfrm rot="10800000" flipV="1">
            <a:off x="0" y="0"/>
            <a:ext cx="9144000" cy="500066"/>
          </a:xfrm>
        </p:spPr>
        <p:txBody>
          <a:bodyPr>
            <a:noAutofit/>
          </a:bodyPr>
          <a:lstStyle/>
          <a:p>
            <a:pPr algn="ctr"/>
            <a:r>
              <a:rPr lang="fr-FR" sz="2800" b="1" dirty="0" smtClean="0"/>
              <a:t>CALENDRIER   PPCP  Thé       </a:t>
            </a:r>
            <a:r>
              <a:rPr lang="fr-FR" sz="2400" b="1" dirty="0" smtClean="0"/>
              <a:t>2008-2010</a:t>
            </a:r>
            <a:endParaRPr lang="fr-FR" sz="2400" b="1"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l="15469" t="25000" r="17734" b="28750"/>
          <a:stretch>
            <a:fillRect/>
          </a:stretch>
        </p:blipFill>
        <p:spPr bwMode="auto">
          <a:xfrm>
            <a:off x="0" y="0"/>
            <a:ext cx="6786610" cy="2214554"/>
          </a:xfrm>
          <a:prstGeom prst="rect">
            <a:avLst/>
          </a:prstGeom>
          <a:noFill/>
          <a:ln w="9525">
            <a:noFill/>
            <a:miter lim="800000"/>
            <a:headEnd/>
            <a:tailEnd/>
          </a:ln>
        </p:spPr>
      </p:pic>
      <p:sp>
        <p:nvSpPr>
          <p:cNvPr id="4" name="ZoneTexte 3"/>
          <p:cNvSpPr txBox="1"/>
          <p:nvPr/>
        </p:nvSpPr>
        <p:spPr>
          <a:xfrm>
            <a:off x="142844" y="2214554"/>
            <a:ext cx="8858312" cy="5016758"/>
          </a:xfrm>
          <a:prstGeom prst="rect">
            <a:avLst/>
          </a:prstGeom>
          <a:noFill/>
        </p:spPr>
        <p:txBody>
          <a:bodyPr wrap="square" rtlCol="0">
            <a:spAutoFit/>
          </a:bodyPr>
          <a:lstStyle/>
          <a:p>
            <a:r>
              <a:rPr lang="fr-FR" sz="2000" b="1" u="sng" dirty="0" smtClean="0"/>
              <a:t>Séance 3</a:t>
            </a:r>
          </a:p>
          <a:p>
            <a:r>
              <a:rPr lang="fr-FR" sz="1000" u="sng" dirty="0" smtClean="0"/>
              <a:t>Objectifs : </a:t>
            </a:r>
            <a:r>
              <a:rPr lang="fr-FR" sz="1000" dirty="0" smtClean="0"/>
              <a:t>Mener une lecture écrémage, extraire les informations pertinentes, prendre des notes, s’organiser dans un groupe, respecter les consignes de production, reformuler une information, noter les références des documents.</a:t>
            </a:r>
          </a:p>
          <a:p>
            <a:r>
              <a:rPr lang="fr-FR" sz="800" dirty="0" smtClean="0"/>
              <a:t> </a:t>
            </a:r>
            <a:r>
              <a:rPr lang="fr-FR" sz="1000" dirty="0" smtClean="0"/>
              <a:t>Vos documents sont maintenant sélectionnés. Vous allez répondre aux questions demandées sous la forme imposée (synthèse, photos, graphiques…) Il faudra y joindre </a:t>
            </a:r>
            <a:r>
              <a:rPr lang="fr-FR" sz="1000" b="1" dirty="0" smtClean="0"/>
              <a:t>une fiche de références bibliographiques</a:t>
            </a:r>
            <a:r>
              <a:rPr lang="fr-FR" sz="1000" dirty="0" smtClean="0"/>
              <a:t> de tous les documents que vous avez utilisés.</a:t>
            </a:r>
          </a:p>
          <a:p>
            <a:endParaRPr lang="fr-FR" sz="800" dirty="0" smtClean="0"/>
          </a:p>
          <a:p>
            <a:r>
              <a:rPr lang="fr-FR" sz="1000" dirty="0" smtClean="0"/>
              <a:t>1. </a:t>
            </a:r>
            <a:r>
              <a:rPr lang="fr-FR" sz="1000" u="sng" dirty="0" smtClean="0"/>
              <a:t>Lecture intégrale :</a:t>
            </a:r>
            <a:endParaRPr lang="fr-FR" sz="1000" dirty="0" smtClean="0"/>
          </a:p>
          <a:p>
            <a:r>
              <a:rPr lang="fr-FR" sz="800" dirty="0" smtClean="0"/>
              <a:t> </a:t>
            </a:r>
          </a:p>
          <a:p>
            <a:pPr lvl="0"/>
            <a:r>
              <a:rPr lang="fr-FR" sz="1000" dirty="0" smtClean="0"/>
              <a:t>Notez  et gardez bien en tête les questions demandées et la forme de réponse imposée. </a:t>
            </a:r>
          </a:p>
          <a:p>
            <a:pPr lvl="0"/>
            <a:r>
              <a:rPr lang="fr-FR" sz="1000" dirty="0" smtClean="0"/>
              <a:t>Vous pouvez choisir de prendre une feuille par question.</a:t>
            </a:r>
          </a:p>
          <a:p>
            <a:pPr lvl="0"/>
            <a:r>
              <a:rPr lang="fr-FR" sz="1000" dirty="0" smtClean="0"/>
              <a:t>Partagez vous les documents choisis.(si vous avez des textes photocopiés vous pouvez choisir une couleur par question et surligner les éléments correspondants)</a:t>
            </a:r>
          </a:p>
          <a:p>
            <a:pPr lvl="0"/>
            <a:r>
              <a:rPr lang="fr-FR" sz="1000" dirty="0" smtClean="0"/>
              <a:t>Lisez complètement les parties choisies</a:t>
            </a:r>
          </a:p>
          <a:p>
            <a:pPr lvl="0"/>
            <a:r>
              <a:rPr lang="fr-FR" sz="1000" dirty="0" smtClean="0"/>
              <a:t>Cherchez dans un dictionnaire les mots incompris.</a:t>
            </a:r>
          </a:p>
          <a:p>
            <a:pPr lvl="0"/>
            <a:r>
              <a:rPr lang="fr-FR" sz="1000" dirty="0" smtClean="0"/>
              <a:t>Repérer les idées principales et secondaires, les enchaînements, les notions clés.</a:t>
            </a:r>
          </a:p>
          <a:p>
            <a:r>
              <a:rPr lang="fr-FR" sz="800" dirty="0" smtClean="0"/>
              <a:t> </a:t>
            </a:r>
          </a:p>
          <a:p>
            <a:r>
              <a:rPr lang="fr-FR" sz="1000" dirty="0" smtClean="0"/>
              <a:t>2. </a:t>
            </a:r>
            <a:r>
              <a:rPr lang="fr-FR" sz="1000" u="sng" dirty="0" smtClean="0"/>
              <a:t>Prise de notes :</a:t>
            </a:r>
            <a:endParaRPr lang="fr-FR" sz="1000" dirty="0" smtClean="0"/>
          </a:p>
          <a:p>
            <a:endParaRPr lang="fr-FR" sz="800" dirty="0" smtClean="0"/>
          </a:p>
          <a:p>
            <a:r>
              <a:rPr lang="fr-FR" sz="1000" dirty="0" smtClean="0"/>
              <a:t>Ne recopiez pas les textes mots à mots !</a:t>
            </a:r>
          </a:p>
          <a:p>
            <a:r>
              <a:rPr lang="fr-FR" sz="1000" dirty="0" smtClean="0"/>
              <a:t>Ecrivez en style abrégé</a:t>
            </a:r>
          </a:p>
          <a:p>
            <a:pPr lvl="0"/>
            <a:r>
              <a:rPr lang="fr-FR" sz="1000" dirty="0" smtClean="0"/>
              <a:t>Employez des signes pour lier les notions (ex : les prix augmentent : prix / )</a:t>
            </a:r>
          </a:p>
          <a:p>
            <a:endParaRPr lang="fr-FR" sz="800" dirty="0" smtClean="0"/>
          </a:p>
          <a:p>
            <a:r>
              <a:rPr lang="fr-FR" sz="1000" dirty="0" smtClean="0"/>
              <a:t>3. </a:t>
            </a:r>
            <a:r>
              <a:rPr lang="fr-FR" sz="1000" u="sng" dirty="0" smtClean="0"/>
              <a:t>Synthèses des différentes prises de notes :</a:t>
            </a:r>
            <a:endParaRPr lang="fr-FR" sz="1000" dirty="0" smtClean="0"/>
          </a:p>
          <a:p>
            <a:r>
              <a:rPr lang="fr-FR" sz="800" dirty="0" smtClean="0"/>
              <a:t> </a:t>
            </a:r>
          </a:p>
          <a:p>
            <a:r>
              <a:rPr lang="fr-FR" sz="1000" dirty="0" smtClean="0"/>
              <a:t>En groupe reprenez toutes vos prises de notes.</a:t>
            </a:r>
          </a:p>
          <a:p>
            <a:pPr lvl="0"/>
            <a:r>
              <a:rPr lang="fr-FR" sz="1000" dirty="0" smtClean="0"/>
              <a:t>Question par question comparez les réponses trouvées et rédigez votre synthèse  </a:t>
            </a:r>
          </a:p>
          <a:p>
            <a:r>
              <a:rPr lang="fr-FR" sz="1000" dirty="0" smtClean="0"/>
              <a:t>Utilisez les mots clés notés, structurez vos idées.</a:t>
            </a:r>
          </a:p>
          <a:p>
            <a:r>
              <a:rPr lang="fr-FR" sz="1000" dirty="0" smtClean="0"/>
              <a:t>Ne copiez pas les auteurs</a:t>
            </a:r>
          </a:p>
          <a:p>
            <a:r>
              <a:rPr lang="fr-FR" sz="1000" dirty="0" smtClean="0"/>
              <a:t>Ecrivez des phrases simples.</a:t>
            </a:r>
          </a:p>
          <a:p>
            <a:r>
              <a:rPr lang="fr-FR" sz="1000" dirty="0" smtClean="0"/>
              <a:t>Soignez votre travail.</a:t>
            </a:r>
          </a:p>
          <a:p>
            <a:r>
              <a:rPr lang="fr-FR" sz="1200" dirty="0" smtClean="0"/>
              <a:t> </a:t>
            </a:r>
          </a:p>
          <a:p>
            <a:endParaRPr lang="fr-FR" sz="800" dirty="0" smtClean="0"/>
          </a:p>
          <a:p>
            <a:endParaRPr lang="fr-FR" sz="1200"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357159" y="285729"/>
          <a:ext cx="8501121" cy="6437021"/>
        </p:xfrm>
        <a:graphic>
          <a:graphicData uri="http://schemas.openxmlformats.org/drawingml/2006/table">
            <a:tbl>
              <a:tblPr firstRow="1" bandRow="1">
                <a:tableStyleId>{5C22544A-7EE6-4342-B048-85BDC9FD1C3A}</a:tableStyleId>
              </a:tblPr>
              <a:tblGrid>
                <a:gridCol w="5000659"/>
                <a:gridCol w="357190"/>
                <a:gridCol w="785818"/>
                <a:gridCol w="1214446"/>
                <a:gridCol w="1143008"/>
              </a:tblGrid>
              <a:tr h="551835">
                <a:tc gridSpan="5">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b="1" kern="1200" dirty="0" smtClean="0">
                          <a:solidFill>
                            <a:schemeClr val="lt1"/>
                          </a:solidFill>
                          <a:latin typeface="+mn-lt"/>
                          <a:ea typeface="+mn-ea"/>
                          <a:cs typeface="+mn-cs"/>
                        </a:rPr>
                        <a:t>Tableau d’évaluation d’un site Internet</a:t>
                      </a: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dirty="0"/>
                    </a:p>
                  </a:txBody>
                  <a:tcPr/>
                </a:tc>
              </a:tr>
              <a:tr h="552557">
                <a:tc gridSpan="5">
                  <a:txBody>
                    <a:bodyPr/>
                    <a:lstStyle/>
                    <a:p>
                      <a:r>
                        <a:rPr lang="fr-FR" sz="1200" kern="1200" dirty="0" smtClean="0">
                          <a:solidFill>
                            <a:schemeClr val="dk1"/>
                          </a:solidFill>
                          <a:latin typeface="+mn-lt"/>
                          <a:ea typeface="+mn-ea"/>
                          <a:cs typeface="+mn-cs"/>
                        </a:rPr>
                        <a:t>Tout un chacun peut faire circuler une information sur Internet . Il est donc essentiel d’être attentif à l’origine et à la fiabilité des informations à choisir. Voici quelques pistes pour vous aider à évaluer l’intérêt d’un site en fonction de votre recherche.</a:t>
                      </a:r>
                      <a:endParaRPr lang="fr-FR" sz="1200" kern="1200" dirty="0">
                        <a:solidFill>
                          <a:schemeClr val="dk1"/>
                        </a:solidFill>
                        <a:latin typeface="+mn-lt"/>
                        <a:ea typeface="+mn-ea"/>
                        <a:cs typeface="+mn-cs"/>
                      </a:endParaRPr>
                    </a:p>
                  </a:txBody>
                  <a:tcPr marL="89535" marR="89535" marT="0" marB="0" anchor="ctr" anchorCtr="1"/>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dirty="0"/>
                    </a:p>
                  </a:txBody>
                  <a:tcPr/>
                </a:tc>
              </a:tr>
              <a:tr h="934486">
                <a:tc>
                  <a:txBody>
                    <a:bodyPr/>
                    <a:lstStyle/>
                    <a:p>
                      <a:pPr algn="ctr">
                        <a:spcAft>
                          <a:spcPts val="0"/>
                        </a:spcAft>
                      </a:pPr>
                      <a:r>
                        <a:rPr lang="fr-FR" sz="1100" b="1" dirty="0">
                          <a:latin typeface="Comic Sans MS"/>
                          <a:ea typeface="Times New Roman"/>
                          <a:cs typeface="Times New Roman"/>
                        </a:rPr>
                        <a:t>Adresse du </a:t>
                      </a:r>
                      <a:r>
                        <a:rPr lang="fr-FR" sz="1100" b="1" dirty="0" smtClean="0">
                          <a:latin typeface="Comic Sans MS"/>
                          <a:ea typeface="Times New Roman"/>
                          <a:cs typeface="Times New Roman"/>
                        </a:rPr>
                        <a:t>site</a:t>
                      </a:r>
                      <a:endParaRPr lang="fr-FR" sz="1100" dirty="0">
                        <a:latin typeface="Comic Sans MS"/>
                        <a:ea typeface="Times New Roman"/>
                        <a:cs typeface="Times New Roman"/>
                      </a:endParaRPr>
                    </a:p>
                    <a:p>
                      <a:pPr algn="just">
                        <a:spcAft>
                          <a:spcPts val="0"/>
                        </a:spcAft>
                      </a:pPr>
                      <a:r>
                        <a:rPr lang="fr-FR" sz="1100" dirty="0">
                          <a:latin typeface="Comic Sans MS"/>
                          <a:ea typeface="Times New Roman"/>
                          <a:cs typeface="Times New Roman"/>
                        </a:rPr>
                        <a:t>Observer l’extension de l’adresse :</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edu</a:t>
                      </a:r>
                      <a:r>
                        <a:rPr lang="fr-FR" sz="1100" dirty="0">
                          <a:latin typeface="Comic Sans MS"/>
                          <a:ea typeface="Times New Roman"/>
                          <a:cs typeface="Times New Roman"/>
                        </a:rPr>
                        <a:t> = éducation</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gouv</a:t>
                      </a:r>
                      <a:r>
                        <a:rPr lang="fr-FR" sz="1100" dirty="0">
                          <a:latin typeface="Comic Sans MS"/>
                          <a:ea typeface="Times New Roman"/>
                          <a:cs typeface="Times New Roman"/>
                        </a:rPr>
                        <a:t> = site gouvernemental</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int</a:t>
                      </a:r>
                      <a:r>
                        <a:rPr lang="fr-FR" sz="1100" dirty="0">
                          <a:latin typeface="Comic Sans MS"/>
                          <a:ea typeface="Times New Roman"/>
                          <a:cs typeface="Times New Roman"/>
                        </a:rPr>
                        <a:t>  = institution internationale</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org</a:t>
                      </a:r>
                      <a:r>
                        <a:rPr lang="fr-FR" sz="1100" dirty="0">
                          <a:latin typeface="Comic Sans MS"/>
                          <a:ea typeface="Times New Roman"/>
                          <a:cs typeface="Times New Roman"/>
                        </a:rPr>
                        <a:t> = </a:t>
                      </a:r>
                      <a:r>
                        <a:rPr lang="fr-FR" sz="1100" dirty="0" smtClean="0">
                          <a:latin typeface="Comic Sans MS"/>
                          <a:ea typeface="Times New Roman"/>
                          <a:cs typeface="Times New Roman"/>
                        </a:rPr>
                        <a:t>organisation</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dirty="0"/>
                    </a:p>
                  </a:txBody>
                  <a:tcPr/>
                </a:tc>
                <a:tc>
                  <a:txBody>
                    <a:bodyPr/>
                    <a:lstStyle/>
                    <a:p>
                      <a:endParaRPr lang="fr-FR" sz="1200"/>
                    </a:p>
                  </a:txBody>
                  <a:tcPr/>
                </a:tc>
                <a:tc>
                  <a:txBody>
                    <a:bodyPr/>
                    <a:lstStyle/>
                    <a:p>
                      <a:endParaRPr lang="fr-FR" sz="1200" dirty="0"/>
                    </a:p>
                  </a:txBody>
                  <a:tcPr/>
                </a:tc>
              </a:tr>
              <a:tr h="679626">
                <a:tc>
                  <a:txBody>
                    <a:bodyPr/>
                    <a:lstStyle/>
                    <a:p>
                      <a:pPr algn="ctr">
                        <a:spcAft>
                          <a:spcPts val="0"/>
                        </a:spcAft>
                      </a:pPr>
                      <a:r>
                        <a:rPr lang="fr-FR" sz="1100" b="1" dirty="0">
                          <a:latin typeface="Comic Sans MS"/>
                          <a:ea typeface="Times New Roman"/>
                          <a:cs typeface="Times New Roman"/>
                        </a:rPr>
                        <a:t>Qui ? L’auteur</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-Est-il clairement identifiable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-Quelles sont ses compétences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-Peut-on entrer en contact avec lui  ?</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a:p>
                  </a:txBody>
                  <a:tcPr/>
                </a:tc>
                <a:tc>
                  <a:txBody>
                    <a:bodyPr/>
                    <a:lstStyle/>
                    <a:p>
                      <a:endParaRPr lang="fr-FR" sz="1200"/>
                    </a:p>
                  </a:txBody>
                  <a:tcPr/>
                </a:tc>
                <a:tc>
                  <a:txBody>
                    <a:bodyPr/>
                    <a:lstStyle/>
                    <a:p>
                      <a:endParaRPr lang="fr-FR" sz="1200" dirty="0"/>
                    </a:p>
                  </a:txBody>
                  <a:tcPr/>
                </a:tc>
              </a:tr>
              <a:tr h="602444">
                <a:tc>
                  <a:txBody>
                    <a:bodyPr/>
                    <a:lstStyle/>
                    <a:p>
                      <a:pPr algn="ctr">
                        <a:spcAft>
                          <a:spcPts val="0"/>
                        </a:spcAft>
                      </a:pPr>
                      <a:r>
                        <a:rPr lang="fr-FR" sz="1100" b="1" dirty="0">
                          <a:latin typeface="Comic Sans MS"/>
                          <a:ea typeface="Times New Roman"/>
                          <a:cs typeface="Times New Roman"/>
                        </a:rPr>
                        <a:t>Quoi ?</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-Le sujet est-il clair, </a:t>
                      </a:r>
                      <a:r>
                        <a:rPr lang="fr-FR" sz="1100" dirty="0" err="1">
                          <a:latin typeface="Comic Sans MS"/>
                          <a:ea typeface="Times New Roman"/>
                          <a:cs typeface="Times New Roman"/>
                        </a:rPr>
                        <a:t>correspond–il</a:t>
                      </a:r>
                      <a:r>
                        <a:rPr lang="fr-FR" sz="1100" dirty="0">
                          <a:latin typeface="Comic Sans MS"/>
                          <a:ea typeface="Times New Roman"/>
                          <a:cs typeface="Times New Roman"/>
                        </a:rPr>
                        <a:t> à ma recherche ?</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-Cette information existe </a:t>
                      </a:r>
                      <a:r>
                        <a:rPr lang="fr-FR" sz="1100" dirty="0" err="1">
                          <a:latin typeface="Comic Sans MS"/>
                          <a:ea typeface="Times New Roman"/>
                          <a:cs typeface="Times New Roman"/>
                        </a:rPr>
                        <a:t>t-elle</a:t>
                      </a:r>
                      <a:r>
                        <a:rPr lang="fr-FR" sz="1100" dirty="0">
                          <a:latin typeface="Comic Sans MS"/>
                          <a:ea typeface="Times New Roman"/>
                          <a:cs typeface="Times New Roman"/>
                        </a:rPr>
                        <a:t> sur d’autres sites ?</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a:p>
                  </a:txBody>
                  <a:tcPr/>
                </a:tc>
                <a:tc>
                  <a:txBody>
                    <a:bodyPr/>
                    <a:lstStyle/>
                    <a:p>
                      <a:endParaRPr lang="fr-FR" sz="1200"/>
                    </a:p>
                  </a:txBody>
                  <a:tcPr/>
                </a:tc>
                <a:tc>
                  <a:txBody>
                    <a:bodyPr/>
                    <a:lstStyle/>
                    <a:p>
                      <a:endParaRPr lang="fr-FR" sz="1200" dirty="0"/>
                    </a:p>
                  </a:txBody>
                  <a:tcPr/>
                </a:tc>
              </a:tr>
              <a:tr h="926715">
                <a:tc>
                  <a:txBody>
                    <a:bodyPr/>
                    <a:lstStyle/>
                    <a:p>
                      <a:pPr algn="ctr">
                        <a:spcAft>
                          <a:spcPts val="0"/>
                        </a:spcAft>
                      </a:pPr>
                      <a:r>
                        <a:rPr lang="fr-FR" sz="1100" b="1" dirty="0">
                          <a:latin typeface="Comic Sans MS"/>
                          <a:ea typeface="Times New Roman"/>
                          <a:cs typeface="Times New Roman"/>
                        </a:rPr>
                        <a:t>Où ?</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Quelle est la nationalité du pays ? </a:t>
                      </a:r>
                      <a:endParaRPr lang="fr-FR" sz="1100" dirty="0" smtClean="0">
                        <a:latin typeface="Comic Sans MS"/>
                        <a:ea typeface="Times New Roman"/>
                        <a:cs typeface="Times New Roman"/>
                      </a:endParaRPr>
                    </a:p>
                    <a:p>
                      <a:pPr algn="just">
                        <a:spcAft>
                          <a:spcPts val="0"/>
                        </a:spcAft>
                      </a:pPr>
                      <a:r>
                        <a:rPr lang="fr-FR" sz="1100" dirty="0" err="1" smtClean="0">
                          <a:latin typeface="Comic Sans MS"/>
                          <a:ea typeface="Times New Roman"/>
                          <a:cs typeface="Times New Roman"/>
                        </a:rPr>
                        <a:t>fr</a:t>
                      </a:r>
                      <a:r>
                        <a:rPr lang="fr-FR" sz="1100" dirty="0" smtClean="0">
                          <a:latin typeface="Comic Sans MS"/>
                          <a:ea typeface="Times New Roman"/>
                          <a:cs typeface="Times New Roman"/>
                        </a:rPr>
                        <a:t> </a:t>
                      </a:r>
                      <a:r>
                        <a:rPr lang="fr-FR" sz="1100" dirty="0">
                          <a:latin typeface="Comic Sans MS"/>
                          <a:ea typeface="Times New Roman"/>
                          <a:cs typeface="Times New Roman"/>
                        </a:rPr>
                        <a:t>= France</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be</a:t>
                      </a:r>
                      <a:r>
                        <a:rPr lang="fr-FR" sz="1100" dirty="0">
                          <a:latin typeface="Comic Sans MS"/>
                          <a:ea typeface="Times New Roman"/>
                          <a:cs typeface="Times New Roman"/>
                        </a:rPr>
                        <a:t> = Belgique</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ca = Canada</a:t>
                      </a:r>
                      <a:endParaRPr lang="fr-FR" sz="1100" dirty="0">
                        <a:latin typeface="Arial"/>
                        <a:ea typeface="Times New Roman"/>
                        <a:cs typeface="Times New Roman"/>
                      </a:endParaRPr>
                    </a:p>
                    <a:p>
                      <a:pPr algn="just">
                        <a:spcAft>
                          <a:spcPts val="0"/>
                        </a:spcAft>
                      </a:pPr>
                      <a:r>
                        <a:rPr lang="fr-FR" sz="1100" dirty="0" err="1">
                          <a:latin typeface="Comic Sans MS"/>
                          <a:ea typeface="Times New Roman"/>
                          <a:cs typeface="Times New Roman"/>
                        </a:rPr>
                        <a:t>uk</a:t>
                      </a:r>
                      <a:r>
                        <a:rPr lang="fr-FR" sz="1100" dirty="0">
                          <a:latin typeface="Comic Sans MS"/>
                          <a:ea typeface="Times New Roman"/>
                          <a:cs typeface="Times New Roman"/>
                        </a:rPr>
                        <a:t> = Royaume Unis</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a:p>
                  </a:txBody>
                  <a:tcPr/>
                </a:tc>
                <a:tc>
                  <a:txBody>
                    <a:bodyPr/>
                    <a:lstStyle/>
                    <a:p>
                      <a:endParaRPr lang="fr-FR" sz="1200"/>
                    </a:p>
                  </a:txBody>
                  <a:tcPr/>
                </a:tc>
                <a:tc>
                  <a:txBody>
                    <a:bodyPr/>
                    <a:lstStyle/>
                    <a:p>
                      <a:endParaRPr lang="fr-FR" sz="1200" dirty="0"/>
                    </a:p>
                  </a:txBody>
                  <a:tcPr/>
                </a:tc>
              </a:tr>
              <a:tr h="434958">
                <a:tc>
                  <a:txBody>
                    <a:bodyPr/>
                    <a:lstStyle/>
                    <a:p>
                      <a:pPr algn="ctr">
                        <a:spcAft>
                          <a:spcPts val="0"/>
                        </a:spcAft>
                      </a:pPr>
                      <a:r>
                        <a:rPr lang="fr-FR" sz="1100" b="1" dirty="0">
                          <a:latin typeface="Comic Sans MS"/>
                          <a:ea typeface="Times New Roman"/>
                          <a:cs typeface="Times New Roman"/>
                        </a:rPr>
                        <a:t>Quand </a:t>
                      </a:r>
                      <a:r>
                        <a:rPr lang="fr-FR" sz="1100" b="1" dirty="0" smtClean="0">
                          <a:latin typeface="Comic Sans MS"/>
                          <a:ea typeface="Times New Roman"/>
                          <a:cs typeface="Times New Roman"/>
                        </a:rPr>
                        <a:t>?</a:t>
                      </a:r>
                    </a:p>
                    <a:p>
                      <a:pPr algn="ctr">
                        <a:spcAft>
                          <a:spcPts val="0"/>
                        </a:spcAft>
                      </a:pPr>
                      <a:r>
                        <a:rPr lang="fr-FR" sz="1100" kern="1200" dirty="0" smtClean="0">
                          <a:solidFill>
                            <a:schemeClr val="dk1"/>
                          </a:solidFill>
                          <a:latin typeface="+mn-lt"/>
                          <a:ea typeface="+mn-ea"/>
                          <a:cs typeface="+mn-cs"/>
                        </a:rPr>
                        <a:t>Date de création du site, mise à jour</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a:p>
                  </a:txBody>
                  <a:tcPr/>
                </a:tc>
                <a:tc>
                  <a:txBody>
                    <a:bodyPr/>
                    <a:lstStyle/>
                    <a:p>
                      <a:endParaRPr lang="fr-FR" sz="1200"/>
                    </a:p>
                  </a:txBody>
                  <a:tcPr/>
                </a:tc>
                <a:tc>
                  <a:txBody>
                    <a:bodyPr/>
                    <a:lstStyle/>
                    <a:p>
                      <a:endParaRPr lang="fr-FR" sz="1200" dirty="0"/>
                    </a:p>
                  </a:txBody>
                  <a:tcPr/>
                </a:tc>
              </a:tr>
              <a:tr h="1009248">
                <a:tc>
                  <a:txBody>
                    <a:bodyPr/>
                    <a:lstStyle/>
                    <a:p>
                      <a:pPr algn="ctr">
                        <a:spcAft>
                          <a:spcPts val="0"/>
                        </a:spcAft>
                      </a:pPr>
                      <a:r>
                        <a:rPr lang="fr-FR" sz="1100" b="1" dirty="0">
                          <a:latin typeface="Comic Sans MS"/>
                          <a:ea typeface="Times New Roman"/>
                          <a:cs typeface="Times New Roman"/>
                        </a:rPr>
                        <a:t>Comment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Existe t-il un sommaire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Existe t-il un moteur de recherche propre au site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Les illustrations sont-elles pertinentes, quelle est leur qualité ?</a:t>
                      </a:r>
                      <a:endParaRPr lang="fr-FR" sz="1100" dirty="0">
                        <a:latin typeface="Arial"/>
                        <a:ea typeface="Times New Roman"/>
                        <a:cs typeface="Times New Roman"/>
                      </a:endParaRPr>
                    </a:p>
                    <a:p>
                      <a:pPr algn="l">
                        <a:spcAft>
                          <a:spcPts val="0"/>
                        </a:spcAft>
                      </a:pPr>
                      <a:r>
                        <a:rPr lang="fr-FR" sz="1100" dirty="0">
                          <a:latin typeface="Comic Sans MS"/>
                          <a:ea typeface="Times New Roman"/>
                          <a:cs typeface="Times New Roman"/>
                        </a:rPr>
                        <a:t>Existe t-il des liens vers d’autres sites, sont-ils fiables ?</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a:p>
                  </a:txBody>
                  <a:tcPr/>
                </a:tc>
                <a:tc>
                  <a:txBody>
                    <a:bodyPr/>
                    <a:lstStyle/>
                    <a:p>
                      <a:endParaRPr lang="fr-FR" sz="1200"/>
                    </a:p>
                  </a:txBody>
                  <a:tcPr/>
                </a:tc>
                <a:tc>
                  <a:txBody>
                    <a:bodyPr/>
                    <a:lstStyle/>
                    <a:p>
                      <a:endParaRPr lang="fr-FR" sz="1200"/>
                    </a:p>
                  </a:txBody>
                  <a:tcPr/>
                </a:tc>
              </a:tr>
              <a:tr h="594673">
                <a:tc>
                  <a:txBody>
                    <a:bodyPr/>
                    <a:lstStyle/>
                    <a:p>
                      <a:pPr algn="ctr">
                        <a:spcAft>
                          <a:spcPts val="0"/>
                        </a:spcAft>
                      </a:pPr>
                      <a:r>
                        <a:rPr lang="fr-FR" sz="1100" b="1" dirty="0">
                          <a:latin typeface="Comic Sans MS"/>
                          <a:ea typeface="Times New Roman"/>
                          <a:cs typeface="Times New Roman"/>
                        </a:rPr>
                        <a:t>Pourquoi ?</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Quel est le but du site, est-il clairement énoncé ?</a:t>
                      </a:r>
                      <a:endParaRPr lang="fr-FR" sz="1100" dirty="0">
                        <a:latin typeface="Arial"/>
                        <a:ea typeface="Times New Roman"/>
                        <a:cs typeface="Times New Roman"/>
                      </a:endParaRPr>
                    </a:p>
                    <a:p>
                      <a:pPr algn="just">
                        <a:spcAft>
                          <a:spcPts val="0"/>
                        </a:spcAft>
                      </a:pPr>
                      <a:r>
                        <a:rPr lang="fr-FR" sz="1100" dirty="0">
                          <a:latin typeface="Comic Sans MS"/>
                          <a:ea typeface="Times New Roman"/>
                          <a:cs typeface="Times New Roman"/>
                        </a:rPr>
                        <a:t>L’information est-elle gratuite, y a t-il de la publicité ?</a:t>
                      </a:r>
                      <a:endParaRPr lang="fr-FR" sz="1100" dirty="0">
                        <a:latin typeface="Arial"/>
                        <a:ea typeface="Times New Roman"/>
                        <a:cs typeface="Times New Roman"/>
                      </a:endParaRPr>
                    </a:p>
                  </a:txBody>
                  <a:tcPr marL="89535" marR="89535" marT="0" marB="0"/>
                </a:tc>
                <a:tc>
                  <a:txBody>
                    <a:bodyPr/>
                    <a:lstStyle/>
                    <a:p>
                      <a:endParaRPr lang="fr-FR" sz="1200"/>
                    </a:p>
                  </a:txBody>
                  <a:tcPr/>
                </a:tc>
                <a:tc>
                  <a:txBody>
                    <a:bodyPr/>
                    <a:lstStyle/>
                    <a:p>
                      <a:endParaRPr lang="fr-FR" sz="1200" dirty="0"/>
                    </a:p>
                  </a:txBody>
                  <a:tcPr/>
                </a:tc>
                <a:tc>
                  <a:txBody>
                    <a:bodyPr/>
                    <a:lstStyle/>
                    <a:p>
                      <a:endParaRPr lang="fr-FR" sz="1200"/>
                    </a:p>
                  </a:txBody>
                  <a:tcPr/>
                </a:tc>
                <a:tc>
                  <a:txBody>
                    <a:bodyPr/>
                    <a:lstStyle/>
                    <a:p>
                      <a:endParaRPr lang="fr-FR" sz="1200" dirty="0"/>
                    </a:p>
                  </a:txBody>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4282" y="214290"/>
            <a:ext cx="8786874" cy="4893647"/>
          </a:xfrm>
          <a:prstGeom prst="rect">
            <a:avLst/>
          </a:prstGeom>
          <a:noFill/>
        </p:spPr>
        <p:txBody>
          <a:bodyPr wrap="square" rtlCol="0">
            <a:spAutoFit/>
          </a:bodyPr>
          <a:lstStyle/>
          <a:p>
            <a:pPr algn="ctr"/>
            <a:r>
              <a:rPr lang="fr-FR" sz="2400" b="1" dirty="0" smtClean="0"/>
              <a:t>ATELIER THEATRE</a:t>
            </a:r>
            <a:r>
              <a:rPr lang="fr-FR" sz="1200" b="1" dirty="0" smtClean="0"/>
              <a:t>           </a:t>
            </a:r>
            <a:endParaRPr lang="fr-FR" sz="1200" dirty="0" smtClean="0"/>
          </a:p>
          <a:p>
            <a:r>
              <a:rPr lang="fr-FR" sz="1200" dirty="0" smtClean="0"/>
              <a:t> </a:t>
            </a:r>
          </a:p>
          <a:p>
            <a:r>
              <a:rPr lang="fr-FR" sz="1200" b="1" dirty="0" smtClean="0"/>
              <a:t>Séance 1</a:t>
            </a:r>
            <a:r>
              <a:rPr lang="fr-FR" sz="1200" dirty="0" smtClean="0"/>
              <a:t> : 17 SEPTEMBRE 2009</a:t>
            </a:r>
          </a:p>
          <a:p>
            <a:r>
              <a:rPr lang="fr-FR" sz="1200" dirty="0" smtClean="0"/>
              <a:t> </a:t>
            </a:r>
          </a:p>
          <a:p>
            <a:r>
              <a:rPr lang="fr-FR" sz="1200" dirty="0" smtClean="0"/>
              <a:t>      </a:t>
            </a:r>
            <a:r>
              <a:rPr lang="fr-FR" sz="1200" dirty="0" smtClean="0">
                <a:sym typeface="Wingdings 2"/>
              </a:rPr>
              <a:t></a:t>
            </a:r>
            <a:r>
              <a:rPr lang="fr-FR" sz="1200" dirty="0" smtClean="0"/>
              <a:t> </a:t>
            </a:r>
            <a:r>
              <a:rPr lang="fr-FR" sz="1200" b="1" dirty="0" smtClean="0"/>
              <a:t>Atelier théâtre : 2H</a:t>
            </a:r>
            <a:endParaRPr lang="fr-FR" sz="1200" dirty="0" smtClean="0"/>
          </a:p>
          <a:p>
            <a:r>
              <a:rPr lang="fr-FR" sz="1200" b="1" dirty="0" smtClean="0"/>
              <a:t> </a:t>
            </a:r>
            <a:endParaRPr lang="fr-FR" sz="1200" dirty="0" smtClean="0"/>
          </a:p>
          <a:p>
            <a:pPr lvl="0"/>
            <a:r>
              <a:rPr lang="fr-FR" sz="1200" b="1" dirty="0" smtClean="0"/>
              <a:t>Exercices</a:t>
            </a:r>
            <a:r>
              <a:rPr lang="fr-FR" sz="1200" dirty="0" smtClean="0"/>
              <a:t> : les élèves forment un cercle, se tiennent par la main puis lâchent. Les élèves à tour de rôle se présentent par leur nom, puis chacun y ajoute un geste au tour suivant. Enfin au troisième tour l’élève indique son nom, le nom de celui qui le précède et son geste.</a:t>
            </a:r>
          </a:p>
          <a:p>
            <a:r>
              <a:rPr lang="fr-FR" sz="1200" dirty="0" smtClean="0"/>
              <a:t> </a:t>
            </a:r>
          </a:p>
          <a:p>
            <a:pPr lvl="0"/>
            <a:r>
              <a:rPr lang="fr-FR" sz="1200" b="1" dirty="0" smtClean="0"/>
              <a:t>Mimes</a:t>
            </a:r>
            <a:r>
              <a:rPr lang="fr-FR" sz="1200" dirty="0" smtClean="0"/>
              <a:t> : - les élèves sont en cercle, un élève fait une action puis un autre élève rentre dans le cercle, demande ce que l’autre fait et doit imiter son action,</a:t>
            </a:r>
          </a:p>
          <a:p>
            <a:r>
              <a:rPr lang="fr-FR" sz="1200" dirty="0" smtClean="0"/>
              <a:t>                  - les élèves sont en binôme et se tiennent la main, l’un guide l’autre qui garde les yeux fermés, l’action débute en marchant puis en courant à travers la salle (faire confiance),</a:t>
            </a:r>
          </a:p>
          <a:p>
            <a:r>
              <a:rPr lang="fr-FR" sz="1200" dirty="0" smtClean="0"/>
              <a:t>                  - un élève debout sur une table, dos tourné au groupe tombe en arrière et est réceptionné par un groupe de 4 élèves (les élèves peuvent crier dans l’action).</a:t>
            </a:r>
          </a:p>
          <a:p>
            <a:r>
              <a:rPr lang="fr-FR" sz="1200" dirty="0" smtClean="0"/>
              <a:t>                  - les élèves sont assis en cercle sur une chaise, chacun va dire le nom d’un animal, puis il fait le bruit de l’animal enfin il va « parler » avec le regard.</a:t>
            </a:r>
          </a:p>
          <a:p>
            <a:r>
              <a:rPr lang="fr-FR" sz="1200" dirty="0" smtClean="0"/>
              <a:t>                  - les élèves debout sont en ligne, ils se font passer par l’arrière un geste (recherche de la transmission fidèle).</a:t>
            </a:r>
          </a:p>
          <a:p>
            <a:r>
              <a:rPr lang="fr-FR" sz="1200" dirty="0" smtClean="0"/>
              <a:t> </a:t>
            </a:r>
          </a:p>
          <a:p>
            <a:pPr lvl="0"/>
            <a:r>
              <a:rPr lang="fr-FR" sz="1200" b="1" dirty="0" smtClean="0"/>
              <a:t>Sketch</a:t>
            </a:r>
            <a:r>
              <a:rPr lang="fr-FR" sz="1200" dirty="0" smtClean="0"/>
              <a:t> : - par groupe de 4, les élèves improvisent sur le thème des leçons de cuisine (imitation des travers des élèves, parodie du cuisinier, les différents entre élèves, récupération des répliques de certains élèves).</a:t>
            </a:r>
          </a:p>
          <a:p>
            <a:r>
              <a:rPr lang="fr-FR" sz="1200" dirty="0" smtClean="0"/>
              <a:t>                  - 2</a:t>
            </a:r>
            <a:r>
              <a:rPr lang="fr-FR" sz="1200" baseline="30000" dirty="0" smtClean="0"/>
              <a:t>ème</a:t>
            </a:r>
            <a:r>
              <a:rPr lang="fr-FR" sz="1200" dirty="0" smtClean="0"/>
              <a:t> série de sketches  (imitation des professeurs, imitation des élèves, imitations des surveillants).</a:t>
            </a:r>
          </a:p>
          <a:p>
            <a:r>
              <a:rPr lang="fr-FR" sz="1200" dirty="0" smtClean="0"/>
              <a:t> </a:t>
            </a:r>
          </a:p>
          <a:p>
            <a:endParaRPr lang="fr-FR" sz="12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214290"/>
            <a:ext cx="8786874" cy="276999"/>
          </a:xfrm>
          <a:prstGeom prst="rect">
            <a:avLst/>
          </a:prstGeom>
          <a:noFill/>
        </p:spPr>
        <p:txBody>
          <a:bodyPr wrap="square" rtlCol="0">
            <a:spAutoFit/>
          </a:bodyPr>
          <a:lstStyle/>
          <a:p>
            <a:endParaRPr lang="fr-FR" sz="1200" dirty="0"/>
          </a:p>
        </p:txBody>
      </p:sp>
      <p:sp>
        <p:nvSpPr>
          <p:cNvPr id="3" name="ZoneTexte 2"/>
          <p:cNvSpPr txBox="1"/>
          <p:nvPr/>
        </p:nvSpPr>
        <p:spPr>
          <a:xfrm>
            <a:off x="142844" y="214290"/>
            <a:ext cx="8858312" cy="5447645"/>
          </a:xfrm>
          <a:prstGeom prst="rect">
            <a:avLst/>
          </a:prstGeom>
          <a:noFill/>
        </p:spPr>
        <p:txBody>
          <a:bodyPr wrap="square" rtlCol="0">
            <a:spAutoFit/>
          </a:bodyPr>
          <a:lstStyle/>
          <a:p>
            <a:pPr algn="ctr"/>
            <a:r>
              <a:rPr lang="fr-FR" sz="2400" b="1" dirty="0" smtClean="0"/>
              <a:t>ATELIER THEATRE           </a:t>
            </a:r>
            <a:endParaRPr lang="fr-FR" sz="2400" dirty="0" smtClean="0"/>
          </a:p>
          <a:p>
            <a:r>
              <a:rPr lang="fr-FR" sz="1200" dirty="0" smtClean="0"/>
              <a:t> </a:t>
            </a:r>
          </a:p>
          <a:p>
            <a:r>
              <a:rPr lang="fr-FR" sz="1200" b="1" dirty="0" smtClean="0"/>
              <a:t>Séance 2</a:t>
            </a:r>
            <a:r>
              <a:rPr lang="fr-FR" sz="1200" dirty="0" smtClean="0"/>
              <a:t> : 24 SEPTEMBRE 2009</a:t>
            </a:r>
          </a:p>
          <a:p>
            <a:r>
              <a:rPr lang="fr-FR" sz="1200" dirty="0" smtClean="0"/>
              <a:t> </a:t>
            </a:r>
          </a:p>
          <a:p>
            <a:r>
              <a:rPr lang="fr-FR" sz="1200" dirty="0" smtClean="0">
                <a:sym typeface="Wingdings 2"/>
              </a:rPr>
              <a:t></a:t>
            </a:r>
            <a:r>
              <a:rPr lang="fr-FR" sz="1200" dirty="0" smtClean="0"/>
              <a:t> </a:t>
            </a:r>
            <a:r>
              <a:rPr lang="fr-FR" sz="1200" b="1" dirty="0" smtClean="0"/>
              <a:t>Atelier théâtre : 1H</a:t>
            </a:r>
            <a:endParaRPr lang="fr-FR" sz="1200" dirty="0" smtClean="0"/>
          </a:p>
          <a:p>
            <a:r>
              <a:rPr lang="fr-FR" sz="1200" b="1" dirty="0" smtClean="0"/>
              <a:t> </a:t>
            </a:r>
            <a:endParaRPr lang="fr-FR" sz="1200" dirty="0" smtClean="0"/>
          </a:p>
          <a:p>
            <a:pPr lvl="0"/>
            <a:r>
              <a:rPr lang="fr-FR" sz="1200" dirty="0" smtClean="0"/>
              <a:t>Exercices : gestuelle, déplacement, coordination</a:t>
            </a:r>
            <a:r>
              <a:rPr lang="fr-FR" sz="1200" dirty="0" smtClean="0">
                <a:sym typeface="Wingdings"/>
              </a:rPr>
              <a:t></a:t>
            </a:r>
            <a:r>
              <a:rPr lang="fr-FR" sz="1200" dirty="0" smtClean="0"/>
              <a:t> «  Miroir »</a:t>
            </a:r>
          </a:p>
          <a:p>
            <a:r>
              <a:rPr lang="fr-FR" sz="1200" dirty="0" smtClean="0"/>
              <a:t> </a:t>
            </a:r>
          </a:p>
          <a:p>
            <a:pPr lvl="0"/>
            <a:r>
              <a:rPr lang="fr-FR" sz="1200" dirty="0" smtClean="0"/>
              <a:t>Mimes : - titres de films (individuel puis en groupe),</a:t>
            </a:r>
          </a:p>
          <a:p>
            <a:r>
              <a:rPr lang="fr-FR" sz="1200" dirty="0" smtClean="0"/>
              <a:t>                  - une « machine » par groupe de 6</a:t>
            </a:r>
            <a:r>
              <a:rPr lang="fr-FR" sz="1200" dirty="0" smtClean="0">
                <a:sym typeface="Wingdings"/>
              </a:rPr>
              <a:t></a:t>
            </a:r>
            <a:r>
              <a:rPr lang="fr-FR" sz="1200" dirty="0" smtClean="0"/>
              <a:t>fonctionnement, son, comique,</a:t>
            </a:r>
          </a:p>
          <a:p>
            <a:r>
              <a:rPr lang="fr-FR" sz="1200" dirty="0" smtClean="0"/>
              <a:t>                  - une « soirée entre amis » par groupe de 6 </a:t>
            </a:r>
            <a:r>
              <a:rPr lang="fr-FR" sz="1200" dirty="0" smtClean="0">
                <a:sym typeface="Wingdings"/>
              </a:rPr>
              <a:t></a:t>
            </a:r>
            <a:r>
              <a:rPr lang="fr-FR" sz="1200" dirty="0" smtClean="0"/>
              <a:t> accessoires.</a:t>
            </a:r>
          </a:p>
          <a:p>
            <a:r>
              <a:rPr lang="fr-FR" sz="1200" dirty="0" smtClean="0"/>
              <a:t> </a:t>
            </a:r>
          </a:p>
          <a:p>
            <a:r>
              <a:rPr lang="fr-FR" sz="1200" dirty="0" smtClean="0"/>
              <a:t> </a:t>
            </a:r>
          </a:p>
          <a:p>
            <a:r>
              <a:rPr lang="fr-FR" sz="1200" dirty="0" smtClean="0">
                <a:sym typeface="Wingdings 2"/>
              </a:rPr>
              <a:t></a:t>
            </a:r>
            <a:r>
              <a:rPr lang="fr-FR" sz="1200" dirty="0" smtClean="0"/>
              <a:t> </a:t>
            </a:r>
            <a:r>
              <a:rPr lang="fr-FR" sz="1200" b="1" dirty="0" smtClean="0"/>
              <a:t>Dégustation de thé à l’aveugle : 1H</a:t>
            </a:r>
            <a:endParaRPr lang="fr-FR" sz="1200" dirty="0" smtClean="0"/>
          </a:p>
          <a:p>
            <a:r>
              <a:rPr lang="fr-FR" sz="1200" dirty="0" smtClean="0"/>
              <a:t>Par groupe de 6.</a:t>
            </a:r>
          </a:p>
          <a:p>
            <a:r>
              <a:rPr lang="fr-FR" sz="1200" dirty="0" smtClean="0"/>
              <a:t> </a:t>
            </a:r>
          </a:p>
          <a:p>
            <a:pPr lvl="0"/>
            <a:r>
              <a:rPr lang="fr-FR" sz="1200" dirty="0" smtClean="0"/>
              <a:t>Goûter 3 thés et les commenter (vocabulaire, saveurs, parfums, couleurs, </a:t>
            </a:r>
          </a:p>
          <a:p>
            <a:r>
              <a:rPr lang="fr-FR" sz="1200" dirty="0" smtClean="0"/>
              <a:t>      techniques de dégustation, humour),</a:t>
            </a:r>
          </a:p>
          <a:p>
            <a:r>
              <a:rPr lang="fr-FR" sz="1200" dirty="0" smtClean="0"/>
              <a:t> </a:t>
            </a:r>
          </a:p>
          <a:p>
            <a:pPr lvl="0"/>
            <a:r>
              <a:rPr lang="fr-FR" sz="1200" dirty="0" smtClean="0"/>
              <a:t>Reconnaître </a:t>
            </a:r>
            <a:r>
              <a:rPr lang="fr-FR" sz="1200" dirty="0" smtClean="0">
                <a:sym typeface="Wingdings"/>
              </a:rPr>
              <a:t></a:t>
            </a:r>
            <a:r>
              <a:rPr lang="fr-FR" sz="1200" dirty="0" smtClean="0"/>
              <a:t> Earl Grey russe ( thé noir, bergamote, bleuet)</a:t>
            </a:r>
          </a:p>
          <a:p>
            <a:r>
              <a:rPr lang="fr-FR" sz="1200" dirty="0" smtClean="0"/>
              <a:t>                        </a:t>
            </a:r>
            <a:r>
              <a:rPr lang="fr-FR" sz="1200" dirty="0" smtClean="0">
                <a:sym typeface="Wingdings"/>
              </a:rPr>
              <a:t></a:t>
            </a:r>
            <a:r>
              <a:rPr lang="fr-FR" sz="1200" dirty="0" smtClean="0"/>
              <a:t> Thé à la menthe marocain ( </a:t>
            </a:r>
            <a:r>
              <a:rPr lang="fr-FR" sz="1200" dirty="0" err="1" smtClean="0"/>
              <a:t>gunpowder</a:t>
            </a:r>
            <a:r>
              <a:rPr lang="fr-FR" sz="1200" dirty="0" smtClean="0"/>
              <a:t>, nana)</a:t>
            </a:r>
          </a:p>
          <a:p>
            <a:r>
              <a:rPr lang="fr-FR" sz="1200" dirty="0" smtClean="0"/>
              <a:t>                        </a:t>
            </a:r>
            <a:r>
              <a:rPr lang="fr-FR" sz="1200" dirty="0" smtClean="0">
                <a:sym typeface="Wingdings"/>
              </a:rPr>
              <a:t></a:t>
            </a:r>
            <a:r>
              <a:rPr lang="fr-FR" sz="1200" dirty="0" smtClean="0"/>
              <a:t> </a:t>
            </a:r>
            <a:r>
              <a:rPr lang="fr-FR" sz="1200" dirty="0" err="1" smtClean="0"/>
              <a:t>Massala</a:t>
            </a:r>
            <a:r>
              <a:rPr lang="fr-FR" sz="1200" dirty="0" smtClean="0"/>
              <a:t> Chai indien (thé aux épices),</a:t>
            </a:r>
          </a:p>
          <a:p>
            <a:r>
              <a:rPr lang="fr-FR" sz="1200" dirty="0" smtClean="0"/>
              <a:t> </a:t>
            </a:r>
          </a:p>
          <a:p>
            <a:r>
              <a:rPr lang="fr-FR" sz="1200" dirty="0" smtClean="0"/>
              <a:t>-    Compléter les informations sur les thés avec le professeur,</a:t>
            </a:r>
          </a:p>
          <a:p>
            <a:r>
              <a:rPr lang="fr-FR" sz="1200" dirty="0" smtClean="0"/>
              <a:t> </a:t>
            </a:r>
          </a:p>
          <a:p>
            <a:r>
              <a:rPr lang="fr-FR" sz="1200" dirty="0" smtClean="0"/>
              <a:t>-    Mettre en commun et lire la fiche.</a:t>
            </a:r>
          </a:p>
          <a:p>
            <a:r>
              <a:rPr lang="fr-FR" sz="1200" dirty="0" smtClean="0"/>
              <a:t> </a:t>
            </a:r>
          </a:p>
          <a:p>
            <a:endParaRPr lang="fr-FR" sz="1200"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t>Un moment au théâtre…</a:t>
            </a:r>
            <a:endParaRPr lang="fr-FR" sz="3200" b="1" dirty="0"/>
          </a:p>
        </p:txBody>
      </p:sp>
      <p:pic>
        <p:nvPicPr>
          <p:cNvPr id="5" name="Espace réservé du contenu 4" descr="numÃ©risation0001.jpg"/>
          <p:cNvPicPr>
            <a:picLocks noGrp="1" noChangeAspect="1"/>
          </p:cNvPicPr>
          <p:nvPr>
            <p:ph sz="half" idx="1"/>
          </p:nvPr>
        </p:nvPicPr>
        <p:blipFill>
          <a:blip r:embed="rId2" cstate="print"/>
          <a:stretch>
            <a:fillRect/>
          </a:stretch>
        </p:blipFill>
        <p:spPr>
          <a:xfrm>
            <a:off x="285720" y="1500174"/>
            <a:ext cx="2690734" cy="5184000"/>
          </a:xfrm>
        </p:spPr>
      </p:pic>
      <p:pic>
        <p:nvPicPr>
          <p:cNvPr id="6" name="Espace réservé du contenu 5" descr="numÃ©risation0002.jpg"/>
          <p:cNvPicPr>
            <a:picLocks noGrp="1" noChangeAspect="1"/>
          </p:cNvPicPr>
          <p:nvPr>
            <p:ph sz="half" idx="2"/>
          </p:nvPr>
        </p:nvPicPr>
        <p:blipFill>
          <a:blip r:embed="rId3" cstate="print"/>
          <a:stretch>
            <a:fillRect/>
          </a:stretch>
        </p:blipFill>
        <p:spPr>
          <a:xfrm>
            <a:off x="3071802" y="1500174"/>
            <a:ext cx="2466666" cy="5148000"/>
          </a:xfrm>
        </p:spPr>
      </p:pic>
      <p:sp>
        <p:nvSpPr>
          <p:cNvPr id="7" name="ZoneTexte 6"/>
          <p:cNvSpPr txBox="1"/>
          <p:nvPr/>
        </p:nvSpPr>
        <p:spPr>
          <a:xfrm>
            <a:off x="5643570" y="1571612"/>
            <a:ext cx="3357586" cy="3970318"/>
          </a:xfrm>
          <a:prstGeom prst="rect">
            <a:avLst/>
          </a:prstGeom>
          <a:noFill/>
        </p:spPr>
        <p:txBody>
          <a:bodyPr wrap="square" rtlCol="0">
            <a:spAutoFit/>
          </a:bodyPr>
          <a:lstStyle/>
          <a:p>
            <a:r>
              <a:rPr lang="fr-FR" sz="1200" b="1" dirty="0" smtClean="0"/>
              <a:t>MOLIERE au THEATRE</a:t>
            </a:r>
          </a:p>
          <a:p>
            <a:endParaRPr lang="fr-FR" sz="1200" dirty="0" smtClean="0"/>
          </a:p>
          <a:p>
            <a:r>
              <a:rPr lang="fr-FR" sz="1200" dirty="0" smtClean="0"/>
              <a:t>Dans le cadre du PPCP «  Thé et Théâtre » et de la séquence d’étude consacrée au théâtre en cours de français la classe de Terminale Bac Pro a assisté à la représentation théâtrale de :</a:t>
            </a:r>
          </a:p>
          <a:p>
            <a:r>
              <a:rPr lang="fr-FR" sz="1200" dirty="0" smtClean="0"/>
              <a:t> </a:t>
            </a:r>
          </a:p>
          <a:p>
            <a:r>
              <a:rPr lang="fr-FR" b="1" dirty="0" smtClean="0"/>
              <a:t>Le Malade Imaginaire de Molière</a:t>
            </a:r>
          </a:p>
          <a:p>
            <a:r>
              <a:rPr lang="fr-FR" sz="1200" dirty="0" smtClean="0"/>
              <a:t> </a:t>
            </a:r>
          </a:p>
          <a:p>
            <a:r>
              <a:rPr lang="fr-FR" sz="1200" dirty="0" smtClean="0"/>
              <a:t>au Théâtre de la Pergola à Bordeaux le jeudi 19 novembre 2010.</a:t>
            </a:r>
          </a:p>
          <a:p>
            <a:r>
              <a:rPr lang="fr-FR" sz="1200" dirty="0" smtClean="0"/>
              <a:t> </a:t>
            </a:r>
          </a:p>
          <a:p>
            <a:r>
              <a:rPr lang="fr-FR" sz="1200" u="sng" dirty="0" smtClean="0"/>
              <a:t>Les objectifs étaient :</a:t>
            </a:r>
          </a:p>
          <a:p>
            <a:pPr lvl="0"/>
            <a:r>
              <a:rPr lang="fr-FR" sz="1200" dirty="0" smtClean="0"/>
              <a:t>Découvrir le théâtre et la représentation ( Pour la première fois pour certains élèves).</a:t>
            </a:r>
          </a:p>
          <a:p>
            <a:pPr lvl="0"/>
            <a:r>
              <a:rPr lang="fr-FR" sz="1200" dirty="0" smtClean="0"/>
              <a:t>Etudier la mise en scène.</a:t>
            </a:r>
          </a:p>
          <a:p>
            <a:pPr lvl="0"/>
            <a:r>
              <a:rPr lang="fr-FR" sz="1200" dirty="0" smtClean="0"/>
              <a:t>Rencontrer et discuter avec le metteur en scène et les comédiens de la Compagnie Présence.</a:t>
            </a:r>
          </a:p>
          <a:p>
            <a:pPr lvl="0"/>
            <a:r>
              <a:rPr lang="fr-FR" sz="1200" dirty="0" smtClean="0"/>
              <a:t>Connaître Molière et son œuvre.</a:t>
            </a:r>
          </a:p>
          <a:p>
            <a:endParaRPr lang="fr-FR"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57158" y="0"/>
            <a:ext cx="8572560" cy="7263527"/>
          </a:xfrm>
          <a:prstGeom prst="rect">
            <a:avLst/>
          </a:prstGeom>
          <a:noFill/>
        </p:spPr>
        <p:txBody>
          <a:bodyPr wrap="square" rtlCol="0">
            <a:spAutoFit/>
          </a:bodyPr>
          <a:lstStyle/>
          <a:p>
            <a:pPr algn="ctr"/>
            <a:r>
              <a:rPr lang="fr-FR" sz="2400" b="1" dirty="0" smtClean="0"/>
              <a:t>Thé comme Théâtre</a:t>
            </a:r>
          </a:p>
          <a:p>
            <a:r>
              <a:rPr lang="fr-FR" sz="1600" dirty="0" smtClean="0"/>
              <a:t> </a:t>
            </a:r>
          </a:p>
          <a:p>
            <a:pPr algn="ctr"/>
            <a:r>
              <a:rPr lang="fr-FR" sz="1600" dirty="0" smtClean="0"/>
              <a:t>       est le titre du repas théâtral que les élèves de </a:t>
            </a:r>
            <a:r>
              <a:rPr lang="fr-FR" sz="1600" b="1" dirty="0" smtClean="0"/>
              <a:t>la classe de Terminale Bac Pro</a:t>
            </a:r>
            <a:r>
              <a:rPr lang="fr-FR" sz="1600" dirty="0" smtClean="0"/>
              <a:t> </a:t>
            </a:r>
            <a:r>
              <a:rPr lang="fr-FR" sz="1600" b="1" dirty="0" smtClean="0"/>
              <a:t>Restauration</a:t>
            </a:r>
            <a:r>
              <a:rPr lang="fr-FR" sz="1600" dirty="0" smtClean="0"/>
              <a:t> </a:t>
            </a:r>
          </a:p>
          <a:p>
            <a:pPr algn="ctr"/>
            <a:r>
              <a:rPr lang="fr-FR" sz="1600" dirty="0" smtClean="0"/>
              <a:t>ont présenté au restaurant gastronomique du lycée Flora Tristan à Camblanes (33), </a:t>
            </a:r>
          </a:p>
          <a:p>
            <a:pPr algn="ctr"/>
            <a:r>
              <a:rPr lang="fr-FR" sz="1600" dirty="0" smtClean="0"/>
              <a:t>les  </a:t>
            </a:r>
            <a:r>
              <a:rPr lang="fr-FR" sz="1600" b="1" dirty="0" smtClean="0"/>
              <a:t>jeudi 7 et lundi 11 janvier 2010 en soirée.</a:t>
            </a:r>
            <a:endParaRPr lang="fr-FR" sz="1600" dirty="0" smtClean="0"/>
          </a:p>
          <a:p>
            <a:r>
              <a:rPr lang="fr-FR" sz="1600" dirty="0" smtClean="0"/>
              <a:t> </a:t>
            </a:r>
          </a:p>
          <a:p>
            <a:pPr algn="just"/>
            <a:r>
              <a:rPr lang="fr-FR" sz="1600" dirty="0" smtClean="0"/>
              <a:t>	Deux représentations durant lesquelles les comédiens-cuisiniers-serveurs ont offert à une quarantaine de convives, un repas où tous les plats servis avaient un ingrédient commun : le thé, </a:t>
            </a:r>
          </a:p>
          <a:p>
            <a:pPr algn="just"/>
            <a:r>
              <a:rPr lang="fr-FR" sz="1600" dirty="0" smtClean="0"/>
              <a:t>les dégustations de divers thés et se sont mis en scène dans 8 « tableaux ».</a:t>
            </a:r>
          </a:p>
          <a:p>
            <a:pPr algn="just"/>
            <a:r>
              <a:rPr lang="fr-FR" sz="1600" dirty="0" smtClean="0"/>
              <a:t>	Ces 8 saynètes sont des adaptations « libres » de textes littéraires dans lesquels les auteurs  ont  abordé  ce  thème  du  thé :   Marcel   Proust,   Honoré  de  Balzac,  Louise  de  Vilmorin, </a:t>
            </a:r>
          </a:p>
          <a:p>
            <a:pPr algn="just"/>
            <a:r>
              <a:rPr lang="fr-FR" sz="1600" dirty="0" err="1" smtClean="0"/>
              <a:t>Kakuzô</a:t>
            </a:r>
            <a:r>
              <a:rPr lang="fr-FR" sz="1600" dirty="0" smtClean="0"/>
              <a:t>  Hokakura,  Muriel  </a:t>
            </a:r>
            <a:r>
              <a:rPr lang="fr-FR" sz="1600" dirty="0" err="1" smtClean="0"/>
              <a:t>Barbery</a:t>
            </a:r>
            <a:r>
              <a:rPr lang="fr-FR" sz="1600" dirty="0" smtClean="0"/>
              <a:t> … Suivre une filière professionnelle n’empêche pas de s’intéresser à  des  œuvres  très  classiques  voire  complexes de   la littérature française  ou  étrangère.  L’espace   </a:t>
            </a:r>
          </a:p>
          <a:p>
            <a:pPr algn="just"/>
            <a:r>
              <a:rPr lang="fr-FR" sz="1600" dirty="0" smtClean="0"/>
              <a:t>d’une soirée les 22 élèves ont été à la fois acteurs dans la cuisine, le restaurant et sur scène : beaucoup de stress assurément mais pour « servir » à leurs convives un repas et un spectacle qu’ils espèrent, les ont séduits !</a:t>
            </a:r>
          </a:p>
          <a:p>
            <a:pPr algn="just"/>
            <a:r>
              <a:rPr lang="fr-FR" sz="1600" dirty="0" smtClean="0"/>
              <a:t>	Les décors de la salle et des tables ont été réalisés par la classe de Terminale CAP Fleuriste toujours autour du thé dans 4 pays : Japon, Grande-Bretagne, Russie et Maroc.</a:t>
            </a:r>
          </a:p>
          <a:p>
            <a:pPr algn="just"/>
            <a:r>
              <a:rPr lang="fr-FR" sz="1600" dirty="0" smtClean="0"/>
              <a:t>Ces deux représentations sont l’aboutissement d’un PPCP ( Projet Pluridisciplinaire à Caractère Professionnel) mené sur le thème du thé avec ces 2 classes durant les cours de français, histoire-géo, service-restaurant, cuisine et fleuristerie.</a:t>
            </a:r>
          </a:p>
          <a:p>
            <a:pPr algn="just"/>
            <a:r>
              <a:rPr lang="fr-FR" sz="1600" dirty="0" smtClean="0"/>
              <a:t>	Soirée théâtrale rythmée qui restera, c’est sûr, une expérience marquante, enrichissante et sympathique dans la mémoire des lycéens et de leurs professeurs.</a:t>
            </a:r>
          </a:p>
          <a:p>
            <a:pPr algn="ctr"/>
            <a:r>
              <a:rPr lang="fr-FR" sz="1600" dirty="0" smtClean="0"/>
              <a:t>Viendrez-vous découvrir et partager cette soirée …</a:t>
            </a:r>
          </a:p>
          <a:p>
            <a:pPr algn="ctr"/>
            <a:r>
              <a:rPr lang="fr-FR" sz="1600" dirty="0" smtClean="0"/>
              <a:t>Nous vous y invitons !</a:t>
            </a:r>
          </a:p>
          <a:p>
            <a:r>
              <a:rPr lang="fr-FR" sz="800" dirty="0" smtClean="0"/>
              <a:t> </a:t>
            </a:r>
          </a:p>
          <a:p>
            <a:r>
              <a:rPr lang="fr-FR" sz="1600" dirty="0" smtClean="0"/>
              <a:t>                                   		Les </a:t>
            </a:r>
            <a:r>
              <a:rPr lang="en-GB" sz="1600" dirty="0" smtClean="0"/>
              <a:t>Term Bac Pro Restaurant  et Term CAP </a:t>
            </a:r>
            <a:r>
              <a:rPr lang="fr-FR" sz="1600" dirty="0" smtClean="0"/>
              <a:t>Fleurs</a:t>
            </a:r>
          </a:p>
          <a:p>
            <a:endParaRPr lang="fr-FR"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4881563" y="1235075"/>
            <a:ext cx="4262437" cy="557688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noProof="1"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rgbClr val="006600"/>
                </a:solidFill>
                <a:effectLst/>
                <a:latin typeface="Arial" pitchFamily="34" charset="0"/>
              </a:rPr>
              <a:t>Thé comme Théâtre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noProof="1"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rgbClr val="006600"/>
                </a:solidFill>
                <a:effectLst/>
                <a:latin typeface="Arial" pitchFamily="34" charset="0"/>
              </a:rPr>
              <a:t>Préparé par les classes de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rgbClr val="006600"/>
                </a:solidFill>
                <a:effectLst/>
                <a:latin typeface="Arial" pitchFamily="34" charset="0"/>
              </a:rPr>
              <a:t>Terminales CAP Fleurs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rgbClr val="006600"/>
                </a:solidFill>
                <a:effectLst/>
                <a:latin typeface="Arial" pitchFamily="34" charset="0"/>
              </a:rPr>
              <a:t>Et Terminales Bac. Pro. Restauration</a:t>
            </a:r>
            <a:endParaRPr kumimoji="0" lang="fr-FR" sz="1800" b="0" i="0" u="none" strike="noStrike" cap="none" normalizeH="0" baseline="0" dirty="0" smtClean="0">
              <a:ln>
                <a:noFill/>
              </a:ln>
              <a:solidFill>
                <a:schemeClr val="tx1"/>
              </a:solidFill>
              <a:effectLst/>
              <a:latin typeface="Arial" pitchFamily="34" charset="0"/>
            </a:endParaRPr>
          </a:p>
        </p:txBody>
      </p:sp>
      <p:sp>
        <p:nvSpPr>
          <p:cNvPr id="3075" name="Text Box 3"/>
          <p:cNvSpPr txBox="1">
            <a:spLocks noChangeArrowheads="1"/>
          </p:cNvSpPr>
          <p:nvPr/>
        </p:nvSpPr>
        <p:spPr bwMode="auto">
          <a:xfrm>
            <a:off x="357158" y="4857760"/>
            <a:ext cx="4027487" cy="169862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noProof="1" smtClean="0">
                <a:ln>
                  <a:noFill/>
                </a:ln>
                <a:solidFill>
                  <a:srgbClr val="000000"/>
                </a:solidFill>
                <a:effectLst/>
                <a:latin typeface="Arial" pitchFamily="34" charset="0"/>
              </a:rPr>
              <a:t>L</a:t>
            </a:r>
            <a:r>
              <a:rPr kumimoji="0" lang="fr-FR" sz="1200" b="0" i="0" u="none" strike="noStrike" cap="none" normalizeH="0" baseline="0" dirty="0" smtClean="0">
                <a:ln>
                  <a:noFill/>
                </a:ln>
                <a:solidFill>
                  <a:srgbClr val="000000"/>
                </a:solidFill>
                <a:effectLst/>
                <a:latin typeface="Arial" pitchFamily="34" charset="0"/>
              </a:rPr>
              <a:t>ycée </a:t>
            </a:r>
            <a:r>
              <a:rPr kumimoji="0" lang="fr-FR" sz="1200" b="0" i="0" u="none" strike="noStrike" cap="none" normalizeH="0" baseline="0" noProof="1" smtClean="0">
                <a:ln>
                  <a:noFill/>
                </a:ln>
                <a:solidFill>
                  <a:srgbClr val="000000"/>
                </a:solidFill>
                <a:effectLst/>
                <a:latin typeface="Arial" pitchFamily="34" charset="0"/>
              </a:rPr>
              <a:t>P</a:t>
            </a:r>
            <a:r>
              <a:rPr kumimoji="0" lang="fr-FR" sz="1200" b="0" i="0" u="none" strike="noStrike" cap="none" normalizeH="0" baseline="0" dirty="0" smtClean="0">
                <a:ln>
                  <a:noFill/>
                </a:ln>
                <a:solidFill>
                  <a:srgbClr val="000000"/>
                </a:solidFill>
                <a:effectLst/>
                <a:latin typeface="Arial" pitchFamily="34" charset="0"/>
              </a:rPr>
              <a:t>rofessionnel</a:t>
            </a:r>
            <a:r>
              <a:rPr kumimoji="0" lang="fr-FR" sz="1200" b="0" i="0" u="none" strike="noStrike" cap="none" normalizeH="0" baseline="0" noProof="1" smtClean="0">
                <a:ln>
                  <a:noFill/>
                </a:ln>
                <a:solidFill>
                  <a:srgbClr val="000000"/>
                </a:solidFill>
                <a:effectLst/>
                <a:latin typeface="Arial" pitchFamily="34" charset="0"/>
              </a:rPr>
              <a:t> Flora Tristan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noProof="1"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noProof="1" smtClean="0">
                <a:ln>
                  <a:noFill/>
                </a:ln>
                <a:solidFill>
                  <a:srgbClr val="000000"/>
                </a:solidFill>
                <a:effectLst/>
                <a:latin typeface="Arial" pitchFamily="34" charset="0"/>
              </a:rPr>
              <a:t>Chemin de la Chausse</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noProof="1" smtClean="0">
                <a:ln>
                  <a:noFill/>
                </a:ln>
                <a:solidFill>
                  <a:srgbClr val="000000"/>
                </a:solidFill>
                <a:effectLst/>
                <a:latin typeface="Arial" pitchFamily="34" charset="0"/>
              </a:rPr>
              <a:t>33360 Camblanes &amp; Meynac</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noProof="1"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noProof="1" smtClean="0">
                <a:ln>
                  <a:noFill/>
                </a:ln>
                <a:solidFill>
                  <a:srgbClr val="000000"/>
                </a:solidFill>
                <a:effectLst/>
                <a:latin typeface="Arial" pitchFamily="34" charset="0"/>
              </a:rPr>
              <a:t>Tél : 05.56.20.77.04</a:t>
            </a:r>
            <a:endParaRPr kumimoji="0" lang="fr-FR" sz="1200" b="0" i="0" u="none" strike="noStrike" cap="none" normalizeH="0" baseline="0" dirty="0"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rgbClr val="000000"/>
              </a:solidFill>
              <a:effectLst/>
              <a:latin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dirty="0" smtClean="0">
                <a:ln>
                  <a:noFill/>
                </a:ln>
                <a:solidFill>
                  <a:srgbClr val="000000"/>
                </a:solidFill>
                <a:effectLst/>
                <a:latin typeface="Arial" pitchFamily="34" charset="0"/>
              </a:rPr>
              <a:t>email: ce.0330060L@ac-bordeaux.fr</a:t>
            </a:r>
            <a:endParaRPr kumimoji="0" lang="fr-FR" sz="1800" b="0" i="0" u="none" strike="noStrike" cap="none" normalizeH="0" baseline="0" dirty="0" smtClean="0">
              <a:ln>
                <a:noFill/>
              </a:ln>
              <a:solidFill>
                <a:schemeClr val="tx1"/>
              </a:solidFill>
              <a:effectLst/>
              <a:latin typeface="Arial" pitchFamily="34" charset="0"/>
            </a:endParaRPr>
          </a:p>
        </p:txBody>
      </p:sp>
      <p:pic>
        <p:nvPicPr>
          <p:cNvPr id="3076" name="Picture 4" descr="grade_img1"/>
          <p:cNvPicPr>
            <a:picLocks noChangeAspect="1" noChangeArrowheads="1"/>
          </p:cNvPicPr>
          <p:nvPr/>
        </p:nvPicPr>
        <p:blipFill>
          <a:blip r:embed="rId3" cstate="print"/>
          <a:srcRect/>
          <a:stretch>
            <a:fillRect/>
          </a:stretch>
        </p:blipFill>
        <p:spPr bwMode="auto">
          <a:xfrm>
            <a:off x="6410325" y="4275138"/>
            <a:ext cx="1079500" cy="1081087"/>
          </a:xfrm>
          <a:prstGeom prst="rect">
            <a:avLst/>
          </a:prstGeom>
          <a:noFill/>
          <a:ln w="9525" algn="in">
            <a:solidFill>
              <a:srgbClr val="006600"/>
            </a:solidFill>
            <a:miter lim="800000"/>
            <a:headEnd/>
            <a:tailEnd/>
          </a:ln>
          <a:effectLst/>
        </p:spPr>
      </p:pic>
      <p:pic>
        <p:nvPicPr>
          <p:cNvPr id="3077" name="Picture 5" descr="plantation_img1"/>
          <p:cNvPicPr>
            <a:picLocks noChangeAspect="1" noChangeArrowheads="1"/>
          </p:cNvPicPr>
          <p:nvPr/>
        </p:nvPicPr>
        <p:blipFill>
          <a:blip r:embed="rId4" cstate="print"/>
          <a:srcRect/>
          <a:stretch>
            <a:fillRect/>
          </a:stretch>
        </p:blipFill>
        <p:spPr bwMode="auto">
          <a:xfrm>
            <a:off x="7777163" y="4275138"/>
            <a:ext cx="1081087" cy="1081087"/>
          </a:xfrm>
          <a:prstGeom prst="rect">
            <a:avLst/>
          </a:prstGeom>
          <a:noFill/>
          <a:ln w="12700" algn="in">
            <a:solidFill>
              <a:srgbClr val="006600"/>
            </a:solidFill>
            <a:miter lim="800000"/>
            <a:headEnd/>
            <a:tailEnd/>
          </a:ln>
          <a:effectLst/>
        </p:spPr>
      </p:pic>
      <p:pic>
        <p:nvPicPr>
          <p:cNvPr id="3079" name="Picture 7" descr="histoire_img1"/>
          <p:cNvPicPr>
            <a:picLocks noChangeAspect="1" noChangeArrowheads="1"/>
          </p:cNvPicPr>
          <p:nvPr/>
        </p:nvPicPr>
        <p:blipFill>
          <a:blip r:embed="rId5" cstate="print"/>
          <a:srcRect/>
          <a:stretch>
            <a:fillRect/>
          </a:stretch>
        </p:blipFill>
        <p:spPr bwMode="auto">
          <a:xfrm>
            <a:off x="5041900" y="4275138"/>
            <a:ext cx="1079500" cy="1081087"/>
          </a:xfrm>
          <a:prstGeom prst="rect">
            <a:avLst/>
          </a:prstGeom>
          <a:noFill/>
          <a:ln w="9525" algn="in">
            <a:solidFill>
              <a:srgbClr val="006600"/>
            </a:solidFill>
            <a:miter lim="800000"/>
            <a:headEnd/>
            <a:tailEnd/>
          </a:ln>
          <a:effectLst/>
        </p:spPr>
      </p:pic>
      <p:pic>
        <p:nvPicPr>
          <p:cNvPr id="3080" name="Picture 8" descr="histoire_img3"/>
          <p:cNvPicPr>
            <a:picLocks noChangeAspect="1" noChangeArrowheads="1"/>
          </p:cNvPicPr>
          <p:nvPr/>
        </p:nvPicPr>
        <p:blipFill>
          <a:blip r:embed="rId6" cstate="print"/>
          <a:srcRect/>
          <a:stretch>
            <a:fillRect/>
          </a:stretch>
        </p:blipFill>
        <p:spPr bwMode="auto">
          <a:xfrm>
            <a:off x="6410325" y="3124200"/>
            <a:ext cx="1079500" cy="1079500"/>
          </a:xfrm>
          <a:prstGeom prst="rect">
            <a:avLst/>
          </a:prstGeom>
          <a:noFill/>
          <a:ln w="9525" algn="in">
            <a:solidFill>
              <a:srgbClr val="006600"/>
            </a:solidFill>
            <a:miter lim="800000"/>
            <a:headEnd/>
            <a:tailEnd/>
          </a:ln>
          <a:effectLst/>
        </p:spPr>
      </p:pic>
      <p:pic>
        <p:nvPicPr>
          <p:cNvPr id="3081" name="Picture 9" descr="darjeeling"/>
          <p:cNvPicPr>
            <a:picLocks noChangeAspect="1" noChangeArrowheads="1"/>
          </p:cNvPicPr>
          <p:nvPr/>
        </p:nvPicPr>
        <p:blipFill>
          <a:blip r:embed="rId7" cstate="print"/>
          <a:srcRect/>
          <a:stretch>
            <a:fillRect/>
          </a:stretch>
        </p:blipFill>
        <p:spPr bwMode="auto">
          <a:xfrm>
            <a:off x="7777163" y="3124200"/>
            <a:ext cx="1223962" cy="1068388"/>
          </a:xfrm>
          <a:prstGeom prst="rect">
            <a:avLst/>
          </a:prstGeom>
          <a:noFill/>
          <a:ln w="3175" algn="in">
            <a:solidFill>
              <a:srgbClr val="006600"/>
            </a:solidFill>
            <a:miter lim="800000"/>
            <a:headEnd/>
            <a:tailEnd/>
          </a:ln>
          <a:effectLst/>
        </p:spPr>
      </p:pic>
      <p:pic>
        <p:nvPicPr>
          <p:cNvPr id="3082" name="Picture 10" descr="plantation_img2"/>
          <p:cNvPicPr>
            <a:picLocks noChangeAspect="1" noChangeArrowheads="1"/>
          </p:cNvPicPr>
          <p:nvPr/>
        </p:nvPicPr>
        <p:blipFill>
          <a:blip r:embed="rId8" cstate="print"/>
          <a:srcRect/>
          <a:stretch>
            <a:fillRect/>
          </a:stretch>
        </p:blipFill>
        <p:spPr bwMode="auto">
          <a:xfrm>
            <a:off x="5041900" y="3124200"/>
            <a:ext cx="1079500" cy="1079500"/>
          </a:xfrm>
          <a:prstGeom prst="rect">
            <a:avLst/>
          </a:prstGeom>
          <a:noFill/>
          <a:ln w="12700" algn="in">
            <a:solidFill>
              <a:srgbClr val="006600"/>
            </a:solidFill>
            <a:miter lim="800000"/>
            <a:headEnd/>
            <a:tailEnd/>
          </a:ln>
          <a:effectLst/>
        </p:spPr>
      </p:pic>
      <p:sp>
        <p:nvSpPr>
          <p:cNvPr id="10" name="ZoneTexte 9"/>
          <p:cNvSpPr txBox="1"/>
          <p:nvPr/>
        </p:nvSpPr>
        <p:spPr>
          <a:xfrm>
            <a:off x="1142976" y="357166"/>
            <a:ext cx="7072362" cy="769441"/>
          </a:xfrm>
          <a:prstGeom prst="rect">
            <a:avLst/>
          </a:prstGeom>
          <a:noFill/>
        </p:spPr>
        <p:txBody>
          <a:bodyPr wrap="square" rtlCol="0">
            <a:spAutoFit/>
          </a:bodyPr>
          <a:lstStyle/>
          <a:p>
            <a:pPr algn="ctr"/>
            <a:r>
              <a:rPr lang="fr-FR" sz="4400" b="1" dirty="0" smtClean="0"/>
              <a:t>Le menu</a:t>
            </a:r>
            <a:endParaRPr lang="fr-FR" sz="4400" b="1"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fr-FR" sz="3600" dirty="0" smtClean="0"/>
              <a:t>Dîner Théâtral janvier 2010</a:t>
            </a:r>
            <a:br>
              <a:rPr lang="fr-FR" sz="3600" dirty="0" smtClean="0"/>
            </a:br>
            <a:r>
              <a:rPr lang="fr-FR" sz="2700" dirty="0" smtClean="0"/>
              <a:t>Menu forfait à 25 € boissons comprises</a:t>
            </a:r>
            <a:endParaRPr lang="fr-FR" sz="2700" dirty="0"/>
          </a:p>
        </p:txBody>
      </p:sp>
      <p:sp>
        <p:nvSpPr>
          <p:cNvPr id="6" name="Espace réservé du texte 5"/>
          <p:cNvSpPr>
            <a:spLocks noGrp="1"/>
          </p:cNvSpPr>
          <p:nvPr>
            <p:ph type="body" idx="1"/>
          </p:nvPr>
        </p:nvSpPr>
        <p:spPr/>
        <p:txBody>
          <a:bodyPr/>
          <a:lstStyle/>
          <a:p>
            <a:r>
              <a:rPr lang="fr-FR" dirty="0" smtClean="0"/>
              <a:t>Thé comme Théâtre </a:t>
            </a:r>
          </a:p>
        </p:txBody>
      </p:sp>
      <p:sp>
        <p:nvSpPr>
          <p:cNvPr id="7" name="Espace réservé du contenu 6"/>
          <p:cNvSpPr>
            <a:spLocks noGrp="1"/>
          </p:cNvSpPr>
          <p:nvPr>
            <p:ph sz="half" idx="2"/>
          </p:nvPr>
        </p:nvSpPr>
        <p:spPr/>
        <p:txBody>
          <a:bodyPr>
            <a:normAutofit fontScale="40000" lnSpcReduction="20000"/>
          </a:bodyPr>
          <a:lstStyle/>
          <a:p>
            <a:pPr>
              <a:buNone/>
            </a:pPr>
            <a:r>
              <a:rPr lang="fr-FR" b="1" dirty="0" smtClean="0"/>
              <a:t>1. Marcel PROUST </a:t>
            </a:r>
            <a:endParaRPr lang="fr-FR" dirty="0" smtClean="0"/>
          </a:p>
          <a:p>
            <a:pPr algn="ctr">
              <a:buNone/>
            </a:pPr>
            <a:r>
              <a:rPr lang="fr-FR" b="1" i="1" dirty="0" smtClean="0"/>
              <a:t>Du côté de chez Swann</a:t>
            </a:r>
            <a:r>
              <a:rPr lang="fr-FR" dirty="0" smtClean="0"/>
              <a:t> </a:t>
            </a:r>
            <a:r>
              <a:rPr lang="fr-FR" i="1" dirty="0" smtClean="0"/>
              <a:t>1913</a:t>
            </a:r>
            <a:endParaRPr lang="fr-FR" dirty="0" smtClean="0"/>
          </a:p>
          <a:p>
            <a:pPr algn="ctr">
              <a:buNone/>
            </a:pPr>
            <a:r>
              <a:rPr lang="fr-FR" i="1" dirty="0" smtClean="0"/>
              <a:t>Virginia, Guillaume, David, Christophe, Pauline, Miguel</a:t>
            </a:r>
            <a:endParaRPr lang="fr-FR" dirty="0" smtClean="0"/>
          </a:p>
          <a:p>
            <a:pPr>
              <a:buNone/>
            </a:pPr>
            <a:r>
              <a:rPr lang="fr-FR" b="1" dirty="0" smtClean="0"/>
              <a:t>2. Honoré De BALZAC </a:t>
            </a:r>
            <a:endParaRPr lang="fr-FR" dirty="0" smtClean="0"/>
          </a:p>
          <a:p>
            <a:pPr algn="ctr">
              <a:buNone/>
            </a:pPr>
            <a:r>
              <a:rPr lang="fr-FR" b="1" i="1" dirty="0" smtClean="0"/>
              <a:t>La Cousine Bette </a:t>
            </a:r>
            <a:r>
              <a:rPr lang="fr-FR" i="1" dirty="0" smtClean="0"/>
              <a:t>1846</a:t>
            </a:r>
            <a:endParaRPr lang="fr-FR" dirty="0" smtClean="0"/>
          </a:p>
          <a:p>
            <a:pPr algn="ctr">
              <a:buNone/>
            </a:pPr>
            <a:r>
              <a:rPr lang="fr-FR" i="1" dirty="0" smtClean="0"/>
              <a:t>Alexia, Amandine B., Jérémie P., Christopher, Sullivan,</a:t>
            </a:r>
            <a:endParaRPr lang="fr-FR" dirty="0" smtClean="0"/>
          </a:p>
          <a:p>
            <a:pPr algn="ctr">
              <a:buNone/>
            </a:pPr>
            <a:r>
              <a:rPr lang="fr-FR" i="1" dirty="0" smtClean="0"/>
              <a:t>Marion, Kévin, Miguel, Jérémy B., Faïza</a:t>
            </a:r>
            <a:endParaRPr lang="fr-FR" dirty="0" smtClean="0"/>
          </a:p>
          <a:p>
            <a:pPr>
              <a:buNone/>
            </a:pPr>
            <a:r>
              <a:rPr lang="fr-FR" b="1" dirty="0" smtClean="0"/>
              <a:t>3. Paul MORAND </a:t>
            </a:r>
            <a:endParaRPr lang="fr-FR" dirty="0" smtClean="0"/>
          </a:p>
          <a:p>
            <a:pPr algn="ctr">
              <a:buNone/>
            </a:pPr>
            <a:r>
              <a:rPr lang="fr-FR" dirty="0" smtClean="0"/>
              <a:t>Extrait </a:t>
            </a:r>
            <a:r>
              <a:rPr lang="fr-FR" b="1" i="1" dirty="0" smtClean="0"/>
              <a:t>Le thé dans l’encrier </a:t>
            </a:r>
            <a:r>
              <a:rPr lang="fr-FR" i="1" dirty="0" smtClean="0"/>
              <a:t>2008</a:t>
            </a:r>
            <a:endParaRPr lang="fr-FR" dirty="0" smtClean="0"/>
          </a:p>
          <a:p>
            <a:pPr algn="ctr">
              <a:buNone/>
            </a:pPr>
            <a:r>
              <a:rPr lang="fr-FR" i="1" dirty="0" smtClean="0"/>
              <a:t>Romain L., Ruben</a:t>
            </a:r>
            <a:endParaRPr lang="fr-FR" dirty="0" smtClean="0"/>
          </a:p>
          <a:p>
            <a:pPr>
              <a:buNone/>
            </a:pPr>
            <a:r>
              <a:rPr lang="fr-FR" b="1" dirty="0" smtClean="0"/>
              <a:t>4. Louise De VILMORIN </a:t>
            </a:r>
            <a:endParaRPr lang="fr-FR" dirty="0" smtClean="0"/>
          </a:p>
          <a:p>
            <a:pPr algn="ctr">
              <a:buNone/>
            </a:pPr>
            <a:r>
              <a:rPr lang="fr-FR" b="1" i="1" dirty="0" smtClean="0"/>
              <a:t>Londres, la capitale des hommes</a:t>
            </a:r>
            <a:r>
              <a:rPr lang="fr-FR" dirty="0" smtClean="0"/>
              <a:t>  </a:t>
            </a:r>
            <a:r>
              <a:rPr lang="fr-FR" i="1" dirty="0" smtClean="0"/>
              <a:t>Marie-Claire 6 mars 1955</a:t>
            </a:r>
            <a:endParaRPr lang="fr-FR" dirty="0" smtClean="0"/>
          </a:p>
          <a:p>
            <a:pPr algn="ctr">
              <a:buNone/>
            </a:pPr>
            <a:r>
              <a:rPr lang="fr-FR" i="1" dirty="0" smtClean="0"/>
              <a:t>Amandine L, Pauline, Alexia, Faïza, Virginia</a:t>
            </a:r>
            <a:endParaRPr lang="fr-FR" dirty="0" smtClean="0"/>
          </a:p>
          <a:p>
            <a:pPr>
              <a:buNone/>
            </a:pPr>
            <a:r>
              <a:rPr lang="fr-FR" b="1" dirty="0" smtClean="0"/>
              <a:t>5. René GOSCINNY</a:t>
            </a:r>
            <a:endParaRPr lang="fr-FR" dirty="0" smtClean="0"/>
          </a:p>
          <a:p>
            <a:pPr algn="ctr">
              <a:buNone/>
            </a:pPr>
            <a:r>
              <a:rPr lang="fr-FR" b="1" i="1" dirty="0" smtClean="0"/>
              <a:t>Astérix chez les Bretons </a:t>
            </a:r>
            <a:r>
              <a:rPr lang="fr-FR" i="1" dirty="0" smtClean="0"/>
              <a:t>1966 </a:t>
            </a:r>
            <a:endParaRPr lang="fr-FR" dirty="0" smtClean="0"/>
          </a:p>
          <a:p>
            <a:pPr algn="ctr">
              <a:buNone/>
            </a:pPr>
            <a:r>
              <a:rPr lang="fr-FR" i="1" dirty="0" smtClean="0"/>
              <a:t>Thomas, David</a:t>
            </a:r>
            <a:endParaRPr lang="fr-FR" dirty="0" smtClean="0"/>
          </a:p>
          <a:p>
            <a:pPr>
              <a:buNone/>
            </a:pPr>
            <a:r>
              <a:rPr lang="fr-FR" b="1" dirty="0" smtClean="0"/>
              <a:t>6. Sen SÔSHITSU</a:t>
            </a:r>
            <a:endParaRPr lang="fr-FR" dirty="0" smtClean="0"/>
          </a:p>
          <a:p>
            <a:pPr algn="ctr">
              <a:buNone/>
            </a:pPr>
            <a:r>
              <a:rPr lang="fr-FR" b="1" i="1" dirty="0" smtClean="0"/>
              <a:t>Vie du thé, esprit du thé </a:t>
            </a:r>
            <a:r>
              <a:rPr lang="fr-FR" i="1" dirty="0" smtClean="0"/>
              <a:t>1982</a:t>
            </a:r>
            <a:endParaRPr lang="fr-FR" dirty="0" smtClean="0"/>
          </a:p>
          <a:p>
            <a:pPr algn="ctr">
              <a:buNone/>
            </a:pPr>
            <a:r>
              <a:rPr lang="fr-FR" i="1" dirty="0" smtClean="0"/>
              <a:t>Alexia, Marion </a:t>
            </a:r>
            <a:endParaRPr lang="fr-FR" dirty="0" smtClean="0"/>
          </a:p>
          <a:p>
            <a:pPr>
              <a:buNone/>
            </a:pPr>
            <a:r>
              <a:rPr lang="fr-FR" b="1" dirty="0" smtClean="0"/>
              <a:t>7. Muriel BARBERY</a:t>
            </a:r>
            <a:endParaRPr lang="fr-FR" dirty="0" smtClean="0"/>
          </a:p>
          <a:p>
            <a:pPr algn="ctr">
              <a:buNone/>
            </a:pPr>
            <a:r>
              <a:rPr lang="fr-FR" b="1" i="1" dirty="0" smtClean="0"/>
              <a:t>L’élégance du hérisson</a:t>
            </a:r>
            <a:r>
              <a:rPr lang="fr-FR" dirty="0" smtClean="0"/>
              <a:t> </a:t>
            </a:r>
            <a:r>
              <a:rPr lang="fr-FR" i="1" dirty="0" smtClean="0"/>
              <a:t>2006</a:t>
            </a:r>
            <a:endParaRPr lang="fr-FR" dirty="0" smtClean="0"/>
          </a:p>
          <a:p>
            <a:pPr algn="ctr">
              <a:buNone/>
            </a:pPr>
            <a:r>
              <a:rPr lang="fr-FR" dirty="0" smtClean="0"/>
              <a:t>    </a:t>
            </a:r>
            <a:r>
              <a:rPr lang="fr-FR" i="1" dirty="0" smtClean="0"/>
              <a:t>Nicolas, Romain  R., Florian      </a:t>
            </a:r>
            <a:endParaRPr lang="fr-FR" dirty="0" smtClean="0"/>
          </a:p>
          <a:p>
            <a:pPr>
              <a:buNone/>
            </a:pPr>
            <a:r>
              <a:rPr lang="fr-FR" b="1" dirty="0" smtClean="0"/>
              <a:t>8. Kakuzô HOKAKURA</a:t>
            </a:r>
            <a:endParaRPr lang="fr-FR" dirty="0" smtClean="0"/>
          </a:p>
          <a:p>
            <a:pPr algn="ctr">
              <a:buNone/>
            </a:pPr>
            <a:r>
              <a:rPr lang="fr-FR" b="1" i="1" dirty="0" smtClean="0"/>
              <a:t>Le livre du thé  « Les fleurs »</a:t>
            </a:r>
            <a:r>
              <a:rPr lang="fr-FR" i="1" dirty="0" smtClean="0"/>
              <a:t> 1905</a:t>
            </a:r>
            <a:r>
              <a:rPr lang="fr-FR" dirty="0" smtClean="0"/>
              <a:t> </a:t>
            </a:r>
          </a:p>
          <a:p>
            <a:endParaRPr lang="fr-FR" dirty="0"/>
          </a:p>
        </p:txBody>
      </p:sp>
      <p:sp>
        <p:nvSpPr>
          <p:cNvPr id="9" name="Espace réservé du contenu 8"/>
          <p:cNvSpPr>
            <a:spLocks noGrp="1"/>
          </p:cNvSpPr>
          <p:nvPr>
            <p:ph sz="quarter" idx="4"/>
          </p:nvPr>
        </p:nvSpPr>
        <p:spPr>
          <a:xfrm>
            <a:off x="4645025" y="1785926"/>
            <a:ext cx="4041775" cy="4340237"/>
          </a:xfrm>
        </p:spPr>
        <p:txBody>
          <a:bodyPr>
            <a:normAutofit fontScale="55000" lnSpcReduction="20000"/>
          </a:bodyPr>
          <a:lstStyle/>
          <a:p>
            <a:pPr algn="ctr">
              <a:buNone/>
            </a:pPr>
            <a:r>
              <a:rPr lang="fr-FR" dirty="0" smtClean="0"/>
              <a:t>Thé à la menthe et gâteau de bienvenue</a:t>
            </a:r>
          </a:p>
          <a:p>
            <a:pPr algn="ctr">
              <a:buNone/>
            </a:pPr>
            <a:r>
              <a:rPr lang="fr-FR" dirty="0" smtClean="0"/>
              <a:t> </a:t>
            </a:r>
          </a:p>
          <a:p>
            <a:pPr algn="ctr">
              <a:buNone/>
            </a:pPr>
            <a:r>
              <a:rPr lang="fr-FR" dirty="0" smtClean="0"/>
              <a:t>o-o-O-o-o</a:t>
            </a:r>
          </a:p>
          <a:p>
            <a:pPr algn="ctr">
              <a:buNone/>
            </a:pPr>
            <a:r>
              <a:rPr lang="fr-FR" dirty="0" smtClean="0"/>
              <a:t> </a:t>
            </a:r>
          </a:p>
          <a:p>
            <a:pPr algn="ctr">
              <a:buNone/>
            </a:pPr>
            <a:r>
              <a:rPr lang="fr-FR" dirty="0" smtClean="0"/>
              <a:t> </a:t>
            </a:r>
          </a:p>
          <a:p>
            <a:pPr algn="ctr">
              <a:buNone/>
            </a:pPr>
            <a:r>
              <a:rPr lang="fr-FR" dirty="0" smtClean="0"/>
              <a:t>Risotto crémeux aux St Jacques poêlées </a:t>
            </a:r>
          </a:p>
          <a:p>
            <a:pPr algn="ctr">
              <a:buNone/>
            </a:pPr>
            <a:r>
              <a:rPr lang="fr-FR" dirty="0" smtClean="0"/>
              <a:t>écume au thé Jasmin</a:t>
            </a:r>
          </a:p>
          <a:p>
            <a:pPr algn="ctr">
              <a:buNone/>
            </a:pPr>
            <a:r>
              <a:rPr lang="fr-FR" dirty="0" smtClean="0"/>
              <a:t> </a:t>
            </a:r>
          </a:p>
          <a:p>
            <a:pPr algn="ctr">
              <a:buNone/>
            </a:pPr>
            <a:r>
              <a:rPr lang="fr-FR" dirty="0" smtClean="0"/>
              <a:t>o-o-O-o-o</a:t>
            </a:r>
          </a:p>
          <a:p>
            <a:pPr algn="ctr">
              <a:buNone/>
            </a:pPr>
            <a:r>
              <a:rPr lang="fr-FR" dirty="0" smtClean="0"/>
              <a:t> </a:t>
            </a:r>
          </a:p>
          <a:p>
            <a:pPr algn="ctr">
              <a:buNone/>
            </a:pPr>
            <a:r>
              <a:rPr lang="fr-FR" dirty="0" smtClean="0"/>
              <a:t>Magret de canard au thé « Marco Polo »</a:t>
            </a:r>
          </a:p>
          <a:p>
            <a:pPr algn="ctr">
              <a:buNone/>
            </a:pPr>
            <a:r>
              <a:rPr lang="fr-FR" dirty="0" smtClean="0"/>
              <a:t>Nouilles chinoises au thé vert</a:t>
            </a:r>
          </a:p>
          <a:p>
            <a:pPr algn="ctr">
              <a:buNone/>
            </a:pPr>
            <a:r>
              <a:rPr lang="fr-FR" dirty="0" smtClean="0"/>
              <a:t> </a:t>
            </a:r>
          </a:p>
          <a:p>
            <a:pPr algn="ctr">
              <a:buNone/>
            </a:pPr>
            <a:r>
              <a:rPr lang="fr-FR" dirty="0" smtClean="0"/>
              <a:t>o-o-O-o-o</a:t>
            </a:r>
          </a:p>
          <a:p>
            <a:pPr algn="ctr">
              <a:buNone/>
            </a:pPr>
            <a:r>
              <a:rPr lang="fr-FR" dirty="0" smtClean="0"/>
              <a:t> </a:t>
            </a:r>
          </a:p>
          <a:p>
            <a:pPr algn="ctr">
              <a:buNone/>
            </a:pPr>
            <a:r>
              <a:rPr lang="fr-FR" dirty="0" smtClean="0"/>
              <a:t>Raviole de cacao à la crème chiboust </a:t>
            </a:r>
          </a:p>
          <a:p>
            <a:pPr algn="ctr">
              <a:buNone/>
            </a:pPr>
            <a:r>
              <a:rPr lang="fr-FR" dirty="0" smtClean="0"/>
              <a:t>au thé matcha</a:t>
            </a:r>
          </a:p>
          <a:p>
            <a:pPr algn="ctr">
              <a:buNone/>
            </a:pPr>
            <a:r>
              <a:rPr lang="fr-FR" dirty="0" smtClean="0"/>
              <a:t>o-o-O-o-o</a:t>
            </a:r>
          </a:p>
          <a:p>
            <a:pPr algn="ctr">
              <a:buNone/>
            </a:pPr>
            <a:r>
              <a:rPr lang="fr-FR" dirty="0" smtClean="0"/>
              <a:t> </a:t>
            </a:r>
          </a:p>
          <a:p>
            <a:pPr algn="ctr">
              <a:buNone/>
            </a:pPr>
            <a:r>
              <a:rPr lang="fr-FR" dirty="0" smtClean="0"/>
              <a:t>Mignardises</a:t>
            </a:r>
          </a:p>
          <a:p>
            <a:pPr algn="ctr">
              <a:buNone/>
            </a:pPr>
            <a:r>
              <a:rPr lang="fr-FR" dirty="0" smtClean="0"/>
              <a:t> </a:t>
            </a:r>
          </a:p>
          <a:p>
            <a:pPr algn="ctr">
              <a:buNone/>
            </a:pPr>
            <a:endParaRPr lang="fr-FR"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200" b="1" dirty="0" smtClean="0">
                <a:latin typeface="Arial Narrow" pitchFamily="34" charset="0"/>
              </a:rPr>
              <a:t>Les textes</a:t>
            </a:r>
            <a:endParaRPr lang="fr-FR" sz="2200" b="1" dirty="0">
              <a:latin typeface="Arial Narrow" pitchFamily="34" charset="0"/>
            </a:endParaRPr>
          </a:p>
        </p:txBody>
      </p:sp>
      <p:sp>
        <p:nvSpPr>
          <p:cNvPr id="3" name="Espace réservé du contenu 2"/>
          <p:cNvSpPr>
            <a:spLocks noGrp="1"/>
          </p:cNvSpPr>
          <p:nvPr>
            <p:ph idx="1"/>
          </p:nvPr>
        </p:nvSpPr>
        <p:spPr>
          <a:xfrm>
            <a:off x="457200" y="1142984"/>
            <a:ext cx="8229600" cy="5715016"/>
          </a:xfrm>
          <a:noFill/>
        </p:spPr>
        <p:txBody>
          <a:bodyPr>
            <a:normAutofit fontScale="25000" lnSpcReduction="20000"/>
          </a:bodyPr>
          <a:lstStyle/>
          <a:p>
            <a:pPr>
              <a:buNone/>
            </a:pPr>
            <a:r>
              <a:rPr lang="fr-FR" sz="4800" b="1" u="sng" dirty="0" smtClean="0">
                <a:solidFill>
                  <a:srgbClr val="FF0000"/>
                </a:solidFill>
              </a:rPr>
              <a:t>Tableau 1</a:t>
            </a:r>
            <a:r>
              <a:rPr lang="fr-FR" sz="4800" b="1" dirty="0" smtClean="0">
                <a:solidFill>
                  <a:srgbClr val="FF0000"/>
                </a:solidFill>
              </a:rPr>
              <a:t>  Marcel PROUST     </a:t>
            </a:r>
            <a:r>
              <a:rPr lang="fr-FR" sz="4800" b="1" i="1" dirty="0" smtClean="0">
                <a:solidFill>
                  <a:srgbClr val="FF0000"/>
                </a:solidFill>
              </a:rPr>
              <a:t>Du côté de chez Swann 1913</a:t>
            </a:r>
            <a:r>
              <a:rPr lang="fr-FR" sz="4800" b="1" dirty="0" smtClean="0">
                <a:solidFill>
                  <a:srgbClr val="FF0000"/>
                </a:solidFill>
              </a:rPr>
              <a:t> </a:t>
            </a:r>
            <a:r>
              <a:rPr lang="fr-FR" sz="3600" b="1" dirty="0" smtClean="0"/>
              <a:t> </a:t>
            </a:r>
          </a:p>
          <a:p>
            <a:pPr>
              <a:buNone/>
            </a:pPr>
            <a:r>
              <a:rPr lang="fr-FR" sz="3600" b="1" dirty="0" smtClean="0"/>
              <a:t>                                                             </a:t>
            </a:r>
            <a:endParaRPr lang="fr-FR" sz="3600" dirty="0" smtClean="0"/>
          </a:p>
          <a:p>
            <a:pPr>
              <a:buNone/>
            </a:pPr>
            <a:r>
              <a:rPr lang="fr-FR" sz="3600" b="1" dirty="0" smtClean="0"/>
              <a:t>Accessoires : tasse thé, madeleines, stylo, cahier</a:t>
            </a:r>
          </a:p>
          <a:p>
            <a:pPr>
              <a:buNone/>
            </a:pPr>
            <a:endParaRPr lang="fr-FR" sz="3600" b="1" dirty="0" smtClean="0"/>
          </a:p>
          <a:p>
            <a:pPr>
              <a:buNone/>
            </a:pPr>
            <a:r>
              <a:rPr lang="fr-FR" sz="5600" b="1" dirty="0" smtClean="0">
                <a:solidFill>
                  <a:schemeClr val="accent5">
                    <a:lumMod val="75000"/>
                  </a:schemeClr>
                </a:solidFill>
              </a:rPr>
              <a:t>Accueil des clients: thé à la menthe et petits gâteaux marocains</a:t>
            </a:r>
          </a:p>
          <a:p>
            <a:pPr>
              <a:buNone/>
            </a:pPr>
            <a:r>
              <a:rPr lang="fr-FR" sz="3600" i="1" dirty="0" smtClean="0"/>
              <a:t>Serveurs dispersés dans la salle.</a:t>
            </a:r>
          </a:p>
          <a:p>
            <a:pPr>
              <a:buNone/>
            </a:pPr>
            <a:endParaRPr lang="fr-FR" sz="3600" dirty="0" smtClean="0"/>
          </a:p>
          <a:p>
            <a:pPr>
              <a:buNone/>
            </a:pPr>
            <a:r>
              <a:rPr lang="fr-FR" sz="3600" i="1" dirty="0" smtClean="0"/>
              <a:t>MUSIQUE.   Entrée de Françoise (</a:t>
            </a:r>
            <a:r>
              <a:rPr lang="fr-FR" sz="3600" i="1" dirty="0" smtClean="0">
                <a:solidFill>
                  <a:srgbClr val="0000FF"/>
                </a:solidFill>
              </a:rPr>
              <a:t>Virginia)</a:t>
            </a:r>
            <a:r>
              <a:rPr lang="fr-FR" sz="3600" i="1" dirty="0" smtClean="0"/>
              <a:t> qui parcourt la salle, affairée.</a:t>
            </a:r>
            <a:endParaRPr lang="fr-FR" sz="3600" dirty="0" smtClean="0"/>
          </a:p>
          <a:p>
            <a:pPr>
              <a:buNone/>
            </a:pPr>
            <a:r>
              <a:rPr lang="fr-FR" sz="3600" i="1" dirty="0" smtClean="0"/>
              <a:t>Entrée de Marcel (</a:t>
            </a:r>
            <a:r>
              <a:rPr lang="fr-FR" sz="3600" i="1" dirty="0" smtClean="0">
                <a:solidFill>
                  <a:srgbClr val="0000FF"/>
                </a:solidFill>
              </a:rPr>
              <a:t>Guillaume</a:t>
            </a:r>
            <a:r>
              <a:rPr lang="fr-FR" sz="3600" i="1" dirty="0" smtClean="0"/>
              <a:t>), il tousse, s’assoit tandis qu’un serveur installe sa chaise.  </a:t>
            </a:r>
            <a:endParaRPr lang="fr-FR" sz="3600" dirty="0" smtClean="0"/>
          </a:p>
          <a:p>
            <a:pPr>
              <a:buNone/>
            </a:pPr>
            <a:r>
              <a:rPr lang="fr-FR" sz="3600" i="1" dirty="0" smtClean="0"/>
              <a:t>Puis il invite 2 serveurs (</a:t>
            </a:r>
            <a:r>
              <a:rPr lang="fr-FR" sz="3600" i="1" dirty="0" smtClean="0">
                <a:solidFill>
                  <a:srgbClr val="0000FF"/>
                </a:solidFill>
              </a:rPr>
              <a:t>Pauline, Miguel</a:t>
            </a:r>
            <a:r>
              <a:rPr lang="fr-FR" sz="3600" i="1" dirty="0" smtClean="0"/>
              <a:t>) à venir s’assoir à sa table. </a:t>
            </a:r>
            <a:endParaRPr lang="fr-FR" sz="3600" dirty="0" smtClean="0"/>
          </a:p>
          <a:p>
            <a:pPr>
              <a:buNone/>
            </a:pPr>
            <a:r>
              <a:rPr lang="fr-FR" sz="3600" b="1" i="1" dirty="0" smtClean="0"/>
              <a:t> </a:t>
            </a:r>
            <a:endParaRPr lang="fr-FR" sz="3600" dirty="0" smtClean="0"/>
          </a:p>
          <a:p>
            <a:pPr>
              <a:buNone/>
            </a:pPr>
            <a:r>
              <a:rPr lang="fr-FR" sz="3600" b="1" dirty="0" smtClean="0"/>
              <a:t>Marcel</a:t>
            </a:r>
            <a:r>
              <a:rPr lang="fr-FR" sz="3600" dirty="0" smtClean="0"/>
              <a:t> : Françoise ! FRANCOISE ! </a:t>
            </a:r>
          </a:p>
          <a:p>
            <a:pPr>
              <a:buNone/>
            </a:pPr>
            <a:r>
              <a:rPr lang="fr-FR" sz="3600" dirty="0" smtClean="0"/>
              <a:t> </a:t>
            </a:r>
          </a:p>
          <a:p>
            <a:pPr>
              <a:buNone/>
            </a:pPr>
            <a:r>
              <a:rPr lang="fr-FR" sz="3600" b="1" dirty="0" smtClean="0"/>
              <a:t>Françoise</a:t>
            </a:r>
            <a:r>
              <a:rPr lang="fr-FR" sz="3600" dirty="0" smtClean="0"/>
              <a:t> : Oui Monsieur Marcel ?</a:t>
            </a:r>
          </a:p>
          <a:p>
            <a:pPr>
              <a:buNone/>
            </a:pPr>
            <a:r>
              <a:rPr lang="fr-FR" sz="3600" dirty="0" smtClean="0"/>
              <a:t> </a:t>
            </a:r>
          </a:p>
          <a:p>
            <a:pPr>
              <a:buNone/>
            </a:pPr>
            <a:r>
              <a:rPr lang="fr-FR" sz="3600" b="1" dirty="0" smtClean="0"/>
              <a:t>Marcel</a:t>
            </a:r>
            <a:r>
              <a:rPr lang="fr-FR" sz="3600" dirty="0" smtClean="0"/>
              <a:t> : Ah ! Françoise, j’aimerais boire un peu de thé…</a:t>
            </a:r>
          </a:p>
          <a:p>
            <a:pPr>
              <a:buNone/>
            </a:pPr>
            <a:r>
              <a:rPr lang="fr-FR" sz="3600" dirty="0" smtClean="0"/>
              <a:t> </a:t>
            </a:r>
          </a:p>
          <a:p>
            <a:pPr>
              <a:buNone/>
            </a:pPr>
            <a:r>
              <a:rPr lang="fr-FR" sz="3600" b="1" dirty="0" smtClean="0"/>
              <a:t>Françoise</a:t>
            </a:r>
            <a:r>
              <a:rPr lang="fr-FR" sz="3600" dirty="0" smtClean="0"/>
              <a:t> : Ah ! Monsieur Marcel ! Vous n’avez pas changé durant votre longue absence, avec un nuage de lait et quelques madeleines, n’est-ce pas Monsieur Marcel ?</a:t>
            </a:r>
          </a:p>
          <a:p>
            <a:pPr>
              <a:buNone/>
            </a:pPr>
            <a:r>
              <a:rPr lang="fr-FR" sz="3600" dirty="0" smtClean="0"/>
              <a:t> </a:t>
            </a:r>
          </a:p>
          <a:p>
            <a:pPr>
              <a:buNone/>
            </a:pPr>
            <a:r>
              <a:rPr lang="fr-FR" sz="3600" b="1" dirty="0" smtClean="0"/>
              <a:t>Marcel</a:t>
            </a:r>
            <a:r>
              <a:rPr lang="fr-FR" sz="3600" dirty="0" smtClean="0"/>
              <a:t> : C’est ça Françoise…et quelques madeleines.</a:t>
            </a:r>
          </a:p>
          <a:p>
            <a:pPr>
              <a:buNone/>
            </a:pPr>
            <a:r>
              <a:rPr lang="fr-FR" sz="3600" dirty="0" smtClean="0"/>
              <a:t> </a:t>
            </a:r>
          </a:p>
          <a:p>
            <a:pPr>
              <a:buNone/>
            </a:pPr>
            <a:r>
              <a:rPr lang="fr-FR" sz="3600" b="1" dirty="0" smtClean="0"/>
              <a:t>Marcel</a:t>
            </a:r>
            <a:r>
              <a:rPr lang="fr-FR" sz="3600" dirty="0" smtClean="0"/>
              <a:t> : Un jour d’hiver, comme je rentrais à la maison, ma mère, voyant que j’avais froid, me proposa de me faire prendre, contre mon habitude, un peu de thé. Je refusai d’abord, et je ne sais pourquoi, me ravisai. Elle envoya chercher un de ces gâteaux courts et dodus appelés petites madeleines. Arrivera-t-il jusqu’à la surface de ma claire conscience, ce souvenir, l’instant ancien que l’attraction d’un instant identique est venue de si loin solliciter, émouvoir, soulever tout au fond de moi ? Je ne sais .</a:t>
            </a:r>
          </a:p>
          <a:p>
            <a:pPr>
              <a:buNone/>
            </a:pPr>
            <a:r>
              <a:rPr lang="fr-FR" sz="3600" dirty="0" smtClean="0"/>
              <a:t>	Et tout d’un coup, le souvenir m’est apparu. Ce goût, c’était celui de ce petit morceau de madeleine que le dimanche matin à Combray ( parce que ce jour-là je ne sortais pas avant l’heure de la messe) , quand j’allais lui dire bonjour dans sa chambre, ma tante Léonie m’offrait après l’avoir trempée dans son infusion de thé ou de tilleul. Et bientôt, machinalement, accablé par la morne journée et la perspective d’un triste lendemain, je portai à mes lèvres une cuillerée de thé où j’avais laissé s’amollir un morceau de madeleine.</a:t>
            </a:r>
          </a:p>
          <a:p>
            <a:pPr>
              <a:buNone/>
            </a:pPr>
            <a:r>
              <a:rPr lang="fr-FR" sz="3600" b="1" i="1" dirty="0" smtClean="0"/>
              <a:t>	(Tous les serveurs viennent se regrouper autour de lui.)</a:t>
            </a:r>
          </a:p>
          <a:p>
            <a:pPr>
              <a:buNone/>
            </a:pPr>
            <a:r>
              <a:rPr lang="fr-FR" sz="3600" dirty="0" smtClean="0"/>
              <a:t>	Mais à l’instant même où la gorgée mêlée de miettes du gâteau toucha mon palais, je tressaillis, attentif à tout ce qui se passait d’extraordinaire en moi. Un plaisir délicieux m’avait aussitôt rendu les vicissitudes de la vie indifférente, ses désastres inoffensifs, sa brièveté illusoire, de la même façon qu’opère l’amour, en me remplissant d’une essence précieuse : ou plutôt cette essence n’était pas en moi, elle était moi. J’avais cessé de me sentir médiocre, contingent, mortel.</a:t>
            </a:r>
          </a:p>
          <a:p>
            <a:pPr>
              <a:buNone/>
            </a:pPr>
            <a:r>
              <a:rPr lang="fr-FR" sz="3600" i="1" dirty="0" smtClean="0"/>
              <a:t>	N1 (David) frappe des mains, face à N2 (Christophe). Image fixe.</a:t>
            </a:r>
            <a:endParaRPr lang="fr-FR" sz="3600" dirty="0" smtClean="0"/>
          </a:p>
          <a:p>
            <a:pPr>
              <a:buNone/>
            </a:pPr>
            <a:r>
              <a:rPr lang="fr-FR" sz="3600" dirty="0" smtClean="0"/>
              <a:t> </a:t>
            </a:r>
          </a:p>
          <a:p>
            <a:pPr>
              <a:buNone/>
            </a:pPr>
            <a:r>
              <a:rPr lang="fr-FR" sz="3600" b="1" dirty="0" smtClean="0"/>
              <a:t>N 1 </a:t>
            </a:r>
            <a:r>
              <a:rPr lang="fr-FR" sz="3600" dirty="0" smtClean="0"/>
              <a:t>: Le thème du thé et de la madeleine est un des éléments essentiels de ce que Marcel Proust nomme « Les souvenirs involontaires »</a:t>
            </a:r>
          </a:p>
          <a:p>
            <a:pPr>
              <a:buNone/>
            </a:pPr>
            <a:r>
              <a:rPr lang="fr-FR" sz="3600" dirty="0" smtClean="0"/>
              <a:t> </a:t>
            </a:r>
          </a:p>
          <a:p>
            <a:pPr>
              <a:buNone/>
            </a:pPr>
            <a:r>
              <a:rPr lang="fr-FR" sz="3600" b="1" dirty="0" smtClean="0"/>
              <a:t>N2 </a:t>
            </a:r>
            <a:r>
              <a:rPr lang="fr-FR" sz="3600" dirty="0" smtClean="0"/>
              <a:t>: Un procédé de remémoration qui lui fera atteindre des sommets littéraires.</a:t>
            </a:r>
          </a:p>
          <a:p>
            <a:pPr>
              <a:buNone/>
            </a:pPr>
            <a:r>
              <a:rPr lang="fr-FR" sz="3600" i="1" dirty="0" smtClean="0"/>
              <a:t>Sortie des serveurs puis de Marcel, de Françoise et du serveur2. Reste le serveur 1 à la table.</a:t>
            </a:r>
            <a:endParaRPr lang="fr-FR" sz="3600" dirty="0" smtClean="0"/>
          </a:p>
          <a:p>
            <a:pPr>
              <a:buNone/>
            </a:pPr>
            <a:r>
              <a:rPr lang="fr-FR" sz="3600" i="1" dirty="0" smtClean="0"/>
              <a:t>MUSIQUE.</a:t>
            </a:r>
            <a:endParaRPr lang="fr-FR" sz="3600" dirty="0" smtClean="0"/>
          </a:p>
          <a:p>
            <a:pPr>
              <a:buNone/>
            </a:pPr>
            <a:r>
              <a:rPr lang="fr-FR" sz="5600" b="1" dirty="0" smtClean="0">
                <a:solidFill>
                  <a:srgbClr val="00B0F0"/>
                </a:solidFill>
              </a:rPr>
              <a:t>SERVICE  de l’entrée: Risotto crémeux aux St Jacques poêlées écume au thé Jasmin /Tasse de thé fumé</a:t>
            </a:r>
          </a:p>
          <a:p>
            <a:pPr>
              <a:buNone/>
            </a:pPr>
            <a:endParaRPr lang="fr-FR" sz="3600" dirty="0" smtClean="0"/>
          </a:p>
          <a:p>
            <a:endParaRPr lang="fr-FR" sz="3600" dirty="0" smtClean="0"/>
          </a:p>
          <a:p>
            <a:endParaRPr lang="fr-FR" sz="3600" b="1" dirty="0" smtClean="0"/>
          </a:p>
          <a:p>
            <a:endParaRPr lang="fr-FR" sz="3600" dirty="0" smtClean="0"/>
          </a:p>
          <a:p>
            <a:endParaRPr lang="fr-FR" dirty="0"/>
          </a:p>
        </p:txBody>
      </p:sp>
      <p:pic>
        <p:nvPicPr>
          <p:cNvPr id="25602" name="Picture 2" descr="proust"/>
          <p:cNvPicPr>
            <a:picLocks noChangeAspect="1" noChangeArrowheads="1"/>
          </p:cNvPicPr>
          <p:nvPr/>
        </p:nvPicPr>
        <p:blipFill>
          <a:blip r:embed="rId2" cstate="print"/>
          <a:srcRect/>
          <a:stretch>
            <a:fillRect/>
          </a:stretch>
        </p:blipFill>
        <p:spPr bwMode="auto">
          <a:xfrm>
            <a:off x="6215074" y="357166"/>
            <a:ext cx="1738310" cy="242886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0" y="357188"/>
            <a:ext cx="8643938" cy="6000750"/>
          </a:xfrm>
        </p:spPr>
        <p:txBody>
          <a:bodyPr>
            <a:noAutofit/>
          </a:bodyPr>
          <a:lstStyle/>
          <a:p>
            <a:pPr>
              <a:buNone/>
            </a:pPr>
            <a:r>
              <a:rPr lang="fr-FR" sz="1200" b="1" u="sng" dirty="0" smtClean="0">
                <a:solidFill>
                  <a:srgbClr val="FF0000"/>
                </a:solidFill>
              </a:rPr>
              <a:t>Tableau 2</a:t>
            </a:r>
            <a:r>
              <a:rPr lang="fr-FR" sz="1200" b="1" dirty="0" smtClean="0">
                <a:solidFill>
                  <a:srgbClr val="FF0000"/>
                </a:solidFill>
              </a:rPr>
              <a:t> </a:t>
            </a:r>
          </a:p>
          <a:p>
            <a:pPr>
              <a:buNone/>
            </a:pPr>
            <a:r>
              <a:rPr lang="fr-FR" sz="1200" b="1" dirty="0" smtClean="0">
                <a:solidFill>
                  <a:srgbClr val="FF0000"/>
                </a:solidFill>
              </a:rPr>
              <a:t>Honoré De BALZAC       </a:t>
            </a:r>
            <a:r>
              <a:rPr lang="fr-FR" sz="1200" b="1" i="1" dirty="0" smtClean="0">
                <a:solidFill>
                  <a:srgbClr val="FF0000"/>
                </a:solidFill>
              </a:rPr>
              <a:t>La Cousine Bette  1846</a:t>
            </a:r>
            <a:r>
              <a:rPr lang="fr-FR" sz="1200" dirty="0" smtClean="0">
                <a:solidFill>
                  <a:srgbClr val="FF0000"/>
                </a:solidFill>
              </a:rPr>
              <a:t>      </a:t>
            </a:r>
          </a:p>
          <a:p>
            <a:pPr>
              <a:buNone/>
            </a:pPr>
            <a:r>
              <a:rPr lang="fr-FR" sz="900" dirty="0" smtClean="0"/>
              <a:t>           </a:t>
            </a:r>
            <a:r>
              <a:rPr lang="fr-FR" sz="900" b="1" dirty="0" smtClean="0"/>
              <a:t>               </a:t>
            </a:r>
            <a:endParaRPr lang="fr-FR" sz="900" dirty="0" smtClean="0"/>
          </a:p>
          <a:p>
            <a:pPr>
              <a:buNone/>
            </a:pPr>
            <a:r>
              <a:rPr lang="fr-FR" sz="900" b="1" dirty="0" smtClean="0"/>
              <a:t> </a:t>
            </a:r>
            <a:r>
              <a:rPr lang="fr-FR" sz="900" b="1" dirty="0" smtClean="0">
                <a:solidFill>
                  <a:srgbClr val="00B0F0"/>
                </a:solidFill>
              </a:rPr>
              <a:t>Tasse thé, madeleines</a:t>
            </a:r>
          </a:p>
          <a:p>
            <a:pPr>
              <a:buNone/>
            </a:pPr>
            <a:endParaRPr lang="fr-FR" sz="900" b="1" dirty="0" smtClean="0"/>
          </a:p>
          <a:p>
            <a:pPr>
              <a:buNone/>
            </a:pPr>
            <a:r>
              <a:rPr lang="fr-FR" sz="900" i="1" dirty="0" smtClean="0"/>
              <a:t>Les Narrateurs entourent le Serveur 1(= N8, </a:t>
            </a:r>
            <a:r>
              <a:rPr lang="fr-FR" sz="900" i="1" dirty="0" smtClean="0">
                <a:solidFill>
                  <a:srgbClr val="0000FF"/>
                </a:solidFill>
              </a:rPr>
              <a:t>Miguel</a:t>
            </a:r>
            <a:r>
              <a:rPr lang="fr-FR" sz="900" i="1" dirty="0" smtClean="0"/>
              <a:t>)</a:t>
            </a:r>
            <a:endParaRPr lang="fr-FR" sz="900" dirty="0" smtClean="0"/>
          </a:p>
          <a:p>
            <a:pPr>
              <a:buNone/>
            </a:pPr>
            <a:r>
              <a:rPr lang="fr-FR" sz="900" i="1" dirty="0" smtClean="0"/>
              <a:t>Spectateur 1( </a:t>
            </a:r>
            <a:r>
              <a:rPr lang="fr-FR" sz="900" i="1" dirty="0" smtClean="0">
                <a:solidFill>
                  <a:srgbClr val="0000FF"/>
                </a:solidFill>
              </a:rPr>
              <a:t>Jérémy B.</a:t>
            </a:r>
            <a:r>
              <a:rPr lang="fr-FR" sz="900" i="1" dirty="0" smtClean="0"/>
              <a:t>) et 2 ( </a:t>
            </a:r>
            <a:r>
              <a:rPr lang="fr-FR" sz="900" i="1" dirty="0" smtClean="0">
                <a:solidFill>
                  <a:srgbClr val="0000FF"/>
                </a:solidFill>
              </a:rPr>
              <a:t>Faïza</a:t>
            </a:r>
            <a:r>
              <a:rPr lang="fr-FR" sz="900" i="1" dirty="0" smtClean="0"/>
              <a:t>) dans la salle parmi les convives.</a:t>
            </a:r>
            <a:endParaRPr lang="fr-FR" sz="900" dirty="0" smtClean="0"/>
          </a:p>
          <a:p>
            <a:pPr>
              <a:buNone/>
            </a:pPr>
            <a:r>
              <a:rPr lang="fr-FR" sz="900" dirty="0" smtClean="0"/>
              <a:t>	 </a:t>
            </a:r>
          </a:p>
          <a:p>
            <a:pPr>
              <a:buNone/>
            </a:pPr>
            <a:r>
              <a:rPr lang="fr-FR" sz="900" b="1" dirty="0" smtClean="0"/>
              <a:t>N1 </a:t>
            </a:r>
            <a:r>
              <a:rPr lang="fr-FR" sz="900" i="1" dirty="0" smtClean="0"/>
              <a:t>(</a:t>
            </a:r>
            <a:r>
              <a:rPr lang="fr-FR" sz="900" i="1" dirty="0" smtClean="0">
                <a:solidFill>
                  <a:srgbClr val="0000FF"/>
                </a:solidFill>
              </a:rPr>
              <a:t>Alexia</a:t>
            </a:r>
            <a:r>
              <a:rPr lang="fr-FR" sz="900" i="1" dirty="0" smtClean="0"/>
              <a:t>)</a:t>
            </a:r>
            <a:r>
              <a:rPr lang="fr-FR" sz="900" dirty="0" smtClean="0"/>
              <a:t> : Balzac fait boire du thé non seulement à ses amis connaisseurs, mais aussi à quelques-uns de ses personnages.</a:t>
            </a:r>
          </a:p>
          <a:p>
            <a:pPr>
              <a:buNone/>
            </a:pPr>
            <a:r>
              <a:rPr lang="fr-FR" sz="900" dirty="0" smtClean="0"/>
              <a:t> </a:t>
            </a:r>
          </a:p>
          <a:p>
            <a:pPr>
              <a:buNone/>
            </a:pPr>
            <a:r>
              <a:rPr lang="fr-FR" sz="900" b="1" dirty="0" smtClean="0"/>
              <a:t>N2 </a:t>
            </a:r>
            <a:r>
              <a:rPr lang="fr-FR" sz="900" i="1" dirty="0" smtClean="0"/>
              <a:t>(</a:t>
            </a:r>
            <a:r>
              <a:rPr lang="fr-FR" sz="900" i="1" dirty="0" smtClean="0">
                <a:solidFill>
                  <a:srgbClr val="0000FF"/>
                </a:solidFill>
              </a:rPr>
              <a:t>Amandine B.</a:t>
            </a:r>
            <a:r>
              <a:rPr lang="fr-FR" sz="900" i="1" dirty="0" smtClean="0"/>
              <a:t>)</a:t>
            </a:r>
            <a:r>
              <a:rPr lang="fr-FR" sz="900" dirty="0" smtClean="0"/>
              <a:t> : Lui, l’observateur né et le fin psychologue, conçoit une certaine façon de le servir, de s’en accommoder.</a:t>
            </a:r>
          </a:p>
          <a:p>
            <a:endParaRPr lang="fr-FR" sz="900" dirty="0" smtClean="0"/>
          </a:p>
          <a:p>
            <a:pPr>
              <a:buNone/>
            </a:pPr>
            <a:r>
              <a:rPr lang="fr-FR" sz="900" b="1" dirty="0" smtClean="0"/>
              <a:t>N3 </a:t>
            </a:r>
            <a:r>
              <a:rPr lang="fr-FR" sz="900" i="1" dirty="0" smtClean="0"/>
              <a:t>(</a:t>
            </a:r>
            <a:r>
              <a:rPr lang="fr-FR" sz="900" i="1" dirty="0" smtClean="0">
                <a:solidFill>
                  <a:srgbClr val="0000FF"/>
                </a:solidFill>
              </a:rPr>
              <a:t>Jérémy P.</a:t>
            </a:r>
            <a:r>
              <a:rPr lang="fr-FR" sz="900" i="1" dirty="0" smtClean="0"/>
              <a:t>)</a:t>
            </a:r>
            <a:r>
              <a:rPr lang="fr-FR" sz="900" dirty="0" smtClean="0"/>
              <a:t> : Le thé comme un langage, comme une geste chevaleresque. Illustration magistrale avec la Cousine Bette, roman publié en 1846.</a:t>
            </a:r>
          </a:p>
          <a:p>
            <a:pPr>
              <a:buNone/>
            </a:pPr>
            <a:r>
              <a:rPr lang="fr-FR" sz="900" dirty="0" smtClean="0"/>
              <a:t>	 </a:t>
            </a:r>
          </a:p>
          <a:p>
            <a:pPr>
              <a:buNone/>
            </a:pPr>
            <a:r>
              <a:rPr lang="fr-FR" sz="900" b="1" dirty="0" smtClean="0"/>
              <a:t>N4 </a:t>
            </a:r>
            <a:r>
              <a:rPr lang="fr-FR" sz="900" i="1" dirty="0" smtClean="0"/>
              <a:t>(</a:t>
            </a:r>
            <a:r>
              <a:rPr lang="fr-FR" sz="900" i="1" dirty="0" smtClean="0">
                <a:solidFill>
                  <a:srgbClr val="0000FF"/>
                </a:solidFill>
              </a:rPr>
              <a:t>Christopher</a:t>
            </a:r>
            <a:r>
              <a:rPr lang="fr-FR" sz="900" i="1" dirty="0" smtClean="0"/>
              <a:t>) </a:t>
            </a:r>
            <a:r>
              <a:rPr lang="fr-FR" sz="900" dirty="0" smtClean="0"/>
              <a:t>: « En ce moment, Valérie apportait elle-même à Steinbock une tasse de thé. C’était plus qu’une distinction, c’était une faveur.</a:t>
            </a:r>
          </a:p>
          <a:p>
            <a:pPr lvl="1"/>
            <a:endParaRPr lang="fr-FR" sz="900" dirty="0" smtClean="0"/>
          </a:p>
          <a:p>
            <a:pPr>
              <a:buNone/>
            </a:pPr>
            <a:r>
              <a:rPr lang="fr-FR" sz="900" b="1" dirty="0" smtClean="0"/>
              <a:t>N5 </a:t>
            </a:r>
            <a:r>
              <a:rPr lang="fr-FR" sz="900" i="1" dirty="0" smtClean="0"/>
              <a:t>(</a:t>
            </a:r>
            <a:r>
              <a:rPr lang="fr-FR" sz="900" i="1" dirty="0" smtClean="0">
                <a:solidFill>
                  <a:srgbClr val="0000FF"/>
                </a:solidFill>
              </a:rPr>
              <a:t>Sullivan</a:t>
            </a:r>
            <a:r>
              <a:rPr lang="fr-FR" sz="900" i="1" dirty="0" smtClean="0"/>
              <a:t>)</a:t>
            </a:r>
            <a:r>
              <a:rPr lang="fr-FR" sz="900" b="1" dirty="0" smtClean="0"/>
              <a:t> </a:t>
            </a:r>
            <a:r>
              <a:rPr lang="fr-FR" sz="900" dirty="0" smtClean="0"/>
              <a:t>: Il y a, dans la manière dont une femme s’acquitte de cette fonction, tout un langage ; mais les femmes le savent bien ; aussi est-ce une étude curieuse à faire que celle de leurs mouvements, de leurs gestes, de leurs regards, de leur ton, de leur accent, quand elles accomplissent cet acte de politesse, en apparence si simple.</a:t>
            </a:r>
          </a:p>
          <a:p>
            <a:pPr>
              <a:buNone/>
            </a:pPr>
            <a:r>
              <a:rPr lang="fr-FR" sz="900" dirty="0" smtClean="0"/>
              <a:t> </a:t>
            </a:r>
          </a:p>
          <a:p>
            <a:pPr>
              <a:buNone/>
            </a:pPr>
            <a:r>
              <a:rPr lang="fr-FR" sz="900" b="1" dirty="0" smtClean="0"/>
              <a:t>N6</a:t>
            </a:r>
            <a:r>
              <a:rPr lang="fr-FR" sz="900" dirty="0" smtClean="0"/>
              <a:t> </a:t>
            </a:r>
            <a:r>
              <a:rPr lang="fr-FR" sz="900" i="1" dirty="0" smtClean="0"/>
              <a:t>(</a:t>
            </a:r>
            <a:r>
              <a:rPr lang="fr-FR" sz="900" i="1" dirty="0" smtClean="0">
                <a:solidFill>
                  <a:srgbClr val="0000FF"/>
                </a:solidFill>
              </a:rPr>
              <a:t>Marion</a:t>
            </a:r>
            <a:r>
              <a:rPr lang="fr-FR" sz="900" i="1" dirty="0" smtClean="0"/>
              <a:t>)</a:t>
            </a:r>
            <a:r>
              <a:rPr lang="fr-FR" sz="900" dirty="0" smtClean="0"/>
              <a:t>: Dans la demande : Prenez-vous du thé ?- Voulez-vous du thé ? Une tasse de thé ? (…) un physiologiste peut observer tous les sentiments féminins, depuis l’aversion, depuis l’indifférence, jusqu’à la déclaration de Phèdre à Hippolyte.</a:t>
            </a:r>
          </a:p>
          <a:p>
            <a:pPr>
              <a:buNone/>
            </a:pPr>
            <a:r>
              <a:rPr lang="fr-FR" sz="900" dirty="0" smtClean="0"/>
              <a:t> </a:t>
            </a:r>
          </a:p>
          <a:p>
            <a:pPr>
              <a:buNone/>
            </a:pPr>
            <a:r>
              <a:rPr lang="fr-FR" sz="900" b="1" dirty="0" smtClean="0"/>
              <a:t>N7 </a:t>
            </a:r>
            <a:r>
              <a:rPr lang="fr-FR" sz="900" i="1" dirty="0" smtClean="0"/>
              <a:t>(</a:t>
            </a:r>
            <a:r>
              <a:rPr lang="fr-FR" sz="900" i="1" dirty="0" smtClean="0">
                <a:solidFill>
                  <a:srgbClr val="0000FF"/>
                </a:solidFill>
              </a:rPr>
              <a:t>Kévin</a:t>
            </a:r>
            <a:r>
              <a:rPr lang="fr-FR" sz="900" i="1" dirty="0" smtClean="0"/>
              <a:t>):</a:t>
            </a:r>
            <a:r>
              <a:rPr lang="fr-FR" sz="900" b="1" dirty="0" smtClean="0"/>
              <a:t> </a:t>
            </a:r>
            <a:r>
              <a:rPr lang="fr-FR" sz="900" dirty="0" smtClean="0"/>
              <a:t>Les femmes peuvent se faire, à volonté, méprisantes jusqu’à l’insulte, humbles jusqu’à l’esclavage de l’Orient.</a:t>
            </a:r>
          </a:p>
          <a:p>
            <a:pPr>
              <a:buNone/>
            </a:pPr>
            <a:r>
              <a:rPr lang="fr-FR" sz="900" dirty="0" smtClean="0"/>
              <a:t>	 </a:t>
            </a:r>
          </a:p>
          <a:p>
            <a:pPr>
              <a:buNone/>
            </a:pPr>
            <a:r>
              <a:rPr lang="fr-FR" sz="900" i="1" dirty="0" smtClean="0"/>
              <a:t>N8 a la tasse à la main, se lève, lève la tasse et la transmet au Spectateur 1</a:t>
            </a:r>
            <a:endParaRPr lang="fr-FR" sz="900" dirty="0" smtClean="0"/>
          </a:p>
          <a:p>
            <a:pPr>
              <a:buNone/>
            </a:pPr>
            <a:r>
              <a:rPr lang="fr-FR" sz="900" b="1" dirty="0" smtClean="0"/>
              <a:t>N8 </a:t>
            </a:r>
            <a:r>
              <a:rPr lang="fr-FR" sz="900" dirty="0" smtClean="0"/>
              <a:t>:  Valérie fut plus qu’une femme, elle fut le serpent fait femme, elle acheva son œuvre diabolique en marchant jusqu’à Steinbock, une tasse de thé à la main.</a:t>
            </a:r>
          </a:p>
          <a:p>
            <a:pPr lvl="1"/>
            <a:endParaRPr lang="fr-FR" sz="900" dirty="0" smtClean="0"/>
          </a:p>
          <a:p>
            <a:pPr>
              <a:buNone/>
            </a:pPr>
            <a:r>
              <a:rPr lang="fr-FR" sz="900" b="1" dirty="0" smtClean="0"/>
              <a:t>Spectateur 1 </a:t>
            </a:r>
            <a:r>
              <a:rPr lang="fr-FR" sz="900" dirty="0" smtClean="0"/>
              <a:t>: Bel hommage rendu à la femme, sensible au cliquetis de la porcelaine, à cette douce musique sensuelle.</a:t>
            </a:r>
          </a:p>
          <a:p>
            <a:pPr lvl="1"/>
            <a:endParaRPr lang="fr-FR" sz="900" dirty="0" smtClean="0"/>
          </a:p>
          <a:p>
            <a:pPr>
              <a:buNone/>
            </a:pPr>
            <a:r>
              <a:rPr lang="fr-FR" sz="900" b="1" dirty="0" smtClean="0"/>
              <a:t>Spectateur2 : </a:t>
            </a:r>
            <a:r>
              <a:rPr lang="fr-FR" sz="900" dirty="0" smtClean="0"/>
              <a:t>Si le grand maître de thé chinois Lu Yu a pu écrire que le thé était l’essence même de la modération, avec Balzac on peut sans crainte affirmer que le thé est l’essence même de la séduction. Offrir une tasse à son partenaire, c’est en soi pratiquer une caresse . Balzac, buveur de thé, l’a parfaitement décelé et laissé deviner.</a:t>
            </a:r>
          </a:p>
          <a:p>
            <a:endParaRPr lang="fr-FR" sz="900" dirty="0" smtClean="0"/>
          </a:p>
          <a:p>
            <a:pPr>
              <a:buNone/>
            </a:pPr>
            <a:r>
              <a:rPr lang="fr-FR" sz="900" b="1" i="1" dirty="0" smtClean="0"/>
              <a:t>MUSIQUE</a:t>
            </a:r>
          </a:p>
          <a:p>
            <a:endParaRPr lang="fr-FR" sz="900" dirty="0" smtClean="0"/>
          </a:p>
          <a:p>
            <a:endParaRPr lang="fr-FR" sz="900" dirty="0"/>
          </a:p>
        </p:txBody>
      </p:sp>
      <p:pic>
        <p:nvPicPr>
          <p:cNvPr id="26626" name="Picture 2" descr="Balzac"/>
          <p:cNvPicPr>
            <a:picLocks noChangeAspect="1" noChangeArrowheads="1"/>
          </p:cNvPicPr>
          <p:nvPr/>
        </p:nvPicPr>
        <p:blipFill>
          <a:blip r:embed="rId2" cstate="print"/>
          <a:srcRect/>
          <a:stretch>
            <a:fillRect/>
          </a:stretch>
        </p:blipFill>
        <p:spPr bwMode="auto">
          <a:xfrm>
            <a:off x="6715140" y="214290"/>
            <a:ext cx="1765293"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5" name="Espace réservé pour une image  4"/>
          <p:cNvGraphicFramePr>
            <a:graphicFrameLocks noGrp="1"/>
          </p:cNvGraphicFramePr>
          <p:nvPr>
            <p:ph type="pic" idx="1"/>
          </p:nvPr>
        </p:nvGraphicFramePr>
        <p:xfrm>
          <a:off x="214282" y="142852"/>
          <a:ext cx="8786873" cy="6752341"/>
        </p:xfrm>
        <a:graphic>
          <a:graphicData uri="http://schemas.openxmlformats.org/drawingml/2006/table">
            <a:tbl>
              <a:tblPr firstRow="1" bandRow="1">
                <a:tableStyleId>{5C22544A-7EE6-4342-B048-85BDC9FD1C3A}</a:tableStyleId>
              </a:tblPr>
              <a:tblGrid>
                <a:gridCol w="1812081"/>
                <a:gridCol w="3260017"/>
                <a:gridCol w="1000132"/>
                <a:gridCol w="2714643"/>
              </a:tblGrid>
              <a:tr h="444618">
                <a:tc>
                  <a:txBody>
                    <a:bodyPr/>
                    <a:lstStyle/>
                    <a:p>
                      <a:r>
                        <a:rPr lang="fr-FR" dirty="0" smtClean="0"/>
                        <a:t>QUAND?</a:t>
                      </a:r>
                      <a:endParaRPr lang="fr-FR" dirty="0"/>
                    </a:p>
                  </a:txBody>
                  <a:tcPr/>
                </a:tc>
                <a:tc>
                  <a:txBody>
                    <a:bodyPr/>
                    <a:lstStyle/>
                    <a:p>
                      <a:r>
                        <a:rPr lang="fr-FR" dirty="0" smtClean="0"/>
                        <a:t>QUOI?</a:t>
                      </a:r>
                      <a:endParaRPr lang="fr-FR" dirty="0"/>
                    </a:p>
                  </a:txBody>
                  <a:tcPr/>
                </a:tc>
                <a:tc>
                  <a:txBody>
                    <a:bodyPr/>
                    <a:lstStyle/>
                    <a:p>
                      <a:r>
                        <a:rPr lang="fr-FR" dirty="0" smtClean="0"/>
                        <a:t>CLASSES</a:t>
                      </a:r>
                      <a:endParaRPr lang="fr-FR" dirty="0"/>
                    </a:p>
                  </a:txBody>
                  <a:tcPr/>
                </a:tc>
                <a:tc>
                  <a:txBody>
                    <a:bodyPr/>
                    <a:lstStyle/>
                    <a:p>
                      <a:r>
                        <a:rPr lang="fr-FR" dirty="0" smtClean="0"/>
                        <a:t>QUELS ENSEIGNEMENTS ?</a:t>
                      </a:r>
                      <a:endParaRPr lang="fr-FR" dirty="0"/>
                    </a:p>
                  </a:txBody>
                  <a:tcPr/>
                </a:tc>
              </a:tr>
              <a:tr h="849936">
                <a:tc>
                  <a:txBody>
                    <a:bodyPr/>
                    <a:lstStyle/>
                    <a:p>
                      <a:r>
                        <a:rPr lang="fr-FR" sz="1200" b="0" dirty="0" smtClean="0"/>
                        <a:t>Décembre - Janvier</a:t>
                      </a:r>
                      <a:endParaRPr lang="fr-FR" sz="1200" b="0" dirty="0"/>
                    </a:p>
                  </a:txBody>
                  <a:tcPr/>
                </a:tc>
                <a:tc>
                  <a:txBody>
                    <a:bodyPr/>
                    <a:lstStyle/>
                    <a:p>
                      <a:r>
                        <a:rPr lang="fr-FR" sz="1200" dirty="0" smtClean="0"/>
                        <a:t>DECOR</a:t>
                      </a:r>
                    </a:p>
                    <a:p>
                      <a:r>
                        <a:rPr lang="fr-FR" sz="1200" dirty="0" smtClean="0"/>
                        <a:t> Recherche des symboles, couleurs et accessoires des 4 pays pour</a:t>
                      </a:r>
                      <a:r>
                        <a:rPr lang="fr-FR" sz="1200" baseline="0" dirty="0" smtClean="0"/>
                        <a:t> créer une ambiance:  </a:t>
                      </a:r>
                    </a:p>
                    <a:p>
                      <a:r>
                        <a:rPr lang="fr-FR" sz="1200" baseline="0" dirty="0" smtClean="0"/>
                        <a:t>Japon, Maroc, Grande-Bretagne, Russie.</a:t>
                      </a:r>
                      <a:endParaRPr lang="fr-FR" sz="1200" dirty="0"/>
                    </a:p>
                  </a:txBody>
                  <a:tcPr/>
                </a:tc>
                <a:tc>
                  <a:txBody>
                    <a:bodyPr/>
                    <a:lstStyle/>
                    <a:p>
                      <a:r>
                        <a:rPr lang="fr-FR" sz="1200" dirty="0" smtClean="0"/>
                        <a:t>•Cap Fleurs</a:t>
                      </a:r>
                      <a:endParaRPr lang="fr-FR" sz="1200" dirty="0"/>
                    </a:p>
                  </a:txBody>
                  <a:tcPr/>
                </a:tc>
                <a:tc>
                  <a:txBody>
                    <a:bodyPr/>
                    <a:lstStyle/>
                    <a:p>
                      <a:r>
                        <a:rPr lang="fr-FR" sz="1200" dirty="0" smtClean="0"/>
                        <a:t>Fleuristerie</a:t>
                      </a:r>
                    </a:p>
                    <a:p>
                      <a:endParaRPr lang="fr-FR" sz="1200" dirty="0"/>
                    </a:p>
                  </a:txBody>
                  <a:tcPr/>
                </a:tc>
              </a:tr>
              <a:tr h="2581288">
                <a:tc>
                  <a:txBody>
                    <a:bodyPr/>
                    <a:lstStyle/>
                    <a:p>
                      <a:r>
                        <a:rPr lang="fr-FR" sz="1200" b="1" dirty="0" smtClean="0"/>
                        <a:t>7 et 11 Janvier 2010</a:t>
                      </a:r>
                    </a:p>
                  </a:txBody>
                  <a:tcPr/>
                </a:tc>
                <a:tc>
                  <a:txBody>
                    <a:bodyPr/>
                    <a:lstStyle/>
                    <a:p>
                      <a:r>
                        <a:rPr lang="fr-FR" sz="1200" dirty="0" smtClean="0"/>
                        <a:t>DINER</a:t>
                      </a:r>
                      <a:r>
                        <a:rPr lang="fr-FR" sz="1200" baseline="0" dirty="0" smtClean="0"/>
                        <a:t> THEATRAL:  </a:t>
                      </a:r>
                      <a:r>
                        <a:rPr lang="fr-FR" sz="1400" b="1" i="1" baseline="0" dirty="0" smtClean="0"/>
                        <a:t>« Thé comme Théâtre »</a:t>
                      </a:r>
                    </a:p>
                    <a:p>
                      <a:r>
                        <a:rPr lang="fr-FR" sz="1200" b="0" i="0" baseline="0" dirty="0" smtClean="0"/>
                        <a:t>- Répétition générale </a:t>
                      </a:r>
                    </a:p>
                    <a:p>
                      <a:r>
                        <a:rPr lang="fr-FR" sz="1200" b="0" i="0" baseline="0" dirty="0" smtClean="0"/>
                        <a:t>( Textes, accessoires, costumes, musique)</a:t>
                      </a:r>
                    </a:p>
                    <a:p>
                      <a:pPr>
                        <a:buFontTx/>
                        <a:buChar char="-"/>
                      </a:pPr>
                      <a:r>
                        <a:rPr lang="fr-FR" sz="1200" b="0" i="0" baseline="0" dirty="0" smtClean="0"/>
                        <a:t>Exposition des ouvrages et auteurs </a:t>
                      </a:r>
                    </a:p>
                    <a:p>
                      <a:pPr>
                        <a:buFontTx/>
                        <a:buChar char="-"/>
                      </a:pPr>
                      <a:endParaRPr lang="fr-FR" sz="1200" b="0" i="0" baseline="0" dirty="0" smtClean="0"/>
                    </a:p>
                    <a:p>
                      <a:pPr>
                        <a:buFontTx/>
                        <a:buChar char="-"/>
                      </a:pPr>
                      <a:r>
                        <a:rPr lang="fr-FR" sz="1200" b="0" i="0" baseline="0" dirty="0" smtClean="0"/>
                        <a:t>Cuisine:  confection du menu</a:t>
                      </a:r>
                    </a:p>
                    <a:p>
                      <a:pPr>
                        <a:buFontTx/>
                        <a:buChar char="-"/>
                      </a:pPr>
                      <a:endParaRPr lang="fr-FR" sz="1200" b="0" i="0" baseline="0" dirty="0" smtClean="0"/>
                    </a:p>
                    <a:p>
                      <a:pPr>
                        <a:buFontTx/>
                        <a:buChar char="-"/>
                      </a:pPr>
                      <a:r>
                        <a:rPr lang="fr-FR" sz="1200" b="0" i="0" baseline="0" dirty="0" smtClean="0"/>
                        <a:t>Restauration: mise en place de la salle/scène</a:t>
                      </a:r>
                    </a:p>
                    <a:p>
                      <a:pPr>
                        <a:buFontTx/>
                        <a:buChar char="-"/>
                      </a:pPr>
                      <a:endParaRPr lang="fr-FR" sz="1200" b="0" i="0" baseline="0" dirty="0" smtClean="0"/>
                    </a:p>
                    <a:p>
                      <a:pPr>
                        <a:buFontTx/>
                        <a:buChar char="-"/>
                      </a:pPr>
                      <a:r>
                        <a:rPr lang="fr-FR" sz="1200" b="0" i="0" baseline="0" dirty="0" smtClean="0"/>
                        <a:t> Décor: mise en place des ambiances à l’entrée du restaurant et des centres de tables</a:t>
                      </a:r>
                    </a:p>
                    <a:p>
                      <a:pPr>
                        <a:buFontTx/>
                        <a:buChar char="-"/>
                      </a:pPr>
                      <a:endParaRPr lang="fr-FR" sz="1200" b="0" i="0" baseline="0" dirty="0" smtClean="0"/>
                    </a:p>
                    <a:p>
                      <a:pPr>
                        <a:buFontTx/>
                        <a:buNone/>
                      </a:pPr>
                      <a:r>
                        <a:rPr lang="fr-FR" sz="1200" b="0" i="0" baseline="0" dirty="0" smtClean="0"/>
                        <a:t>- Photos, Film</a:t>
                      </a:r>
                      <a:r>
                        <a:rPr lang="fr-FR" sz="1200" b="0" i="0" baseline="0" smtClean="0"/>
                        <a:t>, Presse</a:t>
                      </a:r>
                      <a:endParaRPr lang="fr-FR" sz="1200" b="0" i="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•Bac</a:t>
                      </a:r>
                      <a:r>
                        <a:rPr lang="fr-FR" sz="1200" baseline="0" dirty="0" smtClean="0"/>
                        <a:t> </a:t>
                      </a:r>
                      <a:r>
                        <a:rPr lang="fr-FR" sz="1200" dirty="0" err="1" smtClean="0"/>
                        <a:t>Rest</a:t>
                      </a:r>
                      <a:endParaRPr lang="fr-FR" sz="1200" dirty="0" smtClean="0"/>
                    </a:p>
                    <a:p>
                      <a:endParaRPr lang="fr-FR" sz="1200" dirty="0" smtClean="0"/>
                    </a:p>
                    <a:p>
                      <a:endParaRPr lang="fr-FR" sz="1200" dirty="0" smtClean="0"/>
                    </a:p>
                    <a:p>
                      <a:endParaRPr lang="fr-FR" sz="1200" dirty="0" smtClean="0"/>
                    </a:p>
                    <a:p>
                      <a:r>
                        <a:rPr lang="fr-FR" sz="1200" dirty="0" smtClean="0"/>
                        <a:t>•CAP Fleurs</a:t>
                      </a:r>
                      <a:endParaRPr lang="fr-FR" sz="1200" dirty="0"/>
                    </a:p>
                  </a:txBody>
                  <a:tcPr/>
                </a:tc>
                <a:tc>
                  <a:txBody>
                    <a:bodyPr/>
                    <a:lstStyle/>
                    <a:p>
                      <a:r>
                        <a:rPr lang="fr-FR" sz="1200" dirty="0" smtClean="0"/>
                        <a:t>Comédien</a:t>
                      </a:r>
                    </a:p>
                    <a:p>
                      <a:endParaRPr lang="fr-FR" sz="1200" dirty="0" smtClean="0"/>
                    </a:p>
                    <a:p>
                      <a:r>
                        <a:rPr lang="fr-FR" sz="1200" dirty="0" smtClean="0"/>
                        <a:t>Equipe des professeurs du PPCP:</a:t>
                      </a:r>
                    </a:p>
                    <a:p>
                      <a:endParaRPr lang="fr-FR" sz="1200" dirty="0" smtClean="0"/>
                    </a:p>
                    <a:p>
                      <a:r>
                        <a:rPr lang="fr-FR" sz="1200" dirty="0" smtClean="0"/>
                        <a:t>Français</a:t>
                      </a:r>
                    </a:p>
                    <a:p>
                      <a:r>
                        <a:rPr lang="fr-FR" sz="1200" dirty="0" smtClean="0"/>
                        <a:t>Documentation</a:t>
                      </a:r>
                    </a:p>
                    <a:p>
                      <a:r>
                        <a:rPr lang="fr-FR" sz="1200" dirty="0" smtClean="0"/>
                        <a:t>Cuisine </a:t>
                      </a:r>
                    </a:p>
                    <a:p>
                      <a:r>
                        <a:rPr lang="fr-FR" sz="1200" dirty="0" smtClean="0"/>
                        <a:t>Restauration</a:t>
                      </a:r>
                    </a:p>
                    <a:p>
                      <a:r>
                        <a:rPr lang="fr-FR" sz="1200" dirty="0" smtClean="0"/>
                        <a:t>Fleuristerie</a:t>
                      </a:r>
                      <a:endParaRPr lang="fr-FR" sz="1200" dirty="0"/>
                    </a:p>
                  </a:txBody>
                  <a:tcPr/>
                </a:tc>
              </a:tr>
              <a:tr h="850020">
                <a:tc>
                  <a:txBody>
                    <a:bodyPr/>
                    <a:lstStyle/>
                    <a:p>
                      <a:r>
                        <a:rPr lang="fr-FR" sz="1200" b="0" dirty="0" smtClean="0"/>
                        <a:t>Janvier</a:t>
                      </a:r>
                      <a:endParaRPr lang="fr-FR" sz="1200" b="0" dirty="0"/>
                    </a:p>
                  </a:txBody>
                  <a:tcPr/>
                </a:tc>
                <a:tc>
                  <a:txBody>
                    <a:bodyPr/>
                    <a:lstStyle/>
                    <a:p>
                      <a:r>
                        <a:rPr lang="fr-FR" sz="1200" dirty="0" smtClean="0"/>
                        <a:t>SYNTHESE  du Projet:</a:t>
                      </a:r>
                    </a:p>
                    <a:p>
                      <a:r>
                        <a:rPr lang="fr-FR" sz="1200" dirty="0" smtClean="0"/>
                        <a:t>- Atelier théâtre</a:t>
                      </a:r>
                    </a:p>
                    <a:p>
                      <a:pPr>
                        <a:buFontTx/>
                        <a:buChar char="-"/>
                      </a:pPr>
                      <a:r>
                        <a:rPr lang="fr-FR" sz="1200" dirty="0" smtClean="0"/>
                        <a:t>Saynètes</a:t>
                      </a:r>
                    </a:p>
                    <a:p>
                      <a:pPr>
                        <a:buFontTx/>
                        <a:buNone/>
                      </a:pPr>
                      <a:r>
                        <a:rPr lang="fr-FR" sz="1200" dirty="0" smtClean="0"/>
                        <a:t>-</a:t>
                      </a:r>
                      <a:r>
                        <a:rPr lang="fr-FR" sz="1200" baseline="0" dirty="0" smtClean="0"/>
                        <a:t> Diner-spectacle</a:t>
                      </a:r>
                      <a:endParaRPr lang="fr-FR"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•Bac</a:t>
                      </a:r>
                      <a:r>
                        <a:rPr lang="fr-FR" sz="1200" baseline="0" dirty="0" smtClean="0"/>
                        <a:t> </a:t>
                      </a:r>
                      <a:r>
                        <a:rPr lang="fr-FR" sz="1200" dirty="0" err="1" smtClean="0"/>
                        <a:t>Rest</a:t>
                      </a:r>
                      <a:endParaRPr lang="fr-FR" sz="1200" dirty="0" smtClean="0"/>
                    </a:p>
                  </a:txBody>
                  <a:tcPr/>
                </a:tc>
                <a:tc>
                  <a:txBody>
                    <a:bodyPr/>
                    <a:lstStyle/>
                    <a:p>
                      <a:r>
                        <a:rPr lang="fr-FR" sz="1200" dirty="0" smtClean="0"/>
                        <a:t>Français</a:t>
                      </a:r>
                      <a:endParaRPr lang="fr-FR" sz="1200" dirty="0"/>
                    </a:p>
                  </a:txBody>
                  <a:tcPr/>
                </a:tc>
              </a:tr>
              <a:tr h="354175">
                <a:tc>
                  <a:txBody>
                    <a:bodyPr/>
                    <a:lstStyle/>
                    <a:p>
                      <a:endParaRPr lang="fr-FR" sz="1200" b="0" dirty="0"/>
                    </a:p>
                  </a:txBody>
                  <a:tcPr/>
                </a:tc>
                <a:tc>
                  <a:txBody>
                    <a:bodyPr/>
                    <a:lstStyle/>
                    <a:p>
                      <a:endParaRPr lang="fr-FR" sz="1200" dirty="0"/>
                    </a:p>
                  </a:txBody>
                  <a:tcPr/>
                </a:tc>
                <a:tc>
                  <a:txBody>
                    <a:bodyPr/>
                    <a:lstStyle/>
                    <a:p>
                      <a:endParaRPr lang="fr-FR" sz="1200" dirty="0"/>
                    </a:p>
                  </a:txBody>
                  <a:tcPr/>
                </a:tc>
                <a:tc>
                  <a:txBody>
                    <a:bodyPr/>
                    <a:lstStyle/>
                    <a:p>
                      <a:endParaRPr lang="fr-FR" sz="1200" dirty="0"/>
                    </a:p>
                  </a:txBody>
                  <a:tcPr/>
                </a:tc>
              </a:tr>
              <a:tr h="1227686">
                <a:tc>
                  <a:txBody>
                    <a:bodyPr/>
                    <a:lstStyle/>
                    <a:p>
                      <a:r>
                        <a:rPr lang="fr-FR" sz="1200" b="0" dirty="0" smtClean="0"/>
                        <a:t>13 A</a:t>
                      </a:r>
                      <a:r>
                        <a:rPr lang="fr-FR" sz="1200" b="0" baseline="0" dirty="0" smtClean="0"/>
                        <a:t>vril 2010</a:t>
                      </a:r>
                      <a:endParaRPr lang="fr-FR" sz="1200" b="0" dirty="0"/>
                    </a:p>
                  </a:txBody>
                  <a:tcPr/>
                </a:tc>
                <a:tc>
                  <a:txBody>
                    <a:bodyPr/>
                    <a:lstStyle/>
                    <a:p>
                      <a:r>
                        <a:rPr lang="fr-FR" sz="1200" dirty="0" smtClean="0"/>
                        <a:t>Journée </a:t>
                      </a:r>
                      <a:r>
                        <a:rPr lang="fr-FR" sz="1400" b="1" dirty="0" smtClean="0"/>
                        <a:t>Parc Floral Oriental MAULEVRIER</a:t>
                      </a:r>
                      <a:endParaRPr lang="fr-FR"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t>•Bac</a:t>
                      </a:r>
                      <a:r>
                        <a:rPr lang="fr-FR" sz="1200" baseline="0" dirty="0" smtClean="0"/>
                        <a:t> </a:t>
                      </a:r>
                      <a:r>
                        <a:rPr lang="fr-FR" sz="1200" dirty="0" err="1" smtClean="0"/>
                        <a:t>Rest</a:t>
                      </a:r>
                      <a:endParaRPr lang="fr-FR" sz="1200" dirty="0" smtClean="0"/>
                    </a:p>
                    <a:p>
                      <a:endParaRPr lang="fr-FR" sz="1200" dirty="0" smtClean="0"/>
                    </a:p>
                    <a:p>
                      <a:r>
                        <a:rPr lang="fr-FR" sz="1200" dirty="0" smtClean="0"/>
                        <a:t>•CAP Fleurs</a:t>
                      </a:r>
                      <a:endParaRPr lang="fr-FR" sz="1200" dirty="0"/>
                    </a:p>
                  </a:txBody>
                  <a:tcPr/>
                </a:tc>
                <a:tc>
                  <a:txBody>
                    <a:bodyPr/>
                    <a:lstStyle/>
                    <a:p>
                      <a:r>
                        <a:rPr lang="fr-FR" sz="1200" dirty="0" smtClean="0"/>
                        <a:t>Equipe </a:t>
                      </a:r>
                      <a:r>
                        <a:rPr lang="fr-FR" sz="1200" smtClean="0"/>
                        <a:t>des professeurs </a:t>
                      </a:r>
                      <a:r>
                        <a:rPr lang="fr-FR" sz="1200" dirty="0" smtClean="0"/>
                        <a:t>du PPCP:</a:t>
                      </a:r>
                    </a:p>
                    <a:p>
                      <a:r>
                        <a:rPr lang="fr-FR" sz="1200" dirty="0" smtClean="0"/>
                        <a:t>Fleuristerie</a:t>
                      </a:r>
                    </a:p>
                    <a:p>
                      <a:r>
                        <a:rPr lang="fr-FR" sz="1200" dirty="0" smtClean="0"/>
                        <a:t>Français/Histoire-Géo</a:t>
                      </a:r>
                    </a:p>
                    <a:p>
                      <a:r>
                        <a:rPr lang="fr-FR" sz="1200" dirty="0" smtClean="0"/>
                        <a:t>Cuisine</a:t>
                      </a:r>
                    </a:p>
                    <a:p>
                      <a:r>
                        <a:rPr lang="fr-FR" sz="1200" dirty="0" smtClean="0"/>
                        <a:t>Restauration</a:t>
                      </a:r>
                    </a:p>
                    <a:p>
                      <a:r>
                        <a:rPr lang="fr-FR" sz="1200" dirty="0" smtClean="0"/>
                        <a:t>Documentation</a:t>
                      </a:r>
                      <a:endParaRPr lang="fr-FR" sz="1200" dirty="0"/>
                    </a:p>
                  </a:txBody>
                  <a:tcPr/>
                </a:tc>
              </a:tr>
              <a:tr h="444618">
                <a:tc>
                  <a:txBody>
                    <a:bodyPr/>
                    <a:lstStyle/>
                    <a:p>
                      <a:endParaRPr lang="fr-FR" sz="1200" b="0" dirty="0"/>
                    </a:p>
                  </a:txBody>
                  <a:tcPr/>
                </a:tc>
                <a:tc>
                  <a:txBody>
                    <a:bodyPr/>
                    <a:lstStyle/>
                    <a:p>
                      <a:endParaRPr lang="fr-FR" dirty="0"/>
                    </a:p>
                  </a:txBody>
                  <a:tcPr/>
                </a:tc>
                <a:tc>
                  <a:txBody>
                    <a:bodyPr/>
                    <a:lstStyle/>
                    <a:p>
                      <a:endParaRPr lang="fr-FR"/>
                    </a:p>
                  </a:txBody>
                  <a:tcPr/>
                </a:tc>
                <a:tc>
                  <a:txBody>
                    <a:bodyPr/>
                    <a:lstStyle/>
                    <a:p>
                      <a:endParaRPr lang="fr-FR" dirty="0"/>
                    </a:p>
                  </a:txBody>
                  <a:tcPr/>
                </a:tc>
              </a:tr>
            </a:tbl>
          </a:graphicData>
        </a:graphic>
      </p:graphicFrame>
      <p:sp>
        <p:nvSpPr>
          <p:cNvPr id="4" name="Espace réservé du texte 3"/>
          <p:cNvSpPr>
            <a:spLocks noGrp="1"/>
          </p:cNvSpPr>
          <p:nvPr>
            <p:ph type="body" sz="half" idx="2"/>
          </p:nvPr>
        </p:nvSpPr>
        <p:spPr>
          <a:xfrm rot="10800000" flipV="1">
            <a:off x="251520" y="6137920"/>
            <a:ext cx="899592" cy="720080"/>
          </a:xfrm>
        </p:spPr>
        <p:txBody>
          <a:bodyPr>
            <a:normAutofit/>
          </a:bodyPr>
          <a:lstStyle/>
          <a:p>
            <a:endParaRPr lang="fr-FR"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Rectangle 6"/>
          <p:cNvSpPr>
            <a:spLocks noChangeArrowheads="1"/>
          </p:cNvSpPr>
          <p:nvPr/>
        </p:nvSpPr>
        <p:spPr bwMode="auto">
          <a:xfrm>
            <a:off x="214282" y="120955"/>
            <a:ext cx="8643998" cy="80791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1" i="0" u="sng" strike="noStrike" cap="none" normalizeH="0" baseline="0" dirty="0" smtClean="0">
                <a:ln>
                  <a:noFill/>
                </a:ln>
                <a:solidFill>
                  <a:srgbClr val="FF0000"/>
                </a:solidFill>
                <a:effectLst/>
                <a:latin typeface="Arial Narrow" pitchFamily="34" charset="0"/>
                <a:ea typeface="Times New Roman" pitchFamily="18" charset="0"/>
              </a:rPr>
              <a:t>Tableau 3 </a:t>
            </a:r>
            <a:r>
              <a:rPr kumimoji="0" lang="fr-FR" sz="1200" b="1" i="0" u="none" strike="noStrike" cap="none" normalizeH="0" baseline="0" dirty="0" smtClean="0">
                <a:ln>
                  <a:noFill/>
                </a:ln>
                <a:solidFill>
                  <a:srgbClr val="FF0000"/>
                </a:solidFill>
                <a:effectLst/>
                <a:latin typeface="Arial Narrow" pitchFamily="34" charset="0"/>
                <a:ea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solidFill>
                  <a:srgbClr val="FF0000"/>
                </a:solidFill>
                <a:effectLst/>
                <a:latin typeface="Arial Narrow" pitchFamily="34" charset="0"/>
                <a:ea typeface="Times New Roman" pitchFamily="18" charset="0"/>
              </a:rPr>
              <a:t>Paul MORAND     Extrait </a:t>
            </a:r>
            <a:r>
              <a:rPr kumimoji="0" lang="fr-FR" sz="1200" b="1" i="1" u="none" strike="noStrike" cap="none" normalizeH="0" baseline="0" dirty="0" smtClean="0">
                <a:ln>
                  <a:noFill/>
                </a:ln>
                <a:solidFill>
                  <a:srgbClr val="FF0000"/>
                </a:solidFill>
                <a:effectLst/>
                <a:latin typeface="Arial Narrow" pitchFamily="34" charset="0"/>
                <a:ea typeface="Times New Roman" pitchFamily="18" charset="0"/>
              </a:rPr>
              <a:t>Le thé dans l’encrier 2008  </a:t>
            </a:r>
            <a:r>
              <a:rPr kumimoji="0" lang="fr-FR" b="1" i="1" u="none" strike="noStrike" cap="none" normalizeH="0" baseline="0" dirty="0" smtClean="0">
                <a:ln>
                  <a:noFill/>
                </a:ln>
                <a:solidFill>
                  <a:schemeClr val="tx1"/>
                </a:solidFill>
                <a:effectLst/>
                <a:latin typeface="Arial Narrow" pitchFamily="34" charset="0"/>
                <a:ea typeface="Times New Roman" pitchFamily="18" charset="0"/>
              </a:rPr>
              <a:t>         </a:t>
            </a:r>
            <a:endParaRPr kumimoji="0" lang="fr-FR"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900" b="1" i="0" u="none" strike="noStrike" cap="none" normalizeH="0" baseline="0" dirty="0" smtClean="0">
                <a:ln>
                  <a:noFill/>
                </a:ln>
                <a:solidFill>
                  <a:srgbClr val="00B0F0"/>
                </a:solidFill>
                <a:effectLst/>
                <a:latin typeface="Arial Narrow" pitchFamily="34" charset="0"/>
                <a:ea typeface="Times New Roman" pitchFamily="18" charset="0"/>
              </a:rPr>
              <a:t> Tasse thé</a:t>
            </a:r>
            <a:endParaRPr kumimoji="0" lang="fr-FR" sz="900" b="0" i="0" u="none" strike="noStrike" cap="none" normalizeH="0" baseline="0" dirty="0" smtClean="0">
              <a:ln>
                <a:noFill/>
              </a:ln>
              <a:solidFill>
                <a:srgbClr val="00B0F0"/>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900" b="0" i="1" u="none" strike="noStrike" cap="none" normalizeH="0" baseline="0" dirty="0" smtClean="0">
                <a:ln>
                  <a:noFill/>
                </a:ln>
                <a:effectLst/>
                <a:latin typeface="Arial Narrow" pitchFamily="34" charset="0"/>
                <a:ea typeface="Times New Roman" pitchFamily="18" charset="0"/>
              </a:rPr>
              <a:t>Paul Morand (</a:t>
            </a:r>
            <a:r>
              <a:rPr kumimoji="0" lang="fr-FR" sz="900" b="0" i="1" u="none" strike="noStrike" cap="none" normalizeH="0" baseline="0" dirty="0" smtClean="0">
                <a:ln>
                  <a:noFill/>
                </a:ln>
                <a:solidFill>
                  <a:srgbClr val="0000FF"/>
                </a:solidFill>
                <a:effectLst/>
                <a:latin typeface="Arial Narrow" pitchFamily="34" charset="0"/>
                <a:ea typeface="Times New Roman" pitchFamily="18" charset="0"/>
              </a:rPr>
              <a:t>Ruben</a:t>
            </a:r>
            <a:r>
              <a:rPr kumimoji="0" lang="fr-FR" sz="900" b="0" i="1" u="none" strike="noStrike" cap="none" normalizeH="0" baseline="0" dirty="0" smtClean="0">
                <a:ln>
                  <a:noFill/>
                </a:ln>
                <a:effectLst/>
                <a:latin typeface="Arial Narrow" pitchFamily="34" charset="0"/>
                <a:ea typeface="Times New Roman" pitchFamily="18" charset="0"/>
              </a:rPr>
              <a:t>) marche une tasse de thé à la main.</a:t>
            </a:r>
            <a:endParaRPr kumimoji="0" lang="fr-FR" sz="900" b="0" i="0" u="none" strike="noStrike" cap="none" normalizeH="0" baseline="0" dirty="0" smtClean="0">
              <a:ln>
                <a:noFill/>
              </a:ln>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900" b="0" i="1" u="none" strike="noStrike" cap="none" normalizeH="0" baseline="0" dirty="0" smtClean="0">
                <a:ln>
                  <a:noFill/>
                </a:ln>
                <a:effectLst/>
                <a:latin typeface="Arial Narrow" pitchFamily="34" charset="0"/>
                <a:ea typeface="Times New Roman" pitchFamily="18" charset="0"/>
              </a:rPr>
              <a:t>Narrateur 1(</a:t>
            </a:r>
            <a:r>
              <a:rPr kumimoji="0" lang="fr-FR" sz="900" b="0" i="1" u="none" strike="noStrike" cap="none" normalizeH="0" baseline="0" dirty="0" smtClean="0">
                <a:ln>
                  <a:noFill/>
                </a:ln>
                <a:solidFill>
                  <a:srgbClr val="0000FF"/>
                </a:solidFill>
                <a:effectLst/>
                <a:latin typeface="Arial Narrow" pitchFamily="34" charset="0"/>
                <a:ea typeface="Times New Roman" pitchFamily="18" charset="0"/>
              </a:rPr>
              <a:t>Romain L</a:t>
            </a:r>
            <a:r>
              <a:rPr kumimoji="0" lang="fr-FR" sz="900" b="0" i="1" u="none" strike="noStrike" cap="none" normalizeH="0" baseline="0" dirty="0" smtClean="0">
                <a:ln>
                  <a:noFill/>
                </a:ln>
                <a:effectLst/>
                <a:latin typeface="Arial Narrow" pitchFamily="34" charset="0"/>
                <a:ea typeface="Times New Roman" pitchFamily="18" charset="0"/>
              </a:rPr>
              <a:t>.) marche vers Morand.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9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900" b="1" i="0" u="none" strike="noStrike" cap="none" normalizeH="0" baseline="0" dirty="0" smtClean="0">
                <a:ln>
                  <a:noFill/>
                </a:ln>
                <a:solidFill>
                  <a:schemeClr val="tx1"/>
                </a:solidFill>
                <a:effectLst/>
                <a:latin typeface="Arial Narrow" pitchFamily="34" charset="0"/>
                <a:ea typeface="Times New Roman" pitchFamily="18" charset="0"/>
              </a:rPr>
              <a:t>N1</a:t>
            </a:r>
            <a:r>
              <a:rPr kumimoji="0" lang="fr-FR" sz="900" b="0" i="0" u="none" strike="noStrike" cap="none" normalizeH="0" baseline="0" dirty="0" smtClean="0">
                <a:ln>
                  <a:noFill/>
                </a:ln>
                <a:solidFill>
                  <a:schemeClr val="tx1"/>
                </a:solidFill>
                <a:effectLst/>
                <a:latin typeface="Arial Narrow" pitchFamily="34" charset="0"/>
                <a:ea typeface="Times New Roman" pitchFamily="18" charset="0"/>
              </a:rPr>
              <a:t> : Les Anglais ne croient en Dieu que le dimanche, mais ils croient tous les jours en leur thé. Ce n’est pas Paul Morand qui pourrait démentir cette vérité </a:t>
            </a:r>
            <a:r>
              <a:rPr kumimoji="0" lang="fr-FR" sz="900" b="0" i="1" u="none" strike="noStrike" cap="none" normalizeH="0" baseline="0" dirty="0" smtClean="0">
                <a:ln>
                  <a:noFill/>
                </a:ln>
                <a:solidFill>
                  <a:srgbClr val="0000FF"/>
                </a:solidFill>
                <a:effectLst/>
                <a:latin typeface="Arial Narrow" pitchFamily="34" charset="0"/>
                <a:ea typeface="Times New Roman" pitchFamily="18" charset="0"/>
              </a:rPr>
              <a:t>(main à l’épaule de Morand) </a:t>
            </a:r>
            <a:r>
              <a:rPr kumimoji="0" lang="fr-FR" sz="900" b="0" i="0" u="none" strike="noStrike" cap="none" normalizeH="0" baseline="0" dirty="0" smtClean="0">
                <a:ln>
                  <a:noFill/>
                </a:ln>
                <a:solidFill>
                  <a:schemeClr val="tx1"/>
                </a:solidFill>
                <a:effectLst/>
                <a:latin typeface="Arial Narrow" pitchFamily="34" charset="0"/>
                <a:ea typeface="Times New Roman" pitchFamily="18" charset="0"/>
              </a:rPr>
              <a:t>, lui le diplomate qui fut en poste à Londres et consacra deux ouvrages aux habitudes anglaises. Car, si depuis la publication de son nouveau Londres, en 1962, le thé bu pendant les entractes dans les théâtres de la capitale a été remplacé par le café au lait, la façon de le préparer et de le boire n’a pas vraiment varié de ce côté-ci du Channel.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9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900" b="1" i="0" u="none" strike="noStrike" cap="none" normalizeH="0" baseline="0" dirty="0" smtClean="0">
                <a:ln>
                  <a:noFill/>
                </a:ln>
                <a:solidFill>
                  <a:schemeClr val="tx1"/>
                </a:solidFill>
                <a:effectLst/>
                <a:latin typeface="Arial Narrow" pitchFamily="34" charset="0"/>
                <a:ea typeface="Times New Roman" pitchFamily="18" charset="0"/>
              </a:rPr>
              <a:t>Morand </a:t>
            </a:r>
            <a:r>
              <a:rPr kumimoji="0" lang="fr-FR" sz="900" b="0" i="0" u="none" strike="noStrike" cap="none" normalizeH="0" baseline="0" dirty="0" smtClean="0">
                <a:ln>
                  <a:noFill/>
                </a:ln>
                <a:solidFill>
                  <a:schemeClr val="tx1"/>
                </a:solidFill>
                <a:effectLst/>
                <a:latin typeface="Arial Narrow" pitchFamily="34" charset="0"/>
                <a:ea typeface="Times New Roman" pitchFamily="18" charset="0"/>
              </a:rPr>
              <a:t>: Le thé très fermenté, est réservé à l’avant breakfast ; étendez-le d’eau, et il ne s’éclaircira jamais. Plus la journée avance, plus le thé doit être vert , et moins la feuille être fermentée. Le faire infuser plus de cinq minutes développe un excès de tanin. Les Anglais sont toujours fidèles à la formule perpétuée chez nous par les nurses : une cuillerée par personne et une pour la théière.</a:t>
            </a:r>
            <a:endParaRPr kumimoji="0" lang="fr-FR" sz="9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900" b="0" i="0" u="none" strike="noStrike" cap="none" normalizeH="0" baseline="0" dirty="0" smtClean="0">
                <a:ln>
                  <a:noFill/>
                </a:ln>
                <a:solidFill>
                  <a:schemeClr val="tx1"/>
                </a:solidFill>
                <a:effectLst/>
                <a:latin typeface="Arial Narrow" pitchFamily="34" charset="0"/>
                <a:ea typeface="Times New Roman" pitchFamily="18" charset="0"/>
              </a:rPr>
              <a:t> (One for you, one for me and one for the teapot !)</a:t>
            </a:r>
          </a:p>
          <a:p>
            <a:pPr marL="0" marR="0" lvl="0" indent="0" algn="l" defTabSz="914400" rtl="0" eaLnBrk="0" fontAlgn="base" latinLnBrk="0" hangingPunct="0">
              <a:lnSpc>
                <a:spcPct val="100000"/>
              </a:lnSpc>
              <a:spcBef>
                <a:spcPct val="0"/>
              </a:spcBef>
              <a:spcAft>
                <a:spcPct val="0"/>
              </a:spcAft>
              <a:buClrTx/>
              <a:buSzTx/>
              <a:buFontTx/>
              <a:buNone/>
              <a:tabLst/>
            </a:pPr>
            <a:endParaRPr lang="en-GB" sz="900" dirty="0" smtClean="0">
              <a:latin typeface="Arial Narrow" pitchFamily="34" charset="0"/>
              <a:ea typeface="Times New Roman" pitchFamily="18" charset="0"/>
            </a:endParaRPr>
          </a:p>
          <a:p>
            <a:r>
              <a:rPr lang="fr-FR" sz="1200" b="1" u="sng" dirty="0" smtClean="0">
                <a:solidFill>
                  <a:srgbClr val="FF0000"/>
                </a:solidFill>
                <a:latin typeface="Arial Narrow" pitchFamily="34" charset="0"/>
              </a:rPr>
              <a:t>Tableau 4  </a:t>
            </a:r>
            <a:r>
              <a:rPr lang="fr-FR" sz="800" b="1" u="sng" dirty="0" smtClean="0">
                <a:solidFill>
                  <a:srgbClr val="FF0000"/>
                </a:solidFill>
                <a:latin typeface="Arial Narrow" pitchFamily="34" charset="0"/>
              </a:rPr>
              <a:t> </a:t>
            </a:r>
          </a:p>
          <a:p>
            <a:r>
              <a:rPr lang="fr-FR" sz="1200" b="1" dirty="0" smtClean="0">
                <a:solidFill>
                  <a:srgbClr val="FF0000"/>
                </a:solidFill>
                <a:latin typeface="Arial Narrow" pitchFamily="34" charset="0"/>
              </a:rPr>
              <a:t>Louise De VILMORIN   </a:t>
            </a:r>
            <a:r>
              <a:rPr lang="fr-FR" sz="1200" b="1" i="1" dirty="0" smtClean="0">
                <a:solidFill>
                  <a:srgbClr val="FF0000"/>
                </a:solidFill>
                <a:latin typeface="Arial Narrow" pitchFamily="34" charset="0"/>
              </a:rPr>
              <a:t>Londres, la capitale des hommes     </a:t>
            </a:r>
          </a:p>
          <a:p>
            <a:r>
              <a:rPr lang="fr-FR" sz="1200" b="1" i="1" dirty="0" smtClean="0">
                <a:solidFill>
                  <a:srgbClr val="FF0000"/>
                </a:solidFill>
                <a:latin typeface="Arial Narrow" pitchFamily="34" charset="0"/>
              </a:rPr>
              <a:t>Marie-Claire 6 mars 1955</a:t>
            </a:r>
            <a:r>
              <a:rPr lang="fr-FR" sz="1200" b="1" dirty="0" smtClean="0">
                <a:solidFill>
                  <a:srgbClr val="FF0000"/>
                </a:solidFill>
                <a:latin typeface="Arial Narrow" pitchFamily="34" charset="0"/>
              </a:rPr>
              <a:t> </a:t>
            </a:r>
            <a:endParaRPr lang="fr-FR" sz="1200" dirty="0" smtClean="0">
              <a:solidFill>
                <a:srgbClr val="FF0000"/>
              </a:solidFill>
              <a:latin typeface="Arial Narrow" pitchFamily="34" charset="0"/>
            </a:endParaRPr>
          </a:p>
          <a:p>
            <a:endParaRPr lang="fr-FR" sz="800" b="1" i="1" dirty="0" smtClean="0">
              <a:latin typeface="Arial Narrow" pitchFamily="34" charset="0"/>
            </a:endParaRPr>
          </a:p>
          <a:p>
            <a:r>
              <a:rPr lang="fr-FR" sz="900" b="1" dirty="0" smtClean="0">
                <a:solidFill>
                  <a:srgbClr val="00B0F0"/>
                </a:solidFill>
                <a:latin typeface="Arial Narrow" pitchFamily="34" charset="0"/>
              </a:rPr>
              <a:t>Plateau + thé + pâtisseries </a:t>
            </a:r>
            <a:endParaRPr lang="fr-FR" sz="900" dirty="0" smtClean="0">
              <a:solidFill>
                <a:srgbClr val="00B0F0"/>
              </a:solidFill>
              <a:latin typeface="Arial Narrow" pitchFamily="34" charset="0"/>
            </a:endParaRPr>
          </a:p>
          <a:p>
            <a:r>
              <a:rPr lang="fr-FR" sz="900" b="1" dirty="0" smtClean="0">
                <a:latin typeface="Arial Narrow" pitchFamily="34" charset="0"/>
              </a:rPr>
              <a:t> </a:t>
            </a:r>
            <a:endParaRPr lang="fr-FR" sz="900" dirty="0" smtClean="0">
              <a:latin typeface="Arial Narrow" pitchFamily="34" charset="0"/>
            </a:endParaRPr>
          </a:p>
          <a:p>
            <a:r>
              <a:rPr lang="fr-FR" sz="900" b="1" i="1" dirty="0" smtClean="0">
                <a:latin typeface="Arial Narrow" pitchFamily="34" charset="0"/>
              </a:rPr>
              <a:t>Entrée des N1</a:t>
            </a:r>
            <a:r>
              <a:rPr lang="fr-FR" sz="900" b="1" dirty="0" smtClean="0">
                <a:latin typeface="Arial Narrow" pitchFamily="34" charset="0"/>
              </a:rPr>
              <a:t> </a:t>
            </a:r>
            <a:r>
              <a:rPr lang="fr-FR" sz="900" i="1" dirty="0" smtClean="0">
                <a:latin typeface="Arial Narrow" pitchFamily="34" charset="0"/>
              </a:rPr>
              <a:t>(</a:t>
            </a:r>
            <a:r>
              <a:rPr lang="fr-FR" sz="900" i="1" dirty="0" smtClean="0">
                <a:solidFill>
                  <a:srgbClr val="0000FF"/>
                </a:solidFill>
                <a:latin typeface="Arial Narrow" pitchFamily="34" charset="0"/>
              </a:rPr>
              <a:t>Alexia</a:t>
            </a:r>
            <a:r>
              <a:rPr lang="fr-FR" sz="900" i="1" dirty="0" smtClean="0">
                <a:latin typeface="Arial Narrow" pitchFamily="34" charset="0"/>
              </a:rPr>
              <a:t>),</a:t>
            </a:r>
            <a:r>
              <a:rPr lang="fr-FR" sz="900" b="1" dirty="0" smtClean="0">
                <a:latin typeface="Arial Narrow" pitchFamily="34" charset="0"/>
              </a:rPr>
              <a:t> </a:t>
            </a:r>
            <a:r>
              <a:rPr lang="fr-FR" sz="900" b="1" i="1" dirty="0" smtClean="0">
                <a:latin typeface="Arial Narrow" pitchFamily="34" charset="0"/>
              </a:rPr>
              <a:t>N2</a:t>
            </a:r>
            <a:r>
              <a:rPr lang="fr-FR" sz="900" b="1" dirty="0" smtClean="0">
                <a:latin typeface="Arial Narrow" pitchFamily="34" charset="0"/>
              </a:rPr>
              <a:t> </a:t>
            </a:r>
            <a:r>
              <a:rPr lang="fr-FR" sz="900" i="1" dirty="0" smtClean="0">
                <a:latin typeface="Arial Narrow" pitchFamily="34" charset="0"/>
              </a:rPr>
              <a:t>( </a:t>
            </a:r>
            <a:r>
              <a:rPr lang="fr-FR" sz="900" i="1" dirty="0" smtClean="0">
                <a:solidFill>
                  <a:srgbClr val="0000FF"/>
                </a:solidFill>
                <a:latin typeface="Arial Narrow" pitchFamily="34" charset="0"/>
              </a:rPr>
              <a:t>Pauline</a:t>
            </a:r>
            <a:r>
              <a:rPr lang="fr-FR" sz="900" i="1" dirty="0" smtClean="0">
                <a:latin typeface="Arial Narrow" pitchFamily="34" charset="0"/>
              </a:rPr>
              <a:t>)</a:t>
            </a:r>
            <a:r>
              <a:rPr lang="fr-FR" sz="900" b="1" i="1" dirty="0" smtClean="0">
                <a:latin typeface="Arial Narrow" pitchFamily="34" charset="0"/>
              </a:rPr>
              <a:t>,</a:t>
            </a:r>
            <a:r>
              <a:rPr lang="fr-FR" sz="900" b="1" dirty="0" smtClean="0">
                <a:latin typeface="Arial Narrow" pitchFamily="34" charset="0"/>
              </a:rPr>
              <a:t> </a:t>
            </a:r>
            <a:r>
              <a:rPr lang="fr-FR" sz="900" b="1" i="1" dirty="0" smtClean="0">
                <a:latin typeface="Arial Narrow" pitchFamily="34" charset="0"/>
              </a:rPr>
              <a:t>N3</a:t>
            </a:r>
            <a:r>
              <a:rPr lang="fr-FR" sz="900" b="1" dirty="0" smtClean="0">
                <a:latin typeface="Arial Narrow" pitchFamily="34" charset="0"/>
              </a:rPr>
              <a:t> </a:t>
            </a:r>
            <a:r>
              <a:rPr lang="fr-FR" sz="900" i="1" dirty="0" smtClean="0">
                <a:latin typeface="Arial Narrow" pitchFamily="34" charset="0"/>
              </a:rPr>
              <a:t>(</a:t>
            </a:r>
            <a:r>
              <a:rPr lang="fr-FR" sz="900" i="1" dirty="0" smtClean="0">
                <a:solidFill>
                  <a:srgbClr val="0000FF"/>
                </a:solidFill>
                <a:latin typeface="Arial Narrow" pitchFamily="34" charset="0"/>
              </a:rPr>
              <a:t>Faïza</a:t>
            </a:r>
            <a:r>
              <a:rPr lang="fr-FR" sz="900" i="1" dirty="0" smtClean="0">
                <a:latin typeface="Arial Narrow" pitchFamily="34" charset="0"/>
              </a:rPr>
              <a:t>)</a:t>
            </a:r>
            <a:endParaRPr lang="fr-FR" sz="900" dirty="0" smtClean="0">
              <a:latin typeface="Arial Narrow" pitchFamily="34" charset="0"/>
            </a:endParaRPr>
          </a:p>
          <a:p>
            <a:r>
              <a:rPr lang="fr-FR" sz="900" i="1" dirty="0" smtClean="0">
                <a:latin typeface="Arial Narrow" pitchFamily="34" charset="0"/>
              </a:rPr>
              <a:t>Entrée de Louise (</a:t>
            </a:r>
            <a:r>
              <a:rPr lang="fr-FR" sz="900" i="1" dirty="0" smtClean="0">
                <a:solidFill>
                  <a:srgbClr val="0000FF"/>
                </a:solidFill>
                <a:latin typeface="Arial Narrow" pitchFamily="34" charset="0"/>
              </a:rPr>
              <a:t>Amandine L</a:t>
            </a:r>
            <a:r>
              <a:rPr lang="fr-FR" sz="900" i="1" dirty="0" smtClean="0">
                <a:latin typeface="Arial Narrow" pitchFamily="34" charset="0"/>
              </a:rPr>
              <a:t>.) amenée par Françoise (</a:t>
            </a:r>
            <a:r>
              <a:rPr lang="fr-FR" sz="900" i="1" dirty="0" smtClean="0">
                <a:solidFill>
                  <a:srgbClr val="0000FF"/>
                </a:solidFill>
                <a:latin typeface="Arial Narrow" pitchFamily="34" charset="0"/>
              </a:rPr>
              <a:t>Virginia</a:t>
            </a:r>
            <a:r>
              <a:rPr lang="fr-FR" sz="900" i="1" dirty="0" smtClean="0">
                <a:latin typeface="Arial Narrow" pitchFamily="34" charset="0"/>
              </a:rPr>
              <a:t>) qui l’installe à une table.</a:t>
            </a:r>
            <a:endParaRPr lang="fr-FR" sz="900" dirty="0" smtClean="0">
              <a:latin typeface="Arial Narrow" pitchFamily="34" charset="0"/>
            </a:endParaRPr>
          </a:p>
          <a:p>
            <a:r>
              <a:rPr lang="fr-FR" sz="900" b="1" dirty="0" smtClean="0">
                <a:latin typeface="Arial Narrow" pitchFamily="34" charset="0"/>
              </a:rPr>
              <a:t> </a:t>
            </a:r>
            <a:endParaRPr lang="fr-FR" sz="900" dirty="0" smtClean="0">
              <a:latin typeface="Arial Narrow" pitchFamily="34" charset="0"/>
            </a:endParaRPr>
          </a:p>
          <a:p>
            <a:r>
              <a:rPr lang="fr-FR" sz="900" b="1" dirty="0" smtClean="0">
                <a:latin typeface="Arial Narrow" pitchFamily="34" charset="0"/>
              </a:rPr>
              <a:t>N1</a:t>
            </a:r>
            <a:r>
              <a:rPr lang="fr-FR" sz="900" dirty="0" smtClean="0">
                <a:latin typeface="Arial Narrow" pitchFamily="34" charset="0"/>
              </a:rPr>
              <a:t> : Louise de Vilmorin, la Madame de Sévigné du XX siècle, romancière. Elle voyage comme elle parle, avec légèreté, excitation et plaisir. Pour cette grande observatrice, voyager c’est vivre une nouvelle aventure.</a:t>
            </a:r>
          </a:p>
          <a:p>
            <a:r>
              <a:rPr lang="fr-FR" sz="900" dirty="0" smtClean="0">
                <a:latin typeface="Arial Narrow" pitchFamily="34" charset="0"/>
              </a:rPr>
              <a:t> </a:t>
            </a:r>
          </a:p>
          <a:p>
            <a:r>
              <a:rPr lang="fr-FR" sz="900" b="1" dirty="0" smtClean="0">
                <a:latin typeface="Arial Narrow" pitchFamily="34" charset="0"/>
              </a:rPr>
              <a:t>N2</a:t>
            </a:r>
            <a:r>
              <a:rPr lang="fr-FR" sz="900" dirty="0" smtClean="0">
                <a:latin typeface="Arial Narrow" pitchFamily="34" charset="0"/>
              </a:rPr>
              <a:t> : Il faut lire ses reportages pour les magazines. On a l’impression de vivre avec elle une épopée à chaque départ.</a:t>
            </a:r>
          </a:p>
          <a:p>
            <a:r>
              <a:rPr lang="fr-FR" sz="900" dirty="0" smtClean="0">
                <a:latin typeface="Arial Narrow" pitchFamily="34" charset="0"/>
              </a:rPr>
              <a:t> </a:t>
            </a:r>
          </a:p>
          <a:p>
            <a:r>
              <a:rPr lang="fr-FR" sz="900" b="1" dirty="0" smtClean="0">
                <a:latin typeface="Arial Narrow" pitchFamily="34" charset="0"/>
              </a:rPr>
              <a:t>Louise</a:t>
            </a:r>
            <a:r>
              <a:rPr lang="fr-FR" sz="900" dirty="0" smtClean="0">
                <a:latin typeface="Arial Narrow" pitchFamily="34" charset="0"/>
              </a:rPr>
              <a:t> : La vitesse n’abolit pas le voyage, or c’est le voyage qui, d’étape en étape, de notre point de départ à notre point d’arrivée, nous aide à prévoir, puis à comprendre le pays dans lequel nous nous rendons. Le voyage comme une nourriture de l’esprit et du corps.</a:t>
            </a:r>
          </a:p>
          <a:p>
            <a:r>
              <a:rPr lang="fr-FR" sz="900" dirty="0" smtClean="0">
                <a:latin typeface="Arial Narrow" pitchFamily="34" charset="0"/>
              </a:rPr>
              <a:t> </a:t>
            </a:r>
          </a:p>
          <a:p>
            <a:r>
              <a:rPr lang="fr-FR" sz="900" b="1" dirty="0" smtClean="0">
                <a:latin typeface="Arial Narrow" pitchFamily="34" charset="0"/>
              </a:rPr>
              <a:t>N3</a:t>
            </a:r>
            <a:r>
              <a:rPr lang="fr-FR" sz="900" dirty="0" smtClean="0">
                <a:latin typeface="Arial Narrow" pitchFamily="34" charset="0"/>
              </a:rPr>
              <a:t> : Mais c’est à un autre frémissement que la voyageuse est invitée. Ecoutons-la.</a:t>
            </a:r>
          </a:p>
          <a:p>
            <a:r>
              <a:rPr lang="fr-FR" sz="900" dirty="0" smtClean="0">
                <a:latin typeface="Arial Narrow" pitchFamily="34" charset="0"/>
              </a:rPr>
              <a:t> </a:t>
            </a:r>
          </a:p>
          <a:p>
            <a:r>
              <a:rPr lang="fr-FR" sz="900" b="1" dirty="0" smtClean="0">
                <a:latin typeface="Arial Narrow" pitchFamily="34" charset="0"/>
              </a:rPr>
              <a:t>Louise</a:t>
            </a:r>
            <a:r>
              <a:rPr lang="fr-FR" sz="900" dirty="0" smtClean="0">
                <a:latin typeface="Arial Narrow" pitchFamily="34" charset="0"/>
              </a:rPr>
              <a:t> : Je sens qu’il se prépare quelque chose. Mais quoi ? Quoi ? Mais le thé voyons ! C’est à prendre le thé que nous passerons l’heure qui nous sépare de Londres. Là, le thé ne veut pas dire une tasse de thé. La théière, couronnée de son parfum, entre, suivie d’une cour comestible dont les principaux dignitaires sont appelés </a:t>
            </a:r>
            <a:r>
              <a:rPr lang="fr-FR" sz="900" i="1" dirty="0" smtClean="0">
                <a:latin typeface="Arial Narrow" pitchFamily="34" charset="0"/>
              </a:rPr>
              <a:t>( S apporte</a:t>
            </a:r>
            <a:r>
              <a:rPr lang="fr-FR" sz="900" dirty="0" smtClean="0">
                <a:latin typeface="Arial Narrow" pitchFamily="34" charset="0"/>
              </a:rPr>
              <a:t> </a:t>
            </a:r>
            <a:r>
              <a:rPr lang="fr-FR" sz="900" i="1" dirty="0" smtClean="0">
                <a:latin typeface="Arial Narrow" pitchFamily="34" charset="0"/>
              </a:rPr>
              <a:t>plateau : tasse thé + buns, toasts, scones, plum-cakes, crumpets, beurre, triangle de pain beurré, miel, confitures)</a:t>
            </a:r>
            <a:r>
              <a:rPr lang="fr-FR" sz="900" dirty="0" smtClean="0">
                <a:latin typeface="Arial Narrow" pitchFamily="34" charset="0"/>
              </a:rPr>
              <a:t> : buns, toasts, scones, plum-cakes et crumpets. Beurre, triangle de pain beurré, miel, confitures et tout le tralala. </a:t>
            </a:r>
          </a:p>
          <a:p>
            <a:r>
              <a:rPr lang="fr-FR" sz="900" i="1" dirty="0" smtClean="0">
                <a:latin typeface="Arial Narrow" pitchFamily="34" charset="0"/>
              </a:rPr>
              <a:t>(Louise prend un bun à la main)</a:t>
            </a:r>
          </a:p>
          <a:p>
            <a:r>
              <a:rPr lang="fr-FR" sz="900" dirty="0" smtClean="0">
                <a:latin typeface="Arial Narrow" pitchFamily="34" charset="0"/>
              </a:rPr>
              <a:t>Les buns sont de petits pain ronds, légèrement sucrés, à peines glacés et contenant quelques raisins de Corinthe . Coupés en deux dans l’épaisseur, on les mange tièdes et beurrés. </a:t>
            </a:r>
          </a:p>
          <a:p>
            <a:r>
              <a:rPr lang="fr-FR" sz="900" i="1" dirty="0" smtClean="0">
                <a:latin typeface="Arial Narrow" pitchFamily="34" charset="0"/>
              </a:rPr>
              <a:t>( Elle pose le bun puis choisit un scone)</a:t>
            </a:r>
          </a:p>
          <a:p>
            <a:r>
              <a:rPr lang="fr-FR" sz="900" dirty="0" smtClean="0">
                <a:latin typeface="Arial Narrow" pitchFamily="34" charset="0"/>
              </a:rPr>
              <a:t>Les scones ont la forme de petits pâtés. Ils sont lourds, salés, s’émiettent facilement et sont, comme les buns, coupés en deux, chauds et beurrés. </a:t>
            </a:r>
          </a:p>
          <a:p>
            <a:r>
              <a:rPr lang="fr-FR" sz="900" i="1" dirty="0" smtClean="0">
                <a:latin typeface="Arial Narrow" pitchFamily="34" charset="0"/>
              </a:rPr>
              <a:t>( Elle repose le scone et prend du bout des doigts un crumpet « gras »)</a:t>
            </a:r>
          </a:p>
          <a:p>
            <a:r>
              <a:rPr lang="fr-FR" sz="900" dirty="0" smtClean="0">
                <a:latin typeface="Arial Narrow" pitchFamily="34" charset="0"/>
              </a:rPr>
              <a:t>Quant aux crumpets, ils sont ovales, et leur consistance est celle de crêpes très épaisses. Salés, chauds et rugueux, ce sont de véritables éponges à beurre.</a:t>
            </a:r>
          </a:p>
          <a:p>
            <a:endParaRPr lang="fr-FR" sz="900" b="1" dirty="0" smtClean="0">
              <a:latin typeface="Arial Narrow" pitchFamily="34" charset="0"/>
            </a:endParaRPr>
          </a:p>
          <a:p>
            <a:r>
              <a:rPr lang="fr-FR" sz="1400" b="1" dirty="0" smtClean="0">
                <a:solidFill>
                  <a:srgbClr val="00B0F0"/>
                </a:solidFill>
                <a:latin typeface="Arial Narrow" pitchFamily="34" charset="0"/>
              </a:rPr>
              <a:t>SERVICE : Magret de canard au thé « Marco Polo » Nouilles chinoises au thé vert/ Verre de Bordeaux rouge</a:t>
            </a:r>
          </a:p>
          <a:p>
            <a:endParaRPr lang="fr-FR" sz="900" dirty="0" smtClean="0"/>
          </a:p>
          <a:p>
            <a:endParaRPr lang="fr-FR" sz="900" dirty="0" smtClean="0"/>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Narrow"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200" dirty="0" smtClean="0">
              <a:latin typeface="Arial Narrow"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Narrow"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200" dirty="0" smtClean="0">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Arial Narrow"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Arial" pitchFamily="34" charset="0"/>
            </a:endParaRPr>
          </a:p>
        </p:txBody>
      </p:sp>
      <p:pic>
        <p:nvPicPr>
          <p:cNvPr id="27650" name="Picture 2" descr="guandawo,20071229100849822"/>
          <p:cNvPicPr>
            <a:picLocks noChangeAspect="1" noChangeArrowheads="1"/>
          </p:cNvPicPr>
          <p:nvPr/>
        </p:nvPicPr>
        <p:blipFill>
          <a:blip r:embed="rId2" cstate="print"/>
          <a:srcRect/>
          <a:stretch>
            <a:fillRect/>
          </a:stretch>
        </p:blipFill>
        <p:spPr bwMode="auto">
          <a:xfrm>
            <a:off x="5572132" y="2143116"/>
            <a:ext cx="1814400" cy="1512000"/>
          </a:xfrm>
          <a:prstGeom prst="rect">
            <a:avLst/>
          </a:prstGeom>
          <a:noFill/>
          <a:ln w="9525">
            <a:noFill/>
            <a:miter lim="800000"/>
            <a:headEnd/>
            <a:tailEnd/>
          </a:ln>
        </p:spPr>
      </p:pic>
      <p:pic>
        <p:nvPicPr>
          <p:cNvPr id="27651" name="Picture 3" descr="AVT_Paul-Morand_8042"/>
          <p:cNvPicPr>
            <a:picLocks noChangeAspect="1" noChangeArrowheads="1"/>
          </p:cNvPicPr>
          <p:nvPr/>
        </p:nvPicPr>
        <p:blipFill>
          <a:blip r:embed="rId3" cstate="print"/>
          <a:srcRect/>
          <a:stretch>
            <a:fillRect/>
          </a:stretch>
        </p:blipFill>
        <p:spPr bwMode="auto">
          <a:xfrm>
            <a:off x="5000628" y="142852"/>
            <a:ext cx="785818" cy="1044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357158" y="357166"/>
            <a:ext cx="8572560" cy="6955750"/>
          </a:xfrm>
          <a:prstGeom prst="rect">
            <a:avLst/>
          </a:prstGeom>
          <a:noFill/>
        </p:spPr>
        <p:txBody>
          <a:bodyPr wrap="square" rtlCol="0">
            <a:spAutoFit/>
          </a:bodyPr>
          <a:lstStyle/>
          <a:p>
            <a:r>
              <a:rPr lang="fr-FR" sz="1200" b="1" u="sng" dirty="0" smtClean="0">
                <a:solidFill>
                  <a:srgbClr val="FF0000"/>
                </a:solidFill>
              </a:rPr>
              <a:t>Tableau 5</a:t>
            </a:r>
            <a:r>
              <a:rPr lang="fr-FR" sz="1200" dirty="0" smtClean="0">
                <a:solidFill>
                  <a:srgbClr val="FF0000"/>
                </a:solidFill>
              </a:rPr>
              <a:t> </a:t>
            </a:r>
          </a:p>
          <a:p>
            <a:r>
              <a:rPr lang="fr-FR" sz="1200" dirty="0" smtClean="0">
                <a:solidFill>
                  <a:srgbClr val="FF0000"/>
                </a:solidFill>
              </a:rPr>
              <a:t> </a:t>
            </a:r>
          </a:p>
          <a:p>
            <a:r>
              <a:rPr lang="fr-FR" sz="1200" b="1" dirty="0" smtClean="0">
                <a:solidFill>
                  <a:srgbClr val="FF0000"/>
                </a:solidFill>
              </a:rPr>
              <a:t>René GOSCINNY    </a:t>
            </a:r>
            <a:r>
              <a:rPr lang="fr-FR" sz="1200" b="1" i="1" dirty="0" smtClean="0">
                <a:solidFill>
                  <a:srgbClr val="FF0000"/>
                </a:solidFill>
              </a:rPr>
              <a:t>Astérix chez les Bretons 1966</a:t>
            </a:r>
            <a:r>
              <a:rPr lang="fr-FR" sz="1200" b="1" dirty="0" smtClean="0">
                <a:solidFill>
                  <a:srgbClr val="FF0000"/>
                </a:solidFill>
              </a:rPr>
              <a:t>                </a:t>
            </a:r>
            <a:endParaRPr lang="fr-FR" sz="1200" dirty="0" smtClean="0">
              <a:solidFill>
                <a:srgbClr val="FF0000"/>
              </a:solidFill>
            </a:endParaRPr>
          </a:p>
          <a:p>
            <a:r>
              <a:rPr lang="fr-FR" sz="900" b="1" dirty="0" smtClean="0"/>
              <a:t> </a:t>
            </a:r>
            <a:endParaRPr lang="fr-FR" sz="900" dirty="0" smtClean="0"/>
          </a:p>
          <a:p>
            <a:r>
              <a:rPr lang="fr-FR" sz="900" b="1" dirty="0" smtClean="0"/>
              <a:t>Grande marmite contenant du thé, une louche</a:t>
            </a:r>
            <a:endParaRPr lang="fr-FR" sz="900" dirty="0" smtClean="0"/>
          </a:p>
          <a:p>
            <a:r>
              <a:rPr lang="fr-FR" sz="900" b="1" dirty="0" smtClean="0"/>
              <a:t>Quelques tasses ou bols sur les tables</a:t>
            </a:r>
          </a:p>
          <a:p>
            <a:r>
              <a:rPr lang="fr-FR" sz="900" i="1" dirty="0" smtClean="0"/>
              <a:t> </a:t>
            </a:r>
            <a:endParaRPr lang="fr-FR" sz="900" dirty="0" smtClean="0"/>
          </a:p>
          <a:p>
            <a:r>
              <a:rPr lang="fr-FR" sz="900" i="1" dirty="0" smtClean="0"/>
              <a:t>Panoramix (</a:t>
            </a:r>
            <a:r>
              <a:rPr lang="fr-FR" sz="900" i="1" dirty="0" smtClean="0">
                <a:solidFill>
                  <a:srgbClr val="0000FF"/>
                </a:solidFill>
              </a:rPr>
              <a:t>David</a:t>
            </a:r>
            <a:r>
              <a:rPr lang="fr-FR" sz="900" i="1" dirty="0" smtClean="0"/>
              <a:t>) va de table en table, discute avec des convives et sert quelques « louches » de thé.</a:t>
            </a:r>
            <a:endParaRPr lang="fr-FR" sz="900" dirty="0" smtClean="0"/>
          </a:p>
          <a:p>
            <a:r>
              <a:rPr lang="fr-FR" sz="900" i="1" dirty="0" smtClean="0"/>
              <a:t>Entrée d’Astérix (</a:t>
            </a:r>
            <a:r>
              <a:rPr lang="fr-FR" sz="900" i="1" dirty="0" smtClean="0">
                <a:solidFill>
                  <a:srgbClr val="0000FF"/>
                </a:solidFill>
              </a:rPr>
              <a:t>Thomas</a:t>
            </a:r>
            <a:r>
              <a:rPr lang="fr-FR" sz="900" i="1" dirty="0" smtClean="0"/>
              <a:t>) à l’opposé de la salle. Ils se parlent en criant fort.</a:t>
            </a:r>
            <a:endParaRPr lang="fr-FR" sz="900" dirty="0" smtClean="0"/>
          </a:p>
          <a:p>
            <a:r>
              <a:rPr lang="fr-FR" sz="900" i="1" dirty="0" smtClean="0"/>
              <a:t> </a:t>
            </a:r>
            <a:endParaRPr lang="fr-FR" sz="900" dirty="0" smtClean="0"/>
          </a:p>
          <a:p>
            <a:r>
              <a:rPr lang="fr-FR" sz="900" b="1" dirty="0" smtClean="0"/>
              <a:t>Astérix</a:t>
            </a:r>
            <a:r>
              <a:rPr lang="fr-FR" sz="900" dirty="0" smtClean="0"/>
              <a:t> : O Panoramix, notre druide, ces herbes que j’ai prises par hasard chez toi, avant de partir, c’était quoi ?</a:t>
            </a:r>
          </a:p>
          <a:p>
            <a:r>
              <a:rPr lang="fr-FR" sz="900" dirty="0" smtClean="0"/>
              <a:t> </a:t>
            </a:r>
          </a:p>
          <a:p>
            <a:r>
              <a:rPr lang="fr-FR" sz="900" b="1" dirty="0" smtClean="0"/>
              <a:t>Panoramix</a:t>
            </a:r>
            <a:r>
              <a:rPr lang="fr-FR" sz="900" dirty="0" smtClean="0"/>
              <a:t> : Oh, c’est une plante qui vient de très loin, des pays barbares…</a:t>
            </a:r>
          </a:p>
          <a:p>
            <a:r>
              <a:rPr lang="fr-FR" sz="900" dirty="0" smtClean="0"/>
              <a:t> </a:t>
            </a:r>
          </a:p>
          <a:p>
            <a:r>
              <a:rPr lang="fr-FR" sz="900" b="1" dirty="0" smtClean="0"/>
              <a:t>Astérix</a:t>
            </a:r>
            <a:r>
              <a:rPr lang="fr-FR" sz="900" dirty="0" smtClean="0"/>
              <a:t> : Et elle s’appelle ?</a:t>
            </a:r>
          </a:p>
          <a:p>
            <a:r>
              <a:rPr lang="fr-FR" sz="900" dirty="0" smtClean="0"/>
              <a:t> </a:t>
            </a:r>
          </a:p>
          <a:p>
            <a:r>
              <a:rPr lang="fr-FR" sz="900" i="1" dirty="0" smtClean="0"/>
              <a:t>Ils se rapprochent, Astérix répète la question. Panoramix le repousse hors de la salle.</a:t>
            </a:r>
          </a:p>
          <a:p>
            <a:r>
              <a:rPr lang="fr-FR" sz="900" b="1" dirty="0" smtClean="0"/>
              <a:t>Panoramix</a:t>
            </a:r>
            <a:r>
              <a:rPr lang="fr-FR" sz="900" dirty="0" smtClean="0"/>
              <a:t> : Le thé ! </a:t>
            </a:r>
          </a:p>
          <a:p>
            <a:r>
              <a:rPr lang="fr-FR" sz="900" dirty="0" smtClean="0"/>
              <a:t> </a:t>
            </a:r>
          </a:p>
          <a:p>
            <a:r>
              <a:rPr lang="fr-FR" sz="900" dirty="0" smtClean="0"/>
              <a:t> </a:t>
            </a:r>
          </a:p>
          <a:p>
            <a:endParaRPr lang="fr-FR" sz="900" dirty="0" smtClean="0"/>
          </a:p>
          <a:p>
            <a:endParaRPr lang="fr-FR" sz="900" dirty="0" smtClean="0"/>
          </a:p>
          <a:p>
            <a:endParaRPr lang="fr-FR" sz="900" dirty="0" smtClean="0"/>
          </a:p>
          <a:p>
            <a:endParaRPr lang="fr-FR" sz="900" dirty="0" smtClean="0"/>
          </a:p>
          <a:p>
            <a:endParaRPr lang="fr-FR" sz="900" dirty="0" smtClean="0"/>
          </a:p>
          <a:p>
            <a:r>
              <a:rPr lang="fr-FR" sz="900" dirty="0" smtClean="0"/>
              <a:t> </a:t>
            </a:r>
          </a:p>
          <a:p>
            <a:r>
              <a:rPr lang="fr-FR" sz="1200" b="1" u="sng" dirty="0" smtClean="0">
                <a:solidFill>
                  <a:srgbClr val="FF0000"/>
                </a:solidFill>
              </a:rPr>
              <a:t>Tableau 6</a:t>
            </a:r>
            <a:r>
              <a:rPr lang="fr-FR" sz="1200" b="1" dirty="0" smtClean="0">
                <a:solidFill>
                  <a:srgbClr val="FF0000"/>
                </a:solidFill>
              </a:rPr>
              <a:t>   </a:t>
            </a:r>
            <a:endParaRPr lang="fr-FR" sz="1200" b="1" u="sng" dirty="0" smtClean="0">
              <a:solidFill>
                <a:srgbClr val="FF0000"/>
              </a:solidFill>
            </a:endParaRPr>
          </a:p>
          <a:p>
            <a:endParaRPr lang="fr-FR" sz="1200" b="1" u="sng" dirty="0" smtClean="0">
              <a:solidFill>
                <a:srgbClr val="FF0000"/>
              </a:solidFill>
            </a:endParaRPr>
          </a:p>
          <a:p>
            <a:r>
              <a:rPr lang="fr-FR" sz="1200" b="1" dirty="0" smtClean="0">
                <a:solidFill>
                  <a:srgbClr val="FF0000"/>
                </a:solidFill>
              </a:rPr>
              <a:t>Sen SÔSHITSU      </a:t>
            </a:r>
            <a:r>
              <a:rPr lang="fr-FR" sz="1200" b="1" i="1" dirty="0" smtClean="0">
                <a:solidFill>
                  <a:srgbClr val="FF0000"/>
                </a:solidFill>
              </a:rPr>
              <a:t>Vie du thé, esprit du thé   1982</a:t>
            </a:r>
            <a:r>
              <a:rPr lang="fr-FR" sz="1200" b="1" dirty="0" smtClean="0">
                <a:solidFill>
                  <a:srgbClr val="FF0000"/>
                </a:solidFill>
              </a:rPr>
              <a:t>             </a:t>
            </a:r>
            <a:endParaRPr lang="fr-FR" sz="1200" b="1" u="sng" dirty="0" smtClean="0">
              <a:solidFill>
                <a:srgbClr val="FF0000"/>
              </a:solidFill>
            </a:endParaRPr>
          </a:p>
          <a:p>
            <a:r>
              <a:rPr lang="fr-FR" sz="900" b="1" dirty="0" smtClean="0"/>
              <a:t> </a:t>
            </a:r>
            <a:endParaRPr lang="fr-FR" sz="900" b="1" u="sng" dirty="0" smtClean="0"/>
          </a:p>
          <a:p>
            <a:r>
              <a:rPr lang="fr-FR" sz="900" b="1" dirty="0" smtClean="0"/>
              <a:t>  2 bols</a:t>
            </a:r>
            <a:endParaRPr lang="fr-FR" sz="900" b="1" u="sng" dirty="0" smtClean="0"/>
          </a:p>
          <a:p>
            <a:r>
              <a:rPr lang="fr-FR" sz="900" b="1" i="1" dirty="0" smtClean="0"/>
              <a:t>N1 </a:t>
            </a:r>
            <a:r>
              <a:rPr lang="fr-FR" sz="900" i="1" dirty="0" smtClean="0"/>
              <a:t>(</a:t>
            </a:r>
            <a:r>
              <a:rPr lang="fr-FR" sz="900" i="1" dirty="0" smtClean="0">
                <a:solidFill>
                  <a:srgbClr val="0000FF"/>
                </a:solidFill>
              </a:rPr>
              <a:t>Alexia</a:t>
            </a:r>
            <a:r>
              <a:rPr lang="fr-FR" sz="900" i="1" dirty="0" smtClean="0"/>
              <a:t>),</a:t>
            </a:r>
            <a:r>
              <a:rPr lang="fr-FR" sz="900" b="1" i="1" dirty="0" smtClean="0"/>
              <a:t>   N2 </a:t>
            </a:r>
            <a:r>
              <a:rPr lang="fr-FR" sz="900" i="1" dirty="0" smtClean="0"/>
              <a:t>(</a:t>
            </a:r>
            <a:r>
              <a:rPr lang="fr-FR" sz="900" i="1" dirty="0" smtClean="0">
                <a:solidFill>
                  <a:srgbClr val="0000FF"/>
                </a:solidFill>
              </a:rPr>
              <a:t>Marion</a:t>
            </a:r>
            <a:r>
              <a:rPr lang="fr-FR" sz="900" i="1" dirty="0" smtClean="0"/>
              <a:t>)</a:t>
            </a:r>
            <a:endParaRPr lang="fr-FR" sz="900" dirty="0" smtClean="0"/>
          </a:p>
          <a:p>
            <a:r>
              <a:rPr lang="fr-FR" sz="900" b="1" dirty="0" smtClean="0"/>
              <a:t>N 1 : Je tiens dans mes mains un bol de thé ; je vois la totalité de la nature représentée dans sa couleur verte. En fermant les yeux, je découvre les montagnes et l’eau pure au fond de mon propre cœur. Assis tout seul à boire du thé dans le silence, je sens qu’elles deviennent une partie de moi-même . Quoi de plus merveilleux pour celui qui comme moi, suit la voie du thé ?</a:t>
            </a:r>
          </a:p>
          <a:p>
            <a:r>
              <a:rPr lang="fr-FR" sz="900" dirty="0" smtClean="0"/>
              <a:t> </a:t>
            </a:r>
          </a:p>
          <a:p>
            <a:r>
              <a:rPr lang="fr-FR" sz="900" b="1" dirty="0" smtClean="0"/>
              <a:t>N 2</a:t>
            </a:r>
            <a:r>
              <a:rPr lang="fr-FR" sz="900" dirty="0" smtClean="0"/>
              <a:t> : Voici ma réponse : l’harmonie de l’hôte et de l’invité, créée par la rencontre de deux cœurs et le partage d’un bol de thé.</a:t>
            </a:r>
          </a:p>
          <a:p>
            <a:r>
              <a:rPr lang="fr-FR" sz="900" dirty="0" smtClean="0"/>
              <a:t>J’ai parcouru le monde entier en souhaitant atteindre «  la paix en partageant un bol de thé ». Si vous prenez un bol de thé vert entre vos  mains, et le buvez, vous sentirez que vous ne faîtes plus qu’un avec la nature, et là se trouve la paix. Si vous offrez un bol de thé à quelqu’un, vous pouvez répandre cette paix.</a:t>
            </a:r>
          </a:p>
          <a:p>
            <a:r>
              <a:rPr lang="fr-FR" sz="900" dirty="0" smtClean="0"/>
              <a:t> </a:t>
            </a:r>
          </a:p>
          <a:p>
            <a:r>
              <a:rPr lang="fr-FR" sz="900" dirty="0" smtClean="0"/>
              <a:t> </a:t>
            </a:r>
          </a:p>
          <a:p>
            <a:r>
              <a:rPr lang="fr-FR" sz="1400" b="1" dirty="0" smtClean="0">
                <a:solidFill>
                  <a:srgbClr val="00B0F0"/>
                </a:solidFill>
              </a:rPr>
              <a:t>SERVICE : Raviole de cacao à la crème chiboust au thé matcha/ Tasse de Russian Earl Grey</a:t>
            </a:r>
          </a:p>
          <a:p>
            <a:r>
              <a:rPr lang="fr-FR" sz="900" dirty="0" smtClean="0">
                <a:solidFill>
                  <a:srgbClr val="00B0F0"/>
                </a:solidFill>
              </a:rPr>
              <a:t> </a:t>
            </a:r>
          </a:p>
          <a:p>
            <a:endParaRPr lang="fr-FR" sz="900" dirty="0" smtClean="0"/>
          </a:p>
          <a:p>
            <a:r>
              <a:rPr lang="fr-FR" sz="900" dirty="0" smtClean="0"/>
              <a:t> </a:t>
            </a:r>
          </a:p>
          <a:p>
            <a:r>
              <a:rPr lang="fr-FR" sz="900" dirty="0" smtClean="0"/>
              <a:t> </a:t>
            </a:r>
          </a:p>
          <a:p>
            <a:endParaRPr lang="fr-FR" sz="900" dirty="0"/>
          </a:p>
        </p:txBody>
      </p:sp>
      <p:pic>
        <p:nvPicPr>
          <p:cNvPr id="28674" name="Picture 2" descr="goscinn2"/>
          <p:cNvPicPr>
            <a:picLocks noChangeAspect="1" noChangeArrowheads="1"/>
          </p:cNvPicPr>
          <p:nvPr/>
        </p:nvPicPr>
        <p:blipFill>
          <a:blip r:embed="rId2" cstate="print"/>
          <a:srcRect/>
          <a:stretch>
            <a:fillRect/>
          </a:stretch>
        </p:blipFill>
        <p:spPr bwMode="auto">
          <a:xfrm>
            <a:off x="5857884" y="214290"/>
            <a:ext cx="1546225" cy="1714500"/>
          </a:xfrm>
          <a:prstGeom prst="rect">
            <a:avLst/>
          </a:prstGeom>
          <a:noFill/>
          <a:ln w="9525">
            <a:noFill/>
            <a:miter lim="800000"/>
            <a:headEnd/>
            <a:tailEnd/>
          </a:ln>
        </p:spPr>
      </p:pic>
      <p:pic>
        <p:nvPicPr>
          <p:cNvPr id="28675" name="photo" descr="auteur_22"/>
          <p:cNvPicPr>
            <a:picLocks noChangeAspect="1" noChangeArrowheads="1"/>
          </p:cNvPicPr>
          <p:nvPr/>
        </p:nvPicPr>
        <p:blipFill>
          <a:blip r:embed="rId3" cstate="print"/>
          <a:srcRect/>
          <a:stretch>
            <a:fillRect/>
          </a:stretch>
        </p:blipFill>
        <p:spPr bwMode="auto">
          <a:xfrm>
            <a:off x="6786578" y="3143248"/>
            <a:ext cx="1241425" cy="1554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71472" y="214290"/>
            <a:ext cx="7929618" cy="5586145"/>
          </a:xfrm>
          <a:prstGeom prst="rect">
            <a:avLst/>
          </a:prstGeom>
          <a:noFill/>
        </p:spPr>
        <p:txBody>
          <a:bodyPr wrap="square" rtlCol="0">
            <a:spAutoFit/>
          </a:bodyPr>
          <a:lstStyle/>
          <a:p>
            <a:r>
              <a:rPr lang="fr-FR" sz="1200" b="1" u="sng" dirty="0" smtClean="0">
                <a:solidFill>
                  <a:srgbClr val="FF0000"/>
                </a:solidFill>
              </a:rPr>
              <a:t>Tableau 7</a:t>
            </a:r>
          </a:p>
          <a:p>
            <a:r>
              <a:rPr lang="fr-FR" sz="800" dirty="0" smtClean="0">
                <a:solidFill>
                  <a:srgbClr val="FF0000"/>
                </a:solidFill>
              </a:rPr>
              <a:t> </a:t>
            </a:r>
          </a:p>
          <a:p>
            <a:r>
              <a:rPr lang="fr-FR" sz="1200" b="1" dirty="0" smtClean="0">
                <a:solidFill>
                  <a:srgbClr val="FF0000"/>
                </a:solidFill>
              </a:rPr>
              <a:t>Muriel BARBERY  </a:t>
            </a:r>
            <a:r>
              <a:rPr lang="fr-FR" sz="1200" b="1" i="1" dirty="0" smtClean="0">
                <a:solidFill>
                  <a:srgbClr val="FF0000"/>
                </a:solidFill>
              </a:rPr>
              <a:t>L’élégance du hérisson</a:t>
            </a:r>
            <a:r>
              <a:rPr lang="fr-FR" sz="1200" b="1" dirty="0" smtClean="0">
                <a:solidFill>
                  <a:srgbClr val="FF0000"/>
                </a:solidFill>
              </a:rPr>
              <a:t> 2006</a:t>
            </a:r>
            <a:endParaRPr lang="fr-FR" sz="1200" dirty="0" smtClean="0">
              <a:solidFill>
                <a:srgbClr val="FF0000"/>
              </a:solidFill>
            </a:endParaRPr>
          </a:p>
          <a:p>
            <a:r>
              <a:rPr lang="fr-FR" sz="900" dirty="0" smtClean="0"/>
              <a:t> </a:t>
            </a:r>
          </a:p>
          <a:p>
            <a:r>
              <a:rPr lang="fr-FR" sz="900" b="1" i="1" dirty="0" smtClean="0"/>
              <a:t>N 2</a:t>
            </a:r>
            <a:r>
              <a:rPr lang="fr-FR" sz="900" i="1" dirty="0" smtClean="0"/>
              <a:t> (</a:t>
            </a:r>
            <a:r>
              <a:rPr lang="fr-FR" sz="900" i="1" dirty="0" smtClean="0">
                <a:solidFill>
                  <a:srgbClr val="0000FF"/>
                </a:solidFill>
              </a:rPr>
              <a:t>Nicolas</a:t>
            </a:r>
            <a:r>
              <a:rPr lang="fr-FR" sz="900" i="1" dirty="0" smtClean="0"/>
              <a:t>),    </a:t>
            </a:r>
            <a:r>
              <a:rPr lang="fr-FR" sz="900" b="1" i="1" dirty="0" smtClean="0"/>
              <a:t>N 1</a:t>
            </a:r>
            <a:r>
              <a:rPr lang="fr-FR" sz="900" i="1" dirty="0" smtClean="0"/>
              <a:t>  (</a:t>
            </a:r>
            <a:r>
              <a:rPr lang="fr-FR" sz="900" i="1" dirty="0" smtClean="0">
                <a:solidFill>
                  <a:srgbClr val="0000FF"/>
                </a:solidFill>
              </a:rPr>
              <a:t>Romain R.</a:t>
            </a:r>
            <a:r>
              <a:rPr lang="fr-FR" sz="900" i="1" dirty="0" smtClean="0"/>
              <a:t>), Serveur (</a:t>
            </a:r>
            <a:r>
              <a:rPr lang="fr-FR" sz="900" i="1" dirty="0" smtClean="0">
                <a:solidFill>
                  <a:srgbClr val="0000FF"/>
                </a:solidFill>
              </a:rPr>
              <a:t>Florian</a:t>
            </a:r>
            <a:r>
              <a:rPr lang="fr-FR" sz="900" i="1" dirty="0" smtClean="0"/>
              <a:t>)</a:t>
            </a:r>
            <a:endParaRPr lang="fr-FR" sz="900" dirty="0" smtClean="0"/>
          </a:p>
          <a:p>
            <a:r>
              <a:rPr lang="fr-FR" sz="900" dirty="0" smtClean="0"/>
              <a:t> </a:t>
            </a:r>
          </a:p>
          <a:p>
            <a:r>
              <a:rPr lang="fr-FR" sz="900" b="1" dirty="0" smtClean="0"/>
              <a:t>N2 N 1</a:t>
            </a:r>
            <a:r>
              <a:rPr lang="fr-FR" sz="900" dirty="0" smtClean="0"/>
              <a:t> : Alors buvons une tasse de thé.</a:t>
            </a:r>
          </a:p>
          <a:p>
            <a:r>
              <a:rPr lang="fr-FR" sz="900" b="1" dirty="0" smtClean="0"/>
              <a:t>N2</a:t>
            </a:r>
            <a:r>
              <a:rPr lang="fr-FR" sz="900" dirty="0" smtClean="0"/>
              <a:t>    Comme Kakuzo Okakura, l’auteur du </a:t>
            </a:r>
            <a:r>
              <a:rPr lang="fr-FR" sz="900" i="1" dirty="0" smtClean="0"/>
              <a:t>Livre du Thé</a:t>
            </a:r>
            <a:r>
              <a:rPr lang="fr-FR" sz="900" dirty="0" smtClean="0"/>
              <a:t>, qui se désolait de la révolte des tribus mongoles au XIIIe siècle non parce qu’elle avait entraîné mort et désolation mais parce qu’elle avait détruit, parmi les fruits de la culture Song, le plus précieux d’entre eux, </a:t>
            </a:r>
          </a:p>
          <a:p>
            <a:r>
              <a:rPr lang="fr-FR" sz="900" dirty="0" smtClean="0"/>
              <a:t> </a:t>
            </a:r>
          </a:p>
          <a:p>
            <a:r>
              <a:rPr lang="fr-FR" sz="900" b="1" dirty="0" smtClean="0"/>
              <a:t>N1</a:t>
            </a:r>
            <a:r>
              <a:rPr lang="fr-FR" sz="900" dirty="0" smtClean="0"/>
              <a:t>    l’art du thé, </a:t>
            </a:r>
          </a:p>
          <a:p>
            <a:r>
              <a:rPr lang="fr-FR" sz="900" dirty="0" smtClean="0"/>
              <a:t> </a:t>
            </a:r>
          </a:p>
          <a:p>
            <a:r>
              <a:rPr lang="fr-FR" sz="900" b="1" dirty="0" smtClean="0"/>
              <a:t>N2</a:t>
            </a:r>
            <a:r>
              <a:rPr lang="fr-FR" sz="900" dirty="0" smtClean="0"/>
              <a:t>    je sais qu’il n’est pas un breuvage mineur …</a:t>
            </a:r>
          </a:p>
          <a:p>
            <a:r>
              <a:rPr lang="fr-FR" sz="900" dirty="0" smtClean="0"/>
              <a:t> </a:t>
            </a:r>
          </a:p>
          <a:p>
            <a:r>
              <a:rPr lang="fr-FR" sz="900" b="1" dirty="0" smtClean="0"/>
              <a:t>N 2</a:t>
            </a:r>
            <a:r>
              <a:rPr lang="fr-FR" sz="900" dirty="0" smtClean="0"/>
              <a:t> : Le rituel du thé, cette reconduction précise des mêmes gestes et de la même dégustation, cette accession à des sensations simples, authentiques et raffinées, cette licence donnée à chacun, à peu de frais, de devenir un aristocrate du goût parce que le thé est la boisson des riches comme elle est celle des pauvres, le rituel du thé, donc, a cette vertu extraordinaire d’introduire dans l’absurdité de nos vies une brèche d’harmonie sereine. </a:t>
            </a:r>
          </a:p>
          <a:p>
            <a:r>
              <a:rPr lang="fr-FR" sz="900" dirty="0" smtClean="0"/>
              <a:t> </a:t>
            </a:r>
          </a:p>
          <a:p>
            <a:r>
              <a:rPr lang="fr-FR" sz="900" dirty="0" smtClean="0"/>
              <a:t>Oui, l’univers conspire à la vacuité, les âmes perdues pleurent la beauté, l’insignifiance nous encercle.</a:t>
            </a:r>
          </a:p>
          <a:p>
            <a:r>
              <a:rPr lang="fr-FR" sz="900" dirty="0" smtClean="0"/>
              <a:t> </a:t>
            </a:r>
          </a:p>
          <a:p>
            <a:r>
              <a:rPr lang="fr-FR" sz="900" b="1" dirty="0" smtClean="0"/>
              <a:t>N1 N2</a:t>
            </a:r>
            <a:r>
              <a:rPr lang="fr-FR" sz="900" dirty="0" smtClean="0"/>
              <a:t>   Alors, buvons une tasse de thé. Le silence se fait, on tend le vent qui souffle au dehors, les feuilles d’automne bruissent et s’envolent, le chat dort dans une chaude lumière. Et dans chaque gorgée, se sublime le temps.</a:t>
            </a:r>
          </a:p>
          <a:p>
            <a:r>
              <a:rPr lang="fr-FR" sz="900" dirty="0" smtClean="0"/>
              <a:t> </a:t>
            </a:r>
          </a:p>
          <a:p>
            <a:r>
              <a:rPr lang="fr-FR" sz="1400" b="1" dirty="0" smtClean="0">
                <a:solidFill>
                  <a:srgbClr val="00B0F0"/>
                </a:solidFill>
              </a:rPr>
              <a:t>SERVICE: Les mignardises/ Dégustation de Cognac parfumé au thé (SO YANG)</a:t>
            </a:r>
          </a:p>
          <a:p>
            <a:endParaRPr lang="fr-FR" sz="900" b="1" dirty="0" smtClean="0"/>
          </a:p>
          <a:p>
            <a:endParaRPr lang="fr-FR" sz="900" b="1" dirty="0" smtClean="0"/>
          </a:p>
          <a:p>
            <a:endParaRPr lang="fr-FR" sz="900" b="1" dirty="0" smtClean="0"/>
          </a:p>
          <a:p>
            <a:endParaRPr lang="fr-FR" sz="900" b="1" dirty="0" smtClean="0"/>
          </a:p>
          <a:p>
            <a:endParaRPr lang="fr-FR" sz="900" b="1" dirty="0" smtClean="0"/>
          </a:p>
          <a:p>
            <a:endParaRPr lang="fr-FR" sz="900" dirty="0" smtClean="0"/>
          </a:p>
          <a:p>
            <a:r>
              <a:rPr lang="fr-FR" sz="900" b="1" dirty="0" smtClean="0"/>
              <a:t> </a:t>
            </a:r>
            <a:endParaRPr lang="fr-FR" sz="900" dirty="0" smtClean="0"/>
          </a:p>
          <a:p>
            <a:r>
              <a:rPr lang="fr-FR" sz="1200" b="1" u="sng" dirty="0" smtClean="0">
                <a:solidFill>
                  <a:srgbClr val="FF0000"/>
                </a:solidFill>
              </a:rPr>
              <a:t>Tableau 8</a:t>
            </a:r>
          </a:p>
          <a:p>
            <a:endParaRPr lang="fr-FR" sz="800" b="1" u="sng" dirty="0" smtClean="0">
              <a:solidFill>
                <a:srgbClr val="FF0000"/>
              </a:solidFill>
            </a:endParaRPr>
          </a:p>
          <a:p>
            <a:r>
              <a:rPr lang="fr-FR" sz="1200" b="1" dirty="0" smtClean="0">
                <a:solidFill>
                  <a:srgbClr val="FF0000"/>
                </a:solidFill>
              </a:rPr>
              <a:t>Kakuzô HOKAKURA    </a:t>
            </a:r>
            <a:r>
              <a:rPr lang="fr-FR" sz="1200" b="1" i="1" dirty="0" smtClean="0">
                <a:solidFill>
                  <a:srgbClr val="FF0000"/>
                </a:solidFill>
              </a:rPr>
              <a:t>Le livre du thé  « Les fleurs » 1905                      </a:t>
            </a:r>
            <a:endParaRPr lang="fr-FR" sz="1200" dirty="0" smtClean="0">
              <a:solidFill>
                <a:srgbClr val="FF0000"/>
              </a:solidFill>
            </a:endParaRPr>
          </a:p>
          <a:p>
            <a:endParaRPr lang="fr-FR" sz="900" dirty="0" smtClean="0"/>
          </a:p>
          <a:p>
            <a:r>
              <a:rPr lang="fr-FR" sz="900" dirty="0" smtClean="0"/>
              <a:t>Les fleurs</a:t>
            </a:r>
            <a:endParaRPr lang="fr-FR" sz="900" b="1" dirty="0" smtClean="0"/>
          </a:p>
          <a:p>
            <a:endParaRPr lang="fr-FR" dirty="0"/>
          </a:p>
        </p:txBody>
      </p:sp>
      <p:pic>
        <p:nvPicPr>
          <p:cNvPr id="29698" name="Picture 2" descr="031_p51"/>
          <p:cNvPicPr>
            <a:picLocks noChangeAspect="1" noChangeArrowheads="1"/>
          </p:cNvPicPr>
          <p:nvPr/>
        </p:nvPicPr>
        <p:blipFill>
          <a:blip r:embed="rId2" cstate="print"/>
          <a:srcRect/>
          <a:stretch>
            <a:fillRect/>
          </a:stretch>
        </p:blipFill>
        <p:spPr bwMode="auto">
          <a:xfrm>
            <a:off x="6357950" y="285728"/>
            <a:ext cx="2214578" cy="1714512"/>
          </a:xfrm>
          <a:prstGeom prst="rect">
            <a:avLst/>
          </a:prstGeom>
          <a:noFill/>
          <a:ln w="9525">
            <a:noFill/>
            <a:miter lim="800000"/>
            <a:headEnd/>
            <a:tailEnd/>
          </a:ln>
        </p:spPr>
      </p:pic>
      <p:pic>
        <p:nvPicPr>
          <p:cNvPr id="35842" name="Picture 2" descr="okakura"/>
          <p:cNvPicPr>
            <a:picLocks noChangeAspect="1" noChangeArrowheads="1"/>
          </p:cNvPicPr>
          <p:nvPr/>
        </p:nvPicPr>
        <p:blipFill>
          <a:blip r:embed="rId3" cstate="print"/>
          <a:srcRect/>
          <a:stretch>
            <a:fillRect/>
          </a:stretch>
        </p:blipFill>
        <p:spPr bwMode="auto">
          <a:xfrm>
            <a:off x="4429124" y="4214818"/>
            <a:ext cx="1570581" cy="2412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285720" y="357166"/>
            <a:ext cx="8715436" cy="6186309"/>
          </a:xfrm>
          <a:prstGeom prst="rect">
            <a:avLst/>
          </a:prstGeom>
          <a:noFill/>
        </p:spPr>
        <p:txBody>
          <a:bodyPr wrap="square" rtlCol="0">
            <a:spAutoFit/>
          </a:bodyPr>
          <a:lstStyle/>
          <a:p>
            <a:pPr algn="just"/>
            <a:r>
              <a:rPr lang="fr-FR" sz="1200" dirty="0" smtClean="0"/>
              <a:t>N1 : Dans la joie ou dans la tristesse, les fleurs sont nos amies fidèles.</a:t>
            </a:r>
          </a:p>
          <a:p>
            <a:pPr algn="just"/>
            <a:r>
              <a:rPr lang="fr-FR" sz="1200" dirty="0" smtClean="0"/>
              <a:t>N2 : Nous mangeons, nous buvons, nous chantons, nous dansons, nous flirtons en leur compagnie.</a:t>
            </a:r>
          </a:p>
          <a:p>
            <a:pPr algn="just"/>
            <a:r>
              <a:rPr lang="fr-FR" sz="1200" dirty="0" smtClean="0"/>
              <a:t>N3 : Nous nous marions et nous baptisons avec des fleurs. Et nous n’oserions mourir sans elles.</a:t>
            </a:r>
          </a:p>
          <a:p>
            <a:pPr algn="just"/>
            <a:r>
              <a:rPr lang="fr-FR" sz="1200" dirty="0" smtClean="0"/>
              <a:t>N4 : Nous avons célébré les dieux avec le lys, médité avec le lotus, chargé sur les champs de bataille avec la rose et le chrysanthème.</a:t>
            </a:r>
          </a:p>
          <a:p>
            <a:pPr algn="just"/>
            <a:r>
              <a:rPr lang="fr-FR" sz="1200" dirty="0" smtClean="0"/>
              <a:t>N5 : Nous avons même essayé de parler la langue des fleurs.</a:t>
            </a:r>
          </a:p>
          <a:p>
            <a:pPr algn="just"/>
            <a:r>
              <a:rPr lang="fr-FR" sz="1200" dirty="0" smtClean="0"/>
              <a:t>N6 : Comment pourrions-nous vivre sans elles ? N’est-il pas effrayant d’imaginer un monde veuf de leur présence !</a:t>
            </a:r>
          </a:p>
          <a:p>
            <a:pPr algn="just"/>
            <a:r>
              <a:rPr lang="fr-FR" sz="1200" dirty="0" smtClean="0"/>
              <a:t>N7 : Quelle consolation n’apportent-elles pas au chevet du malade, quelle lumière sanctifiante aux ténèbres des esprits épuisés ?</a:t>
            </a:r>
          </a:p>
          <a:p>
            <a:pPr algn="just"/>
            <a:r>
              <a:rPr lang="fr-FR" sz="1200" dirty="0" smtClean="0"/>
              <a:t>N8 : Leur sereine tendresse restaure notre confiance chancelante en l’univers, tout comme le regard vif d’un bel enfant ressuscite nos espérances perdues.</a:t>
            </a:r>
          </a:p>
          <a:p>
            <a:pPr algn="just"/>
            <a:r>
              <a:rPr lang="fr-FR" sz="1200" dirty="0" smtClean="0"/>
              <a:t>N9 : Dites-moi, douces fleurs, larmes des étoiles, dressées dans le jardin, dodelinant vos têtes au gré des abeilles qui chantent la rosée et les rayons de soleil. Savez-vous le sort cruel qui vous attend ? </a:t>
            </a:r>
          </a:p>
          <a:p>
            <a:pPr algn="just"/>
            <a:r>
              <a:rPr lang="fr-FR" sz="1200" dirty="0" smtClean="0"/>
              <a:t>N10 :  Rêvez, balancez-vous et folâtrez tant que vous pouvez dans la douce brise estivale.</a:t>
            </a:r>
          </a:p>
          <a:p>
            <a:pPr algn="just"/>
            <a:r>
              <a:rPr lang="fr-FR" sz="1200" dirty="0" smtClean="0"/>
              <a:t>N11 : Demain une main impitoyable étreindra votre gorge. Vous serez arrachées, démembrées, emportées loin de vos paisibles demeures.</a:t>
            </a:r>
          </a:p>
          <a:p>
            <a:pPr algn="just"/>
            <a:r>
              <a:rPr lang="fr-FR" sz="1200" dirty="0" smtClean="0"/>
              <a:t>N12 : La scélérate, elle passera pour belle ! Elle pourra dire combien vous étiez gracieuses, lorsque ses doigts seront encore humides de votre sang.</a:t>
            </a:r>
          </a:p>
          <a:p>
            <a:pPr algn="just"/>
            <a:r>
              <a:rPr lang="fr-FR" sz="1200" dirty="0" smtClean="0"/>
              <a:t>N13 : Dites, est-ce là de la bonté ? Ce sera sans doute votre destin d’être emprisonnées dans les cheveux d’une que vous savez sans cœur ou glissées dans la boutonnière d’un qui n’oserait même vous regarder en face si vous étiez un homme.</a:t>
            </a:r>
          </a:p>
          <a:p>
            <a:pPr algn="just"/>
            <a:r>
              <a:rPr lang="fr-FR" sz="1200" dirty="0" smtClean="0"/>
              <a:t>N14 : Ce sera sans doute votre lot d’être enfermées dans quelques vases étroits, avec un peu d’eau stagnante pour étancher la soif panique qui avertit que la vie passe.</a:t>
            </a:r>
          </a:p>
          <a:p>
            <a:pPr algn="just"/>
            <a:r>
              <a:rPr lang="fr-FR" sz="1200" dirty="0" smtClean="0"/>
              <a:t>N15 : Fleurs, si vous viviez au pays du Mikado, vous rencontreriez quelque jour un terrible personnage armé de ciseaux et d’une scie miniature.</a:t>
            </a:r>
          </a:p>
          <a:p>
            <a:pPr algn="just"/>
            <a:r>
              <a:rPr lang="fr-FR" sz="1200" dirty="0" smtClean="0"/>
              <a:t>N16 : Celui-là s’appellerait lui-même le maître des fleurs. Il se targuerait d’être un docteur et vous le haïriez aussitôt, car vous savez bien qu’un docteur cherche toujours à prolonger les souffrances de ses victimes.</a:t>
            </a:r>
          </a:p>
          <a:p>
            <a:pPr algn="just"/>
            <a:r>
              <a:rPr lang="fr-FR" sz="1200" dirty="0" smtClean="0"/>
              <a:t>N17 : Il vous couperait, vous inclinerait, vous courberait dans les positions les plus impossibles, mais qu’il jugerait pourtant à votre avantage.</a:t>
            </a:r>
          </a:p>
          <a:p>
            <a:pPr algn="just"/>
            <a:r>
              <a:rPr lang="fr-FR" sz="1200" dirty="0" smtClean="0"/>
              <a:t>N18 : Il tordrait vos muscles, disloquerait vos os comme quelque ostéopathe. Vous brûlerait avec des charbons ardents pour arrêter vos hémorragies, enfoncerait dans votre chair des tiges de fer pour activer votre circulation.</a:t>
            </a:r>
          </a:p>
          <a:p>
            <a:pPr algn="just"/>
            <a:r>
              <a:rPr lang="fr-FR" sz="1200" dirty="0" smtClean="0"/>
              <a:t>N19 : Il vous imposerait un régime de sel, de vinaigre, d’alun et parfois même de vitriol.</a:t>
            </a:r>
          </a:p>
          <a:p>
            <a:pPr algn="just"/>
            <a:r>
              <a:rPr lang="fr-FR" sz="1200" dirty="0" smtClean="0"/>
              <a:t>N20 : Verserait sur vos pieds de l’eau bouillante au moment pour vous garder vivantes deux ou trois semaines de plus qu’il aurait été possible de le faire sans son traitement.</a:t>
            </a:r>
          </a:p>
          <a:p>
            <a:pPr algn="just"/>
            <a:r>
              <a:rPr lang="fr-FR" sz="1200" dirty="0" smtClean="0"/>
              <a:t>N21 : Mais n’auriez-vous pas préféré une exécution immédiate dès votre capture ? Quels crimes avez-vous commis dans votre incarnation précédente pour mériter pareil châtiment ?</a:t>
            </a:r>
            <a:endParaRPr lang="fr-FR" sz="1200" dirty="0"/>
          </a:p>
        </p:txBody>
      </p:sp>
      <p:sp>
        <p:nvSpPr>
          <p:cNvPr id="4" name="ZoneTexte 3"/>
          <p:cNvSpPr txBox="1"/>
          <p:nvPr/>
        </p:nvSpPr>
        <p:spPr>
          <a:xfrm>
            <a:off x="285720" y="71414"/>
            <a:ext cx="8643998" cy="400110"/>
          </a:xfrm>
          <a:prstGeom prst="rect">
            <a:avLst/>
          </a:prstGeom>
          <a:noFill/>
        </p:spPr>
        <p:txBody>
          <a:bodyPr wrap="square" rtlCol="0">
            <a:spAutoFit/>
          </a:bodyPr>
          <a:lstStyle/>
          <a:p>
            <a:pPr algn="ctr"/>
            <a:r>
              <a:rPr lang="fr-FR" sz="2000" b="1" dirty="0" smtClean="0">
                <a:latin typeface="AR DECODE" pitchFamily="2" charset="0"/>
              </a:rPr>
              <a:t>Le texte des fleurs</a:t>
            </a:r>
            <a:endParaRPr lang="fr-FR" sz="2000" b="1" dirty="0">
              <a:latin typeface="AR DECODE" pitchFamily="2"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4348" y="142852"/>
            <a:ext cx="7772400" cy="1143009"/>
          </a:xfrm>
        </p:spPr>
        <p:txBody>
          <a:bodyPr>
            <a:normAutofit/>
          </a:bodyPr>
          <a:lstStyle/>
          <a:p>
            <a:r>
              <a:rPr lang="fr-FR" dirty="0" smtClean="0">
                <a:solidFill>
                  <a:schemeClr val="accent4">
                    <a:lumMod val="75000"/>
                  </a:schemeClr>
                </a:solidFill>
              </a:rPr>
              <a:t>Le Thé en slogans…</a:t>
            </a:r>
            <a:endParaRPr lang="fr-FR" dirty="0">
              <a:solidFill>
                <a:schemeClr val="accent4">
                  <a:lumMod val="75000"/>
                </a:schemeClr>
              </a:solidFill>
            </a:endParaRPr>
          </a:p>
        </p:txBody>
      </p:sp>
      <p:sp>
        <p:nvSpPr>
          <p:cNvPr id="3" name="Sous-titre 2"/>
          <p:cNvSpPr>
            <a:spLocks noGrp="1"/>
          </p:cNvSpPr>
          <p:nvPr>
            <p:ph type="subTitle" idx="1"/>
          </p:nvPr>
        </p:nvSpPr>
        <p:spPr>
          <a:xfrm>
            <a:off x="642910" y="3143248"/>
            <a:ext cx="7715304" cy="3000396"/>
          </a:xfrm>
        </p:spPr>
        <p:txBody>
          <a:bodyPr>
            <a:noAutofit/>
          </a:bodyPr>
          <a:lstStyle/>
          <a:p>
            <a:r>
              <a:rPr lang="fr-FR" sz="1000" dirty="0"/>
              <a:t> </a:t>
            </a:r>
          </a:p>
          <a:p>
            <a:endParaRPr lang="fr-FR" sz="1000" dirty="0"/>
          </a:p>
          <a:p>
            <a:r>
              <a:rPr lang="fr-FR" sz="1000" dirty="0"/>
              <a:t> </a:t>
            </a:r>
          </a:p>
          <a:p>
            <a:r>
              <a:rPr lang="fr-FR" sz="1000" dirty="0"/>
              <a:t> </a:t>
            </a:r>
          </a:p>
          <a:p>
            <a:endParaRPr lang="fr-FR" sz="1000" dirty="0"/>
          </a:p>
          <a:p>
            <a:r>
              <a:rPr lang="fr-FR" sz="1000" dirty="0"/>
              <a:t> </a:t>
            </a:r>
          </a:p>
          <a:p>
            <a:endParaRPr lang="fr-FR" sz="1000" dirty="0"/>
          </a:p>
          <a:p>
            <a:r>
              <a:rPr lang="fr-FR" sz="1000" dirty="0"/>
              <a:t> </a:t>
            </a:r>
          </a:p>
          <a:p>
            <a:r>
              <a:rPr lang="fr-FR" sz="1000" dirty="0"/>
              <a:t> </a:t>
            </a:r>
          </a:p>
          <a:p>
            <a:endParaRPr lang="fr-FR" sz="1000" dirty="0"/>
          </a:p>
          <a:p>
            <a:r>
              <a:rPr lang="fr-FR" sz="1000" dirty="0"/>
              <a:t> </a:t>
            </a:r>
          </a:p>
          <a:p>
            <a:endParaRPr lang="fr-FR" dirty="0"/>
          </a:p>
        </p:txBody>
      </p:sp>
      <p:graphicFrame>
        <p:nvGraphicFramePr>
          <p:cNvPr id="4" name="Tableau 3"/>
          <p:cNvGraphicFramePr>
            <a:graphicFrameLocks noGrp="1"/>
          </p:cNvGraphicFramePr>
          <p:nvPr/>
        </p:nvGraphicFramePr>
        <p:xfrm>
          <a:off x="214282" y="1071546"/>
          <a:ext cx="9598194" cy="5861512"/>
        </p:xfrm>
        <a:graphic>
          <a:graphicData uri="http://schemas.openxmlformats.org/drawingml/2006/table">
            <a:tbl>
              <a:tblPr firstRow="1" bandRow="1">
                <a:tableStyleId>{2D5ABB26-0587-4C30-8999-92F81FD0307C}</a:tableStyleId>
              </a:tblPr>
              <a:tblGrid>
                <a:gridCol w="2428892"/>
                <a:gridCol w="2500330"/>
                <a:gridCol w="4668972"/>
              </a:tblGrid>
              <a:tr h="3033902">
                <a:tc>
                  <a:txBody>
                    <a:bodyPr/>
                    <a:lstStyle/>
                    <a:p>
                      <a:r>
                        <a:rPr lang="fr-FR" sz="1800" dirty="0" smtClean="0">
                          <a:solidFill>
                            <a:schemeClr val="accent4"/>
                          </a:solidFill>
                        </a:rPr>
                        <a:t>A la menthe ou au lait, </a:t>
                      </a:r>
                    </a:p>
                    <a:p>
                      <a:r>
                        <a:rPr lang="fr-FR" sz="1800" dirty="0" smtClean="0">
                          <a:solidFill>
                            <a:schemeClr val="accent4"/>
                          </a:solidFill>
                        </a:rPr>
                        <a:t>le thé, c'est parfait,</a:t>
                      </a:r>
                    </a:p>
                    <a:p>
                      <a:r>
                        <a:rPr lang="fr-FR" sz="1800" dirty="0" smtClean="0">
                          <a:solidFill>
                            <a:schemeClr val="accent4"/>
                          </a:solidFill>
                        </a:rPr>
                        <a:t>Il vous fait voyager, </a:t>
                      </a:r>
                    </a:p>
                    <a:p>
                      <a:r>
                        <a:rPr lang="fr-FR" sz="1800" dirty="0" smtClean="0">
                          <a:solidFill>
                            <a:schemeClr val="accent4"/>
                          </a:solidFill>
                        </a:rPr>
                        <a:t>il faut le goûter,</a:t>
                      </a:r>
                    </a:p>
                    <a:p>
                      <a:r>
                        <a:rPr lang="fr-FR" sz="1800" dirty="0" smtClean="0">
                          <a:solidFill>
                            <a:schemeClr val="accent4"/>
                          </a:solidFill>
                        </a:rPr>
                        <a:t>Il n'a que des bienfaits, </a:t>
                      </a:r>
                    </a:p>
                    <a:p>
                      <a:r>
                        <a:rPr lang="fr-FR" sz="1800" dirty="0" smtClean="0">
                          <a:solidFill>
                            <a:schemeClr val="accent4"/>
                          </a:solidFill>
                        </a:rPr>
                        <a:t>à consommer!</a:t>
                      </a:r>
                    </a:p>
                    <a:p>
                      <a:endParaRPr lang="fr-FR" sz="1800" dirty="0" smtClean="0">
                        <a:solidFill>
                          <a:schemeClr val="accent4"/>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dirty="0" smtClean="0">
                        <a:solidFill>
                          <a:srgbClr val="FF9933"/>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9933"/>
                          </a:solidFill>
                        </a:rPr>
                        <a:t>De bon matin le thé</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FF9933"/>
                          </a:solidFill>
                        </a:rPr>
                        <a:t>rend plus gai !</a:t>
                      </a:r>
                    </a:p>
                    <a:p>
                      <a:endParaRPr lang="fr-FR" dirty="0" smtClean="0">
                        <a:solidFill>
                          <a:schemeClr val="accent4"/>
                        </a:solidFill>
                      </a:endParaRPr>
                    </a:p>
                  </a:txBody>
                  <a:tcPr/>
                </a:tc>
                <a:tc>
                  <a:txBody>
                    <a:bodyPr/>
                    <a:lstStyle/>
                    <a:p>
                      <a:r>
                        <a:rPr lang="fr-FR" sz="1800" dirty="0" smtClean="0">
                          <a:solidFill>
                            <a:schemeClr val="accent5"/>
                          </a:solidFill>
                        </a:rPr>
                        <a:t>Le thé, c'est exquis,</a:t>
                      </a:r>
                    </a:p>
                    <a:p>
                      <a:r>
                        <a:rPr lang="fr-FR" sz="1800" dirty="0" smtClean="0">
                          <a:solidFill>
                            <a:schemeClr val="accent5"/>
                          </a:solidFill>
                        </a:rPr>
                        <a:t> goûtez-y! </a:t>
                      </a:r>
                    </a:p>
                    <a:p>
                      <a:r>
                        <a:rPr lang="fr-FR" sz="1800" dirty="0" smtClean="0">
                          <a:solidFill>
                            <a:schemeClr val="accent5"/>
                          </a:solidFill>
                        </a:rPr>
                        <a:t>Le thé c'est précieux,</a:t>
                      </a:r>
                    </a:p>
                    <a:p>
                      <a:r>
                        <a:rPr lang="fr-FR" sz="1800" dirty="0" smtClean="0">
                          <a:solidFill>
                            <a:schemeClr val="accent5"/>
                          </a:solidFill>
                        </a:rPr>
                        <a:t> goûtez-le!</a:t>
                      </a:r>
                    </a:p>
                    <a:p>
                      <a:endParaRPr lang="fr-FR" sz="1800" dirty="0" smtClean="0">
                        <a:solidFill>
                          <a:schemeClr val="accent5"/>
                        </a:solidFill>
                      </a:endParaRPr>
                    </a:p>
                    <a:p>
                      <a:r>
                        <a:rPr lang="fr-FR" sz="1800" dirty="0" smtClean="0">
                          <a:solidFill>
                            <a:schemeClr val="bg2">
                              <a:lumMod val="50000"/>
                            </a:schemeClr>
                          </a:solidFill>
                        </a:rPr>
                        <a:t>Aimer le thé ,</a:t>
                      </a:r>
                    </a:p>
                    <a:p>
                      <a:r>
                        <a:rPr lang="fr-FR" sz="1800" dirty="0" smtClean="0">
                          <a:solidFill>
                            <a:schemeClr val="bg2">
                              <a:lumMod val="50000"/>
                            </a:schemeClr>
                          </a:solidFill>
                        </a:rPr>
                        <a:t>Aimer ses bienfaits,</a:t>
                      </a:r>
                    </a:p>
                    <a:p>
                      <a:r>
                        <a:rPr lang="fr-FR" sz="1800" dirty="0" smtClean="0">
                          <a:solidFill>
                            <a:schemeClr val="bg2">
                              <a:lumMod val="50000"/>
                            </a:schemeClr>
                          </a:solidFill>
                        </a:rPr>
                        <a:t>C'est Aimer</a:t>
                      </a:r>
                    </a:p>
                    <a:p>
                      <a:r>
                        <a:rPr lang="fr-FR" sz="1800" dirty="0" smtClean="0">
                          <a:solidFill>
                            <a:schemeClr val="bg2">
                              <a:lumMod val="50000"/>
                            </a:schemeClr>
                          </a:solidFill>
                        </a:rPr>
                        <a:t>être en bonne santé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kern="1200" dirty="0" smtClean="0">
                          <a:solidFill>
                            <a:srgbClr val="FFC000"/>
                          </a:solidFill>
                          <a:latin typeface="+mn-lt"/>
                          <a:ea typeface="+mn-ea"/>
                          <a:cs typeface="+mn-cs"/>
                        </a:rPr>
                        <a:t>La santé passe par le thé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b="0" kern="1200" dirty="0" smtClean="0">
                        <a:solidFill>
                          <a:schemeClr val="tx1"/>
                        </a:solidFill>
                        <a:latin typeface="+mn-lt"/>
                        <a:ea typeface="+mn-ea"/>
                        <a:cs typeface="+mn-cs"/>
                      </a:endParaRPr>
                    </a:p>
                    <a:p>
                      <a:r>
                        <a:rPr lang="fr-FR" sz="1800" b="0" kern="1200" dirty="0" smtClean="0">
                          <a:solidFill>
                            <a:schemeClr val="accent5">
                              <a:lumMod val="75000"/>
                            </a:schemeClr>
                          </a:solidFill>
                          <a:latin typeface="+mn-lt"/>
                          <a:ea typeface="+mn-ea"/>
                          <a:cs typeface="+mn-cs"/>
                        </a:rPr>
                        <a:t>Le thé : une fleur de joie,  </a:t>
                      </a:r>
                    </a:p>
                    <a:p>
                      <a:r>
                        <a:rPr lang="fr-FR" sz="1800" b="0" kern="1200" dirty="0" smtClean="0">
                          <a:solidFill>
                            <a:schemeClr val="accent5">
                              <a:lumMod val="75000"/>
                            </a:schemeClr>
                          </a:solidFill>
                          <a:latin typeface="+mn-lt"/>
                          <a:ea typeface="+mn-ea"/>
                          <a:cs typeface="+mn-cs"/>
                        </a:rPr>
                        <a:t>une feuille qu’on boit ;  </a:t>
                      </a:r>
                      <a:endParaRPr lang="fr-FR" sz="1800" b="0" dirty="0" smtClean="0">
                        <a:solidFill>
                          <a:schemeClr val="accent5">
                            <a:lumMod val="75000"/>
                          </a:schemeClr>
                        </a:solidFill>
                      </a:endParaRPr>
                    </a:p>
                    <a:p>
                      <a:r>
                        <a:rPr lang="fr-FR" sz="1800" b="0" kern="1200" dirty="0" smtClean="0">
                          <a:solidFill>
                            <a:schemeClr val="accent5">
                              <a:lumMod val="75000"/>
                            </a:schemeClr>
                          </a:solidFill>
                          <a:latin typeface="+mn-lt"/>
                          <a:ea typeface="+mn-ea"/>
                          <a:cs typeface="+mn-cs"/>
                        </a:rPr>
                        <a:t>une petite feuille parfumée  </a:t>
                      </a:r>
                    </a:p>
                    <a:p>
                      <a:r>
                        <a:rPr lang="fr-FR" sz="1800" b="0" kern="1200" dirty="0" smtClean="0">
                          <a:solidFill>
                            <a:schemeClr val="accent5">
                              <a:lumMod val="75000"/>
                            </a:schemeClr>
                          </a:solidFill>
                          <a:latin typeface="+mn-lt"/>
                          <a:ea typeface="+mn-ea"/>
                          <a:cs typeface="+mn-cs"/>
                        </a:rPr>
                        <a:t>qui nous fait voyager…</a:t>
                      </a:r>
                    </a:p>
                    <a:p>
                      <a:r>
                        <a:rPr lang="fr-FR" sz="1800" b="0" kern="1200" dirty="0" smtClean="0">
                          <a:solidFill>
                            <a:schemeClr val="accent5">
                              <a:lumMod val="75000"/>
                            </a:schemeClr>
                          </a:solidFill>
                          <a:latin typeface="+mn-lt"/>
                          <a:ea typeface="+mn-ea"/>
                          <a:cs typeface="+mn-cs"/>
                        </a:rPr>
                        <a:t>	</a:t>
                      </a:r>
                    </a:p>
                    <a:p>
                      <a:r>
                        <a:rPr lang="fr-FR" sz="1800" dirty="0" smtClean="0">
                          <a:solidFill>
                            <a:schemeClr val="accent4"/>
                          </a:solidFill>
                        </a:rPr>
                        <a:t>Avant de se dépenser </a:t>
                      </a:r>
                    </a:p>
                    <a:p>
                      <a:r>
                        <a:rPr lang="fr-FR" sz="1800" dirty="0" smtClean="0">
                          <a:solidFill>
                            <a:schemeClr val="accent4"/>
                          </a:solidFill>
                        </a:rPr>
                        <a:t>boire un thé,</a:t>
                      </a:r>
                    </a:p>
                    <a:p>
                      <a:r>
                        <a:rPr lang="fr-FR" sz="1800" dirty="0" smtClean="0">
                          <a:solidFill>
                            <a:schemeClr val="accent4"/>
                          </a:solidFill>
                        </a:rPr>
                        <a:t>c' est boire pour bien jouer.</a:t>
                      </a:r>
                      <a:endParaRPr lang="fr-FR" dirty="0">
                        <a:solidFill>
                          <a:schemeClr val="accent4"/>
                        </a:solidFill>
                      </a:endParaRPr>
                    </a:p>
                  </a:txBody>
                  <a:tcPr/>
                </a:tc>
              </a:tr>
              <a:tr h="2752552">
                <a:tc>
                  <a:txBody>
                    <a:bodyPr/>
                    <a:lstStyle/>
                    <a:p>
                      <a:endParaRPr lang="fr-FR" sz="1800" dirty="0" smtClean="0">
                        <a:solidFill>
                          <a:schemeClr val="tx2">
                            <a:lumMod val="60000"/>
                            <a:lumOff val="40000"/>
                          </a:schemeClr>
                        </a:solidFill>
                      </a:endParaRPr>
                    </a:p>
                    <a:p>
                      <a:endParaRPr lang="fr-FR" sz="1800" dirty="0" smtClean="0">
                        <a:solidFill>
                          <a:schemeClr val="tx2">
                            <a:lumMod val="60000"/>
                            <a:lumOff val="40000"/>
                          </a:schemeClr>
                        </a:solidFill>
                      </a:endParaRPr>
                    </a:p>
                    <a:p>
                      <a:r>
                        <a:rPr lang="fr-FR" sz="1800" dirty="0" smtClean="0">
                          <a:solidFill>
                            <a:schemeClr val="tx2">
                              <a:lumMod val="60000"/>
                              <a:lumOff val="40000"/>
                            </a:schemeClr>
                          </a:solidFill>
                        </a:rPr>
                        <a:t>Faites comme les gens</a:t>
                      </a:r>
                    </a:p>
                    <a:p>
                      <a:r>
                        <a:rPr lang="fr-FR" sz="1800" dirty="0" smtClean="0">
                          <a:solidFill>
                            <a:schemeClr val="tx2">
                              <a:lumMod val="60000"/>
                              <a:lumOff val="40000"/>
                            </a:schemeClr>
                          </a:solidFill>
                        </a:rPr>
                        <a:t> en bonne santé,</a:t>
                      </a:r>
                    </a:p>
                    <a:p>
                      <a:r>
                        <a:rPr lang="fr-FR" sz="1800" dirty="0" smtClean="0">
                          <a:solidFill>
                            <a:schemeClr val="tx2">
                              <a:lumMod val="60000"/>
                              <a:lumOff val="40000"/>
                            </a:schemeClr>
                          </a:solidFill>
                        </a:rPr>
                        <a:t>Arrêtez les addictions,</a:t>
                      </a:r>
                    </a:p>
                    <a:p>
                      <a:r>
                        <a:rPr lang="fr-FR" sz="1800" dirty="0" smtClean="0">
                          <a:solidFill>
                            <a:schemeClr val="tx2">
                              <a:lumMod val="60000"/>
                              <a:lumOff val="40000"/>
                            </a:schemeClr>
                          </a:solidFill>
                        </a:rPr>
                        <a:t>buvez du thé </a:t>
                      </a:r>
                    </a:p>
                    <a:p>
                      <a:r>
                        <a:rPr lang="fr-FR" sz="1800" dirty="0" smtClean="0">
                          <a:solidFill>
                            <a:schemeClr val="tx2">
                              <a:lumMod val="60000"/>
                              <a:lumOff val="40000"/>
                            </a:schemeClr>
                          </a:solidFill>
                        </a:rPr>
                        <a:t>Sans modération ....</a:t>
                      </a:r>
                    </a:p>
                  </a:txBody>
                  <a:tcPr/>
                </a:tc>
                <a:tc>
                  <a:txBody>
                    <a:bodyPr/>
                    <a:lstStyle/>
                    <a:p>
                      <a:r>
                        <a:rPr lang="fr-FR" sz="1800" b="0" kern="1200" dirty="0" smtClean="0">
                          <a:solidFill>
                            <a:srgbClr val="FF9933"/>
                          </a:solidFill>
                          <a:latin typeface="+mn-lt"/>
                          <a:ea typeface="+mn-ea"/>
                          <a:cs typeface="+mn-cs"/>
                        </a:rPr>
                        <a:t>Au lieu de fumer:</a:t>
                      </a:r>
                    </a:p>
                    <a:p>
                      <a:r>
                        <a:rPr lang="fr-FR" sz="1800" b="0" kern="1200" dirty="0" smtClean="0">
                          <a:solidFill>
                            <a:srgbClr val="FF9933"/>
                          </a:solidFill>
                          <a:latin typeface="+mn-lt"/>
                          <a:ea typeface="+mn-ea"/>
                          <a:cs typeface="+mn-cs"/>
                        </a:rPr>
                        <a:t>boire du thé</a:t>
                      </a:r>
                    </a:p>
                    <a:p>
                      <a:r>
                        <a:rPr lang="fr-FR" sz="1800" b="0" kern="1200" dirty="0" smtClean="0">
                          <a:solidFill>
                            <a:srgbClr val="FF9933"/>
                          </a:solidFill>
                          <a:latin typeface="+mn-lt"/>
                          <a:ea typeface="+mn-ea"/>
                          <a:cs typeface="+mn-cs"/>
                        </a:rPr>
                        <a:t>c’est être mieux accompagné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b="0" dirty="0" smtClean="0">
                        <a:solidFill>
                          <a:schemeClr val="accent3"/>
                        </a:solidFill>
                      </a:endParaRPr>
                    </a:p>
                    <a:p>
                      <a:r>
                        <a:rPr lang="fr-FR" sz="1800" b="0" kern="1200" dirty="0" smtClean="0">
                          <a:solidFill>
                            <a:schemeClr val="accent4">
                              <a:lumMod val="75000"/>
                            </a:schemeClr>
                          </a:solidFill>
                          <a:latin typeface="+mn-lt"/>
                          <a:ea typeface="+mn-ea"/>
                          <a:cs typeface="+mn-cs"/>
                        </a:rPr>
                        <a:t>Thé chaud, thé froid</a:t>
                      </a:r>
                    </a:p>
                    <a:p>
                      <a:r>
                        <a:rPr lang="fr-FR" sz="1800" b="0" kern="1200" dirty="0" smtClean="0">
                          <a:solidFill>
                            <a:schemeClr val="accent4">
                              <a:lumMod val="75000"/>
                            </a:schemeClr>
                          </a:solidFill>
                          <a:latin typeface="+mn-lt"/>
                          <a:ea typeface="+mn-ea"/>
                          <a:cs typeface="+mn-cs"/>
                        </a:rPr>
                        <a:t>Thé toi et bois !</a:t>
                      </a:r>
                      <a:endParaRPr lang="fr-FR" sz="1800" b="0" kern="1200" dirty="0">
                        <a:solidFill>
                          <a:schemeClr val="accent4">
                            <a:lumMod val="75000"/>
                          </a:schemeClr>
                        </a:solidFill>
                        <a:latin typeface="+mn-lt"/>
                        <a:ea typeface="+mn-ea"/>
                        <a:cs typeface="+mn-cs"/>
                      </a:endParaRPr>
                    </a:p>
                  </a:txBody>
                  <a:tcPr/>
                </a:tc>
                <a:tc>
                  <a:txBody>
                    <a:bodyPr/>
                    <a:lstStyle/>
                    <a:p>
                      <a:r>
                        <a:rPr lang="fr-FR" sz="1800" dirty="0" smtClean="0">
                          <a:solidFill>
                            <a:schemeClr val="accent3">
                              <a:lumMod val="75000"/>
                            </a:schemeClr>
                          </a:solidFill>
                        </a:rPr>
                        <a:t>Le thé nature ou au lait ,</a:t>
                      </a:r>
                    </a:p>
                    <a:p>
                      <a:r>
                        <a:rPr lang="fr-FR" sz="1800" dirty="0" smtClean="0">
                          <a:solidFill>
                            <a:schemeClr val="accent3">
                              <a:lumMod val="75000"/>
                            </a:schemeClr>
                          </a:solidFill>
                        </a:rPr>
                        <a:t>Le thé, </a:t>
                      </a:r>
                    </a:p>
                    <a:p>
                      <a:r>
                        <a:rPr lang="fr-FR" sz="1800" dirty="0" smtClean="0">
                          <a:solidFill>
                            <a:schemeClr val="accent3">
                              <a:lumMod val="75000"/>
                            </a:schemeClr>
                          </a:solidFill>
                        </a:rPr>
                        <a:t>Ce n'est pas que pour les Anglais !</a:t>
                      </a:r>
                      <a:endParaRPr lang="fr-FR" dirty="0">
                        <a:solidFill>
                          <a:schemeClr val="accent3">
                            <a:lumMod val="75000"/>
                          </a:schemeClr>
                        </a:solidFill>
                      </a:endParaRPr>
                    </a:p>
                  </a:txBody>
                  <a:tcPr/>
                </a:tc>
              </a:tr>
            </a:tbl>
          </a:graphicData>
        </a:graphic>
      </p:graphicFrame>
      <p:pic>
        <p:nvPicPr>
          <p:cNvPr id="5" name="Image 4" descr="P1260345.JPG"/>
          <p:cNvPicPr>
            <a:picLocks noChangeAspect="1"/>
          </p:cNvPicPr>
          <p:nvPr/>
        </p:nvPicPr>
        <p:blipFill>
          <a:blip r:embed="rId2" cstate="print"/>
          <a:stretch>
            <a:fillRect/>
          </a:stretch>
        </p:blipFill>
        <p:spPr>
          <a:xfrm>
            <a:off x="6072198" y="5143512"/>
            <a:ext cx="2428892" cy="1571636"/>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descr="E:\Photos thé comme théatre\Thé comme Théâtre 11-1-2010\P1260435.JPG"/>
          <p:cNvPicPr>
            <a:picLocks noChangeAspect="1" noChangeArrowheads="1"/>
          </p:cNvPicPr>
          <p:nvPr/>
        </p:nvPicPr>
        <p:blipFill>
          <a:blip r:embed="rId2" cstate="print"/>
          <a:srcRect l="1583" t="4222"/>
          <a:stretch>
            <a:fillRect/>
          </a:stretch>
        </p:blipFill>
        <p:spPr bwMode="auto">
          <a:xfrm>
            <a:off x="214282" y="4071942"/>
            <a:ext cx="3551220" cy="2592000"/>
          </a:xfrm>
          <a:prstGeom prst="rect">
            <a:avLst/>
          </a:prstGeom>
          <a:noFill/>
        </p:spPr>
      </p:pic>
      <p:pic>
        <p:nvPicPr>
          <p:cNvPr id="25605" name="Picture 5" descr="E:\Photos thé comme théatre\Thé comme Théâtre 7-01-2010\P1260184.JPG"/>
          <p:cNvPicPr>
            <a:picLocks noChangeAspect="1" noChangeArrowheads="1"/>
          </p:cNvPicPr>
          <p:nvPr/>
        </p:nvPicPr>
        <p:blipFill>
          <a:blip r:embed="rId3" cstate="print"/>
          <a:srcRect l="3675" t="4900" r="781" b="19154"/>
          <a:stretch>
            <a:fillRect/>
          </a:stretch>
        </p:blipFill>
        <p:spPr bwMode="auto">
          <a:xfrm>
            <a:off x="5214942" y="214290"/>
            <a:ext cx="3714776" cy="2214578"/>
          </a:xfrm>
          <a:prstGeom prst="rect">
            <a:avLst/>
          </a:prstGeom>
          <a:noFill/>
        </p:spPr>
      </p:pic>
      <p:pic>
        <p:nvPicPr>
          <p:cNvPr id="25606" name="Picture 6" descr="E:\Photos thé comme théatre\Thé comme Théâtre 7-01-2010\P1260234.JPG"/>
          <p:cNvPicPr>
            <a:picLocks noChangeAspect="1" noChangeArrowheads="1"/>
          </p:cNvPicPr>
          <p:nvPr/>
        </p:nvPicPr>
        <p:blipFill>
          <a:blip r:embed="rId4" cstate="print"/>
          <a:srcRect/>
          <a:stretch>
            <a:fillRect/>
          </a:stretch>
        </p:blipFill>
        <p:spPr bwMode="auto">
          <a:xfrm>
            <a:off x="5286380" y="3929066"/>
            <a:ext cx="3648000" cy="2736000"/>
          </a:xfrm>
          <a:prstGeom prst="rect">
            <a:avLst/>
          </a:prstGeom>
          <a:noFill/>
        </p:spPr>
      </p:pic>
      <p:pic>
        <p:nvPicPr>
          <p:cNvPr id="25607" name="Picture 7" descr="E:\Photos thé comme théatre\Thé comme Théâtre 11-1-2010\P1260410.JPG"/>
          <p:cNvPicPr>
            <a:picLocks noChangeAspect="1" noChangeArrowheads="1"/>
          </p:cNvPicPr>
          <p:nvPr/>
        </p:nvPicPr>
        <p:blipFill>
          <a:blip r:embed="rId5" cstate="print"/>
          <a:srcRect t="17809"/>
          <a:stretch>
            <a:fillRect/>
          </a:stretch>
        </p:blipFill>
        <p:spPr bwMode="auto">
          <a:xfrm>
            <a:off x="214282" y="214290"/>
            <a:ext cx="3744000" cy="2307934"/>
          </a:xfrm>
          <a:prstGeom prst="rect">
            <a:avLst/>
          </a:prstGeom>
          <a:noFill/>
        </p:spPr>
      </p:pic>
      <p:pic>
        <p:nvPicPr>
          <p:cNvPr id="25602" name="Picture 2" descr="E:\Photos thé comme théatre\Thé comme Théâtre 11-1-2010\P1260434.JPG"/>
          <p:cNvPicPr>
            <a:picLocks noChangeAspect="1" noChangeArrowheads="1"/>
          </p:cNvPicPr>
          <p:nvPr/>
        </p:nvPicPr>
        <p:blipFill>
          <a:blip r:embed="rId6" cstate="print"/>
          <a:srcRect l="4302" t="20974"/>
          <a:stretch>
            <a:fillRect/>
          </a:stretch>
        </p:blipFill>
        <p:spPr bwMode="auto">
          <a:xfrm>
            <a:off x="3500430" y="2143116"/>
            <a:ext cx="2288697" cy="252000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3" name="Picture 7" descr="E:\Photos thé comme théatre\Thé comme Théâtre 7-01-2010\P1260314.JPG"/>
          <p:cNvPicPr>
            <a:picLocks noChangeAspect="1" noChangeArrowheads="1"/>
          </p:cNvPicPr>
          <p:nvPr/>
        </p:nvPicPr>
        <p:blipFill>
          <a:blip r:embed="rId2" cstate="print"/>
          <a:srcRect/>
          <a:stretch>
            <a:fillRect/>
          </a:stretch>
        </p:blipFill>
        <p:spPr bwMode="auto">
          <a:xfrm>
            <a:off x="3643306" y="2000240"/>
            <a:ext cx="2754000" cy="3672000"/>
          </a:xfrm>
          <a:prstGeom prst="rect">
            <a:avLst/>
          </a:prstGeom>
          <a:noFill/>
        </p:spPr>
      </p:pic>
      <p:pic>
        <p:nvPicPr>
          <p:cNvPr id="24580" name="Picture 4" descr="E:\Photos thé comme théatre\Thé comme Théâtre 11-1-2010\DSCN2881.JPG"/>
          <p:cNvPicPr>
            <a:picLocks noChangeAspect="1" noChangeArrowheads="1"/>
          </p:cNvPicPr>
          <p:nvPr/>
        </p:nvPicPr>
        <p:blipFill>
          <a:blip r:embed="rId3" cstate="print"/>
          <a:srcRect t="13229" r="3266"/>
          <a:stretch>
            <a:fillRect/>
          </a:stretch>
        </p:blipFill>
        <p:spPr bwMode="auto">
          <a:xfrm>
            <a:off x="2500298" y="214290"/>
            <a:ext cx="3157332" cy="2124000"/>
          </a:xfrm>
          <a:prstGeom prst="rect">
            <a:avLst/>
          </a:prstGeom>
          <a:noFill/>
        </p:spPr>
      </p:pic>
      <p:pic>
        <p:nvPicPr>
          <p:cNvPr id="24582" name="Picture 6" descr="E:\Photos thé comme théatre\Thé comme Théâtre 11-1-2010\P1260539.JPG"/>
          <p:cNvPicPr>
            <a:picLocks noChangeAspect="1" noChangeArrowheads="1"/>
          </p:cNvPicPr>
          <p:nvPr/>
        </p:nvPicPr>
        <p:blipFill>
          <a:blip r:embed="rId4" cstate="print"/>
          <a:srcRect b="12930"/>
          <a:stretch>
            <a:fillRect/>
          </a:stretch>
        </p:blipFill>
        <p:spPr bwMode="auto">
          <a:xfrm>
            <a:off x="6286512" y="2214554"/>
            <a:ext cx="2646000" cy="3071834"/>
          </a:xfrm>
          <a:prstGeom prst="rect">
            <a:avLst/>
          </a:prstGeom>
          <a:noFill/>
        </p:spPr>
      </p:pic>
      <p:pic>
        <p:nvPicPr>
          <p:cNvPr id="27649" name="Picture 1" descr="H:\Photos thé comme théatre\Thé comme Théâtre 7-01-2010\P1260176.JPG"/>
          <p:cNvPicPr>
            <a:picLocks noChangeAspect="1" noChangeArrowheads="1"/>
          </p:cNvPicPr>
          <p:nvPr/>
        </p:nvPicPr>
        <p:blipFill>
          <a:blip r:embed="rId5" cstate="print"/>
          <a:srcRect/>
          <a:stretch>
            <a:fillRect/>
          </a:stretch>
        </p:blipFill>
        <p:spPr bwMode="auto">
          <a:xfrm>
            <a:off x="214282" y="214290"/>
            <a:ext cx="1674000" cy="2232000"/>
          </a:xfrm>
          <a:prstGeom prst="rect">
            <a:avLst/>
          </a:prstGeom>
          <a:noFill/>
        </p:spPr>
      </p:pic>
      <p:pic>
        <p:nvPicPr>
          <p:cNvPr id="27650" name="Picture 2" descr="H:\Photos thé comme théatre\Thé comme Théâtre 7-01-2010\P1260194.JPG"/>
          <p:cNvPicPr>
            <a:picLocks noChangeAspect="1" noChangeArrowheads="1"/>
          </p:cNvPicPr>
          <p:nvPr/>
        </p:nvPicPr>
        <p:blipFill>
          <a:blip r:embed="rId6" cstate="print"/>
          <a:srcRect/>
          <a:stretch>
            <a:fillRect/>
          </a:stretch>
        </p:blipFill>
        <p:spPr bwMode="auto">
          <a:xfrm>
            <a:off x="214282" y="2643182"/>
            <a:ext cx="2928000" cy="2196000"/>
          </a:xfrm>
          <a:prstGeom prst="rect">
            <a:avLst/>
          </a:prstGeom>
          <a:noFill/>
        </p:spPr>
      </p:pic>
      <p:pic>
        <p:nvPicPr>
          <p:cNvPr id="24584" name="Picture 8" descr="E:\Photos thé comme théatre\Thé comme Théâtre 11-1-2010\P1260373.JPG"/>
          <p:cNvPicPr>
            <a:picLocks noChangeAspect="1" noChangeArrowheads="1"/>
          </p:cNvPicPr>
          <p:nvPr/>
        </p:nvPicPr>
        <p:blipFill>
          <a:blip r:embed="rId7" cstate="print"/>
          <a:srcRect t="11180"/>
          <a:stretch>
            <a:fillRect/>
          </a:stretch>
        </p:blipFill>
        <p:spPr bwMode="auto">
          <a:xfrm>
            <a:off x="1643042" y="4429132"/>
            <a:ext cx="1917000" cy="2270248"/>
          </a:xfrm>
          <a:prstGeom prst="rect">
            <a:avLst/>
          </a:prstGeom>
          <a:noFill/>
        </p:spPr>
      </p:pic>
      <p:pic>
        <p:nvPicPr>
          <p:cNvPr id="24581" name="Picture 5" descr="E:\Photos thé comme théatre\Thé comme Théâtre 11-1-2010\P1260521.JPG"/>
          <p:cNvPicPr>
            <a:picLocks noChangeAspect="1" noChangeArrowheads="1"/>
          </p:cNvPicPr>
          <p:nvPr/>
        </p:nvPicPr>
        <p:blipFill>
          <a:blip r:embed="rId8" cstate="print"/>
          <a:srcRect l="7087"/>
          <a:stretch>
            <a:fillRect/>
          </a:stretch>
        </p:blipFill>
        <p:spPr bwMode="auto">
          <a:xfrm>
            <a:off x="6000760" y="5072074"/>
            <a:ext cx="2006922" cy="1620000"/>
          </a:xfrm>
          <a:prstGeom prst="rect">
            <a:avLst/>
          </a:prstGeom>
          <a:noFill/>
        </p:spPr>
      </p:pic>
      <p:pic>
        <p:nvPicPr>
          <p:cNvPr id="27651" name="Picture 3" descr="H:\Photos thé comme théatre\Thé comme Théâtre 7-01-2010\P1260313.JPG"/>
          <p:cNvPicPr>
            <a:picLocks noChangeAspect="1" noChangeArrowheads="1"/>
          </p:cNvPicPr>
          <p:nvPr/>
        </p:nvPicPr>
        <p:blipFill>
          <a:blip r:embed="rId9" cstate="print"/>
          <a:srcRect/>
          <a:stretch>
            <a:fillRect/>
          </a:stretch>
        </p:blipFill>
        <p:spPr bwMode="auto">
          <a:xfrm>
            <a:off x="6000760" y="214290"/>
            <a:ext cx="2946127" cy="1692000"/>
          </a:xfrm>
          <a:prstGeom prst="rect">
            <a:avLst/>
          </a:prstGeo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E:\Photos thé comme théatre\Photos de la vitrine\P1260589.JPG"/>
          <p:cNvPicPr>
            <a:picLocks noChangeAspect="1" noChangeArrowheads="1"/>
          </p:cNvPicPr>
          <p:nvPr/>
        </p:nvPicPr>
        <p:blipFill>
          <a:blip r:embed="rId2" cstate="print"/>
          <a:srcRect l="6075" r="6855"/>
          <a:stretch>
            <a:fillRect/>
          </a:stretch>
        </p:blipFill>
        <p:spPr bwMode="auto">
          <a:xfrm>
            <a:off x="357158" y="285728"/>
            <a:ext cx="6143668" cy="5292000"/>
          </a:xfrm>
          <a:prstGeom prst="rect">
            <a:avLst/>
          </a:prstGeom>
          <a:noFill/>
        </p:spPr>
      </p:pic>
      <p:sp>
        <p:nvSpPr>
          <p:cNvPr id="3" name="ZoneTexte 2"/>
          <p:cNvSpPr txBox="1"/>
          <p:nvPr/>
        </p:nvSpPr>
        <p:spPr>
          <a:xfrm>
            <a:off x="428596" y="5857892"/>
            <a:ext cx="6786610" cy="523220"/>
          </a:xfrm>
          <a:prstGeom prst="rect">
            <a:avLst/>
          </a:prstGeom>
          <a:noFill/>
        </p:spPr>
        <p:txBody>
          <a:bodyPr wrap="square" rtlCol="0">
            <a:spAutoFit/>
          </a:bodyPr>
          <a:lstStyle/>
          <a:p>
            <a:r>
              <a:rPr lang="fr-FR" sz="1400" b="1" dirty="0" smtClean="0">
                <a:solidFill>
                  <a:schemeClr val="accent5">
                    <a:lumMod val="75000"/>
                  </a:schemeClr>
                </a:solidFill>
              </a:rPr>
              <a:t>La vitrine d’accueil du Lycée F. Tristan a été réalisée par la classe de CAP Fleurs et Stéphanie Kupperschmitt professeur en Arts Appliqués   </a:t>
            </a:r>
            <a:endParaRPr lang="fr-FR" sz="1400" b="1" dirty="0">
              <a:solidFill>
                <a:schemeClr val="accent5">
                  <a:lumMod val="75000"/>
                </a:schemeClr>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457200" y="0"/>
            <a:ext cx="8229600" cy="1214422"/>
          </a:xfrm>
        </p:spPr>
        <p:txBody>
          <a:bodyPr>
            <a:normAutofit/>
          </a:bodyPr>
          <a:lstStyle/>
          <a:p>
            <a:r>
              <a:rPr lang="fr-FR" sz="2000" b="1" dirty="0" smtClean="0">
                <a:solidFill>
                  <a:schemeClr val="accent3">
                    <a:lumMod val="75000"/>
                  </a:schemeClr>
                </a:solidFill>
              </a:rPr>
              <a:t>CAMBLANES-ET-MEYNAC, FLORA-TRISTAN.</a:t>
            </a:r>
            <a:r>
              <a:rPr lang="fr-FR" sz="2000" dirty="0" smtClean="0">
                <a:solidFill>
                  <a:schemeClr val="accent3">
                    <a:lumMod val="75000"/>
                  </a:schemeClr>
                </a:solidFill>
              </a:rPr>
              <a:t> </a:t>
            </a:r>
            <a:br>
              <a:rPr lang="fr-FR" sz="2000" dirty="0" smtClean="0">
                <a:solidFill>
                  <a:schemeClr val="accent3">
                    <a:lumMod val="75000"/>
                  </a:schemeClr>
                </a:solidFill>
              </a:rPr>
            </a:br>
            <a:r>
              <a:rPr lang="fr-FR" sz="2000" b="1" dirty="0" smtClean="0">
                <a:solidFill>
                  <a:schemeClr val="accent3">
                    <a:lumMod val="75000"/>
                  </a:schemeClr>
                </a:solidFill>
              </a:rPr>
              <a:t>Thé et théâtre étaient au menu des élèves de terminale restauration. Une savoureuse expérience</a:t>
            </a:r>
            <a:endParaRPr lang="fr-FR" sz="2000" dirty="0">
              <a:solidFill>
                <a:schemeClr val="accent3">
                  <a:lumMod val="75000"/>
                </a:schemeClr>
              </a:solidFill>
            </a:endParaRPr>
          </a:p>
        </p:txBody>
      </p:sp>
      <p:sp>
        <p:nvSpPr>
          <p:cNvPr id="6" name="Espace réservé du contenu 5"/>
          <p:cNvSpPr>
            <a:spLocks noGrp="1"/>
          </p:cNvSpPr>
          <p:nvPr>
            <p:ph idx="1"/>
          </p:nvPr>
        </p:nvSpPr>
        <p:spPr>
          <a:xfrm>
            <a:off x="357158" y="2714620"/>
            <a:ext cx="8229600" cy="3714776"/>
          </a:xfrm>
        </p:spPr>
        <p:txBody>
          <a:bodyPr>
            <a:noAutofit/>
          </a:bodyPr>
          <a:lstStyle/>
          <a:p>
            <a:pPr algn="just">
              <a:buNone/>
            </a:pPr>
            <a:r>
              <a:rPr lang="fr-FR" sz="1000" b="1" dirty="0" smtClean="0"/>
              <a:t>Servir les textes comme les plats </a:t>
            </a:r>
          </a:p>
          <a:p>
            <a:pPr algn="just">
              <a:buNone/>
            </a:pPr>
            <a:r>
              <a:rPr lang="fr-FR" sz="1000" dirty="0" smtClean="0"/>
              <a:t>Les élèves ont déclamé du Balzac et du Proust pendant leur service. (PHOTO M. H.)</a:t>
            </a:r>
          </a:p>
          <a:p>
            <a:pPr>
              <a:buNone/>
            </a:pPr>
            <a:r>
              <a:rPr lang="fr-FR" sz="1000" dirty="0" smtClean="0"/>
              <a:t>« Je suis très stressée, là j'ai peur de ne plus connaître mon texte » ; Marion, élève en terminale bac professionnel restauration au lycée Flora-Tristan, piétine. Alors que les convives terminent leur entrée, les élèves cuisiniers et serveurs révisent leurs textes. Dans quelques instants ils se transformeront en comédiens avant de retourner aux fourneaux ou à leur service. Ce dîner-théâtre autour du thé, ils le préparent depuis plus de deux mois. Alors la tension est à son comble.</a:t>
            </a:r>
          </a:p>
          <a:p>
            <a:pPr>
              <a:buNone/>
            </a:pPr>
            <a:endParaRPr lang="fr-FR" sz="1000" dirty="0" smtClean="0"/>
          </a:p>
          <a:p>
            <a:pPr>
              <a:buNone/>
            </a:pPr>
            <a:r>
              <a:rPr lang="fr-FR" sz="1000" b="1" dirty="0" smtClean="0"/>
              <a:t>Proust, Balzac.</a:t>
            </a:r>
            <a:endParaRPr lang="fr-FR" sz="1000" dirty="0" smtClean="0"/>
          </a:p>
          <a:p>
            <a:pPr>
              <a:buNone/>
            </a:pPr>
            <a:r>
              <a:rPr lang="fr-FR" sz="1000" dirty="0" smtClean="0"/>
              <a:t>Insolite, le projet initié par Alain Herbert, professeur de restauration (avec Stéphanie Bernhard) et grand amateur de thé, s'articule autour de plusieurs matières et de leurs professeurs. Il a fallu apprendre à déguster du thé, faire des recherches. Notamment en français, avec Marina Mondin qui « s'étonne encore de l'adhésion de ses élèves à des auteurs et des textes difficiles relevant du lycée général ». Proust, Balzac, Goscinny ou encore Muriel Barbery ne leur sont désormais plus inconnus.</a:t>
            </a:r>
          </a:p>
          <a:p>
            <a:pPr>
              <a:buNone/>
            </a:pPr>
            <a:r>
              <a:rPr lang="fr-FR" sz="1000" dirty="0" smtClean="0"/>
              <a:t>Côté décoration, ce sont les 30 élèves de la section fleuristerie, encadrés par Nathalie Barthélémy, qui se sont attelés à la tâche. Quant au théâtre, c'est encore une fois à Wahid Chakib (de l'association Alifs) que le lycée a confié la mission de transformer ses élèves en comédiens. « Le travail théâtral devrait être obligatoire dans cette filière, ajoute Alain Herbert. Cela permet de travailler la relation au client et de mieux gérer des situations parfois être délicates. »</a:t>
            </a:r>
          </a:p>
          <a:p>
            <a:pPr>
              <a:buNone/>
            </a:pPr>
            <a:endParaRPr lang="fr-FR" sz="1000" dirty="0" smtClean="0"/>
          </a:p>
          <a:p>
            <a:pPr>
              <a:buNone/>
            </a:pPr>
            <a:r>
              <a:rPr lang="fr-FR" sz="1000" b="1" dirty="0" smtClean="0"/>
              <a:t>Et la mission est réussie</a:t>
            </a:r>
            <a:endParaRPr lang="fr-FR" sz="1000" dirty="0" smtClean="0"/>
          </a:p>
          <a:p>
            <a:pPr>
              <a:buNone/>
            </a:pPr>
            <a:r>
              <a:rPr lang="fr-FR" sz="1000" dirty="0" smtClean="0"/>
              <a:t>La préparation de cette soirée a également amené les élèves au théâtre. La plupart y mettaient les pieds pour la première fois. « On a vu ''Le Malade imaginaire'', de Molière. Ça nous a permis de voir en vrai le jeu de scène des acteurs », se réjouit encore Kevin. </a:t>
            </a:r>
          </a:p>
          <a:p>
            <a:pPr>
              <a:buNone/>
            </a:pPr>
            <a:r>
              <a:rPr lang="fr-FR" sz="1000" dirty="0" smtClean="0"/>
              <a:t>« Puis les répétitions avec Wahid nous ont permis de poser notre voix, d'avoir plus confiance en nous », poursuit-il. Des qualités qui leur seront réclamées dans leur futur métier qu'ils exerceront, pour la majorité, l'an prochain, bac en poche.</a:t>
            </a:r>
          </a:p>
          <a:p>
            <a:pPr>
              <a:buNone/>
            </a:pPr>
            <a:r>
              <a:rPr lang="fr-FR" sz="1000" b="1" dirty="0" smtClean="0"/>
              <a:t>Auteur : Marie Huguenin</a:t>
            </a:r>
            <a:r>
              <a:rPr lang="fr-FR" sz="1000" dirty="0" smtClean="0"/>
              <a:t/>
            </a:r>
            <a:br>
              <a:rPr lang="fr-FR" sz="1000" dirty="0" smtClean="0"/>
            </a:br>
            <a:endParaRPr lang="fr-FR" sz="1000" dirty="0"/>
          </a:p>
        </p:txBody>
      </p:sp>
      <p:pic>
        <p:nvPicPr>
          <p:cNvPr id="24578" name="Image 3" descr="Les élèves ont déclamé du Balzac et du Proust pendant  leur service. (PHOTO M. H.)">
            <a:hlinkClick r:id="rId2"/>
          </p:cNvPr>
          <p:cNvPicPr>
            <a:picLocks noChangeAspect="1" noChangeArrowheads="1"/>
          </p:cNvPicPr>
          <p:nvPr/>
        </p:nvPicPr>
        <p:blipFill>
          <a:blip r:embed="rId3" cstate="print"/>
          <a:srcRect/>
          <a:stretch>
            <a:fillRect/>
          </a:stretch>
        </p:blipFill>
        <p:spPr bwMode="auto">
          <a:xfrm>
            <a:off x="3143240" y="1142984"/>
            <a:ext cx="2857500" cy="16383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142852"/>
            <a:ext cx="8858312" cy="6924973"/>
          </a:xfrm>
          <a:prstGeom prst="rect">
            <a:avLst/>
          </a:prstGeom>
          <a:noFill/>
        </p:spPr>
        <p:txBody>
          <a:bodyPr wrap="square" rtlCol="0">
            <a:spAutoFit/>
          </a:bodyPr>
          <a:lstStyle/>
          <a:p>
            <a:pPr algn="ctr"/>
            <a:r>
              <a:rPr lang="fr-FR" sz="2400" b="1" dirty="0" smtClean="0"/>
              <a:t>ENQUETE    PPCP « Thé »    2010</a:t>
            </a:r>
          </a:p>
          <a:p>
            <a:r>
              <a:rPr lang="fr-FR" sz="1200" i="1" dirty="0" smtClean="0"/>
              <a:t>Cochez en bleu les cases de votre choix.</a:t>
            </a:r>
            <a:endParaRPr lang="fr-FR" sz="1200" dirty="0" smtClean="0"/>
          </a:p>
          <a:p>
            <a:r>
              <a:rPr lang="fr-FR" sz="1200" b="1" u="sng" dirty="0" smtClean="0"/>
              <a:t>Votre consommation de thé</a:t>
            </a:r>
            <a:endParaRPr lang="fr-FR" sz="1200" dirty="0" smtClean="0"/>
          </a:p>
          <a:p>
            <a:r>
              <a:rPr lang="fr-FR" sz="1200" b="1" dirty="0" smtClean="0"/>
              <a:t>1-Buvez-vous du thé ?</a:t>
            </a:r>
            <a:endParaRPr lang="fr-FR" sz="1200" dirty="0" smtClean="0"/>
          </a:p>
          <a:p>
            <a:r>
              <a:rPr lang="fr-FR" sz="1200" dirty="0" smtClean="0"/>
              <a:t>a) □ OUI, régulièrement ( 1fois/jour )</a:t>
            </a:r>
          </a:p>
          <a:p>
            <a:r>
              <a:rPr lang="fr-FR" sz="1200" dirty="0" smtClean="0"/>
              <a:t>b) □ OUI, parfois ( 1 fois /semaine )</a:t>
            </a:r>
          </a:p>
          <a:p>
            <a:r>
              <a:rPr lang="fr-FR" sz="1200" dirty="0" smtClean="0"/>
              <a:t>c) □ OUI le PPCP a modifié ma consommation de thé, </a:t>
            </a:r>
          </a:p>
          <a:p>
            <a:r>
              <a:rPr lang="fr-FR" sz="1200" dirty="0" smtClean="0"/>
              <a:t>        en quoi ? …………………………………………………………………………………………………………………………………………….</a:t>
            </a:r>
          </a:p>
          <a:p>
            <a:r>
              <a:rPr lang="fr-FR" sz="1200" dirty="0" smtClean="0"/>
              <a:t>d) □  NON, jamais parce que : □ je n’aime pas            □ on n’en consomme pas dans ma famille</a:t>
            </a:r>
          </a:p>
          <a:p>
            <a:r>
              <a:rPr lang="fr-FR" sz="1200" dirty="0" smtClean="0"/>
              <a:t> </a:t>
            </a:r>
          </a:p>
          <a:p>
            <a:r>
              <a:rPr lang="fr-FR" sz="1200" b="1" dirty="0" smtClean="0"/>
              <a:t>2 – Si vous avez répondu OUI, quand consommez-vous du thé ?</a:t>
            </a:r>
            <a:endParaRPr lang="fr-FR" sz="1200" dirty="0" smtClean="0"/>
          </a:p>
          <a:p>
            <a:r>
              <a:rPr lang="fr-FR" sz="1200" dirty="0" smtClean="0"/>
              <a:t>a) □ Au petit déjeuner</a:t>
            </a:r>
          </a:p>
          <a:p>
            <a:r>
              <a:rPr lang="fr-FR" sz="1200" dirty="0" smtClean="0"/>
              <a:t>b) □ Lors d’un moment de détente (après-midi, au café …)</a:t>
            </a:r>
          </a:p>
          <a:p>
            <a:r>
              <a:rPr lang="fr-FR" sz="1200" dirty="0" smtClean="0"/>
              <a:t>c) □ En boisson chaude</a:t>
            </a:r>
          </a:p>
          <a:p>
            <a:r>
              <a:rPr lang="fr-FR" sz="1200" dirty="0" smtClean="0"/>
              <a:t>d) □ En boisson froide (thé glacé )</a:t>
            </a:r>
          </a:p>
          <a:p>
            <a:r>
              <a:rPr lang="fr-FR" sz="1200" dirty="0" smtClean="0"/>
              <a:t> </a:t>
            </a:r>
          </a:p>
          <a:p>
            <a:r>
              <a:rPr lang="fr-FR" sz="1200" b="1" dirty="0" smtClean="0"/>
              <a:t>3 – Que consommez-vous ? ( Indiquez la marque et/ou le nom si vous les connaissez.)</a:t>
            </a:r>
            <a:endParaRPr lang="fr-FR" sz="1200" dirty="0" smtClean="0"/>
          </a:p>
          <a:p>
            <a:r>
              <a:rPr lang="fr-FR" sz="1200" dirty="0" smtClean="0"/>
              <a:t>a) □ Du thé vert                  ……………………………………………………………………………………………………………….…. </a:t>
            </a:r>
          </a:p>
          <a:p>
            <a:r>
              <a:rPr lang="fr-FR" sz="1200" dirty="0" smtClean="0"/>
              <a:t>b) □ Du thé noir                  …………………………………………………………………………………………………………………</a:t>
            </a:r>
          </a:p>
          <a:p>
            <a:r>
              <a:rPr lang="fr-FR" sz="1200" dirty="0" smtClean="0"/>
              <a:t>c) □ Du thé aromatisé        …………………………………………………………………………………………………………………</a:t>
            </a:r>
          </a:p>
          <a:p>
            <a:r>
              <a:rPr lang="fr-FR" sz="1200" dirty="0" smtClean="0"/>
              <a:t>d) □ Je ne sais pas</a:t>
            </a:r>
          </a:p>
          <a:p>
            <a:r>
              <a:rPr lang="fr-FR" sz="1200" dirty="0" smtClean="0"/>
              <a:t>	</a:t>
            </a:r>
          </a:p>
          <a:p>
            <a:r>
              <a:rPr lang="fr-FR" sz="1200" b="1" dirty="0" smtClean="0"/>
              <a:t>4 – Pourquoi consommez-vous du thé ?</a:t>
            </a:r>
            <a:endParaRPr lang="fr-FR" sz="1200" dirty="0" smtClean="0"/>
          </a:p>
          <a:p>
            <a:r>
              <a:rPr lang="fr-FR" sz="1200" dirty="0" smtClean="0"/>
              <a:t>a) □ Pour le plaisir</a:t>
            </a:r>
          </a:p>
          <a:p>
            <a:r>
              <a:rPr lang="fr-FR" sz="1200" dirty="0" smtClean="0"/>
              <a:t>b) □ Pour ses vertus sur votre santé</a:t>
            </a:r>
          </a:p>
          <a:p>
            <a:r>
              <a:rPr lang="fr-FR" sz="1200" dirty="0" smtClean="0"/>
              <a:t>c) □ Pour un effet dynamisant</a:t>
            </a:r>
          </a:p>
          <a:p>
            <a:r>
              <a:rPr lang="fr-FR" sz="1200" b="1" dirty="0" smtClean="0"/>
              <a:t>                                </a:t>
            </a:r>
            <a:endParaRPr lang="fr-FR" sz="1200" dirty="0" smtClean="0"/>
          </a:p>
          <a:p>
            <a:r>
              <a:rPr lang="fr-FR" sz="1200" b="1" dirty="0" smtClean="0"/>
              <a:t>5 – Consommez-vous du thé :</a:t>
            </a:r>
            <a:endParaRPr lang="fr-FR" sz="1200" dirty="0" smtClean="0"/>
          </a:p>
          <a:p>
            <a:r>
              <a:rPr lang="fr-FR" sz="1200" dirty="0" smtClean="0"/>
              <a:t>a) □ En sachet</a:t>
            </a:r>
          </a:p>
          <a:p>
            <a:r>
              <a:rPr lang="fr-FR" sz="1200" dirty="0" smtClean="0"/>
              <a:t>b) □ En vrac</a:t>
            </a:r>
          </a:p>
          <a:p>
            <a:r>
              <a:rPr lang="fr-FR" sz="1200" dirty="0" smtClean="0"/>
              <a:t> </a:t>
            </a:r>
          </a:p>
          <a:p>
            <a:r>
              <a:rPr lang="fr-FR" sz="1200" b="1" dirty="0" smtClean="0"/>
              <a:t>6 - Où achetez-vous votre thé ?</a:t>
            </a:r>
            <a:endParaRPr lang="fr-FR" sz="1200" dirty="0" smtClean="0"/>
          </a:p>
          <a:p>
            <a:r>
              <a:rPr lang="fr-FR" sz="1200" dirty="0" smtClean="0"/>
              <a:t>a)</a:t>
            </a:r>
            <a:r>
              <a:rPr lang="fr-FR" sz="1200" b="1" dirty="0" smtClean="0"/>
              <a:t> </a:t>
            </a:r>
            <a:r>
              <a:rPr lang="fr-FR" sz="1200" dirty="0" smtClean="0"/>
              <a:t>□ Au supermarché</a:t>
            </a:r>
          </a:p>
          <a:p>
            <a:r>
              <a:rPr lang="fr-FR" sz="1200" dirty="0" smtClean="0"/>
              <a:t>b)</a:t>
            </a:r>
            <a:r>
              <a:rPr lang="fr-FR" sz="1200" b="1" dirty="0" smtClean="0"/>
              <a:t> </a:t>
            </a:r>
            <a:r>
              <a:rPr lang="fr-FR" sz="1200" dirty="0" smtClean="0"/>
              <a:t>□ Dans un magasin de thé</a:t>
            </a:r>
          </a:p>
          <a:p>
            <a:r>
              <a:rPr lang="fr-FR" sz="1200" dirty="0" smtClean="0"/>
              <a:t>c)</a:t>
            </a:r>
            <a:r>
              <a:rPr lang="fr-FR" sz="1200" b="1" dirty="0" smtClean="0"/>
              <a:t> </a:t>
            </a:r>
            <a:r>
              <a:rPr lang="fr-FR" sz="1200" dirty="0" smtClean="0"/>
              <a:t>□</a:t>
            </a:r>
            <a:r>
              <a:rPr lang="fr-FR" sz="1200" b="1" dirty="0" smtClean="0"/>
              <a:t> </a:t>
            </a:r>
            <a:r>
              <a:rPr lang="fr-FR" sz="1200" dirty="0" smtClean="0"/>
              <a:t>Par correspondance ou par internet</a:t>
            </a:r>
          </a:p>
          <a:p>
            <a:endParaRPr lang="fr-FR" sz="12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85720" y="142852"/>
            <a:ext cx="8643998" cy="6924973"/>
          </a:xfrm>
          <a:prstGeom prst="rect">
            <a:avLst/>
          </a:prstGeom>
          <a:noFill/>
        </p:spPr>
        <p:txBody>
          <a:bodyPr wrap="square" rtlCol="0">
            <a:spAutoFit/>
          </a:bodyPr>
          <a:lstStyle/>
          <a:p>
            <a:pPr algn="ctr"/>
            <a:r>
              <a:rPr lang="fr-FR" sz="2400" b="1" dirty="0" smtClean="0"/>
              <a:t>ENQUETE    PPCP « Thé »    2008</a:t>
            </a:r>
            <a:endParaRPr lang="fr-FR" sz="2400" dirty="0" smtClean="0"/>
          </a:p>
          <a:p>
            <a:r>
              <a:rPr lang="fr-FR" sz="1200" b="1" dirty="0" smtClean="0"/>
              <a:t> </a:t>
            </a:r>
            <a:endParaRPr lang="fr-FR" sz="1200" dirty="0" smtClean="0"/>
          </a:p>
          <a:p>
            <a:r>
              <a:rPr lang="fr-FR" sz="1200" i="1" dirty="0" smtClean="0"/>
              <a:t>Cochez en bleu les cases de votre choix.</a:t>
            </a:r>
          </a:p>
          <a:p>
            <a:r>
              <a:rPr lang="fr-FR" sz="1200" b="1" u="sng" dirty="0" smtClean="0"/>
              <a:t>Votre consommation de thé</a:t>
            </a:r>
            <a:endParaRPr lang="fr-FR" sz="1200" dirty="0" smtClean="0"/>
          </a:p>
          <a:p>
            <a:r>
              <a:rPr lang="fr-FR" sz="1200" b="1" dirty="0" smtClean="0"/>
              <a:t>1-Buvez-vous du thé ?</a:t>
            </a:r>
            <a:endParaRPr lang="fr-FR" sz="1200" dirty="0" smtClean="0"/>
          </a:p>
          <a:p>
            <a:r>
              <a:rPr lang="fr-FR" sz="1200" dirty="0" smtClean="0"/>
              <a:t>a) □ OUI, régulièrement ( 1fois/jour )</a:t>
            </a:r>
          </a:p>
          <a:p>
            <a:r>
              <a:rPr lang="fr-FR" sz="1200" dirty="0" smtClean="0"/>
              <a:t>b) □ OUI, souvent ( 1 fois /semaine )</a:t>
            </a:r>
          </a:p>
          <a:p>
            <a:r>
              <a:rPr lang="fr-FR" sz="1200" dirty="0" smtClean="0"/>
              <a:t>c) □ OUI, parfois</a:t>
            </a:r>
          </a:p>
          <a:p>
            <a:r>
              <a:rPr lang="fr-FR" sz="1200" dirty="0" smtClean="0"/>
              <a:t>d) □  NON, jamais parce que : □ je n’aime pas</a:t>
            </a:r>
          </a:p>
          <a:p>
            <a:r>
              <a:rPr lang="fr-FR" sz="1200" dirty="0" smtClean="0"/>
              <a:t>                                                     □ je ne connais pas ou peu ce produit</a:t>
            </a:r>
          </a:p>
          <a:p>
            <a:r>
              <a:rPr lang="fr-FR" sz="1200" dirty="0" smtClean="0"/>
              <a:t>                                                     □ on n’en consomme pas dans ma famille</a:t>
            </a:r>
          </a:p>
          <a:p>
            <a:r>
              <a:rPr lang="fr-FR" sz="1200" b="1" dirty="0" smtClean="0"/>
              <a:t>2 – Si vous avez répondu OUI, quand consommez-vous du thé ?</a:t>
            </a:r>
            <a:endParaRPr lang="fr-FR" sz="1200" dirty="0" smtClean="0"/>
          </a:p>
          <a:p>
            <a:r>
              <a:rPr lang="fr-FR" sz="1200" dirty="0" smtClean="0"/>
              <a:t>a) □ Au petit déjeuner</a:t>
            </a:r>
          </a:p>
          <a:p>
            <a:r>
              <a:rPr lang="fr-FR" sz="1200" dirty="0" smtClean="0"/>
              <a:t>b) □ Lors d’un moment de détente (après-midi, au café …)</a:t>
            </a:r>
          </a:p>
          <a:p>
            <a:r>
              <a:rPr lang="fr-FR" sz="1200" dirty="0" smtClean="0"/>
              <a:t>c) □ En boisson chaude</a:t>
            </a:r>
          </a:p>
          <a:p>
            <a:r>
              <a:rPr lang="fr-FR" sz="1200" dirty="0" smtClean="0"/>
              <a:t>d) □ En boisson froide (thé glacé )</a:t>
            </a:r>
          </a:p>
          <a:p>
            <a:r>
              <a:rPr lang="fr-FR" sz="800" dirty="0" smtClean="0"/>
              <a:t> </a:t>
            </a:r>
          </a:p>
          <a:p>
            <a:r>
              <a:rPr lang="fr-FR" sz="1200" b="1" dirty="0" smtClean="0"/>
              <a:t>3 – Que consommez-vous ?</a:t>
            </a:r>
            <a:endParaRPr lang="fr-FR" sz="1200" dirty="0" smtClean="0"/>
          </a:p>
          <a:p>
            <a:r>
              <a:rPr lang="fr-FR" sz="1200" dirty="0" smtClean="0"/>
              <a:t>a) □ Du thé vert</a:t>
            </a:r>
          </a:p>
          <a:p>
            <a:r>
              <a:rPr lang="fr-FR" sz="1200" dirty="0" smtClean="0"/>
              <a:t>b) □ Du thé noir</a:t>
            </a:r>
          </a:p>
          <a:p>
            <a:r>
              <a:rPr lang="fr-FR" sz="1200" dirty="0" smtClean="0"/>
              <a:t>c) □ Du thé aromatisé</a:t>
            </a:r>
          </a:p>
          <a:p>
            <a:r>
              <a:rPr lang="fr-FR" sz="1200" dirty="0" smtClean="0"/>
              <a:t>d) □ Je ne sais pas</a:t>
            </a:r>
          </a:p>
          <a:p>
            <a:r>
              <a:rPr lang="fr-FR" sz="800" dirty="0" smtClean="0"/>
              <a:t>	</a:t>
            </a:r>
          </a:p>
          <a:p>
            <a:r>
              <a:rPr lang="fr-FR" sz="1200" b="1" dirty="0" smtClean="0"/>
              <a:t>4 – Pourquoi consommez-vous du thé ?</a:t>
            </a:r>
            <a:endParaRPr lang="fr-FR" sz="1200" dirty="0" smtClean="0"/>
          </a:p>
          <a:p>
            <a:r>
              <a:rPr lang="fr-FR" sz="1200" dirty="0" smtClean="0"/>
              <a:t>a) □ Pour le plaisir</a:t>
            </a:r>
          </a:p>
          <a:p>
            <a:r>
              <a:rPr lang="fr-FR" sz="1200" dirty="0" smtClean="0"/>
              <a:t>b) □ Pour ses vertus sur votre santé</a:t>
            </a:r>
          </a:p>
          <a:p>
            <a:r>
              <a:rPr lang="fr-FR" sz="1200" dirty="0" smtClean="0"/>
              <a:t>c) □ Pour un effet dynamisant</a:t>
            </a:r>
          </a:p>
          <a:p>
            <a:r>
              <a:rPr lang="fr-FR" sz="1200" b="1" dirty="0" smtClean="0"/>
              <a:t> </a:t>
            </a:r>
            <a:r>
              <a:rPr lang="fr-FR" sz="800" b="1" dirty="0" smtClean="0"/>
              <a:t>                 </a:t>
            </a:r>
            <a:r>
              <a:rPr lang="fr-FR" sz="1200" b="1" dirty="0" smtClean="0"/>
              <a:t>                                              </a:t>
            </a:r>
            <a:endParaRPr lang="fr-FR" sz="1200" dirty="0" smtClean="0"/>
          </a:p>
          <a:p>
            <a:r>
              <a:rPr lang="fr-FR" sz="1200" b="1" dirty="0" smtClean="0"/>
              <a:t>5 – Consommez-vous du thé :</a:t>
            </a:r>
            <a:endParaRPr lang="fr-FR" sz="1200" dirty="0" smtClean="0"/>
          </a:p>
          <a:p>
            <a:r>
              <a:rPr lang="fr-FR" sz="1200" dirty="0" smtClean="0"/>
              <a:t>a) □ En sachet</a:t>
            </a:r>
          </a:p>
          <a:p>
            <a:r>
              <a:rPr lang="fr-FR" sz="1200" dirty="0" smtClean="0"/>
              <a:t>b) □ En vrac</a:t>
            </a:r>
          </a:p>
          <a:p>
            <a:endParaRPr lang="fr-FR" sz="800" dirty="0" smtClean="0"/>
          </a:p>
          <a:p>
            <a:r>
              <a:rPr lang="fr-FR" sz="1200" b="1" dirty="0" smtClean="0"/>
              <a:t>6 - Où achetez-vous votre thé ?</a:t>
            </a:r>
            <a:endParaRPr lang="fr-FR" sz="1200" dirty="0" smtClean="0"/>
          </a:p>
          <a:p>
            <a:r>
              <a:rPr lang="fr-FR" sz="1200" dirty="0" smtClean="0"/>
              <a:t>a)</a:t>
            </a:r>
            <a:r>
              <a:rPr lang="fr-FR" sz="1200" b="1" dirty="0" smtClean="0"/>
              <a:t> </a:t>
            </a:r>
            <a:r>
              <a:rPr lang="fr-FR" sz="1200" dirty="0" smtClean="0"/>
              <a:t>□ Au supermarché</a:t>
            </a:r>
          </a:p>
          <a:p>
            <a:r>
              <a:rPr lang="fr-FR" sz="1200" dirty="0" smtClean="0"/>
              <a:t>b)</a:t>
            </a:r>
            <a:r>
              <a:rPr lang="fr-FR" sz="1200" b="1" dirty="0" smtClean="0"/>
              <a:t> </a:t>
            </a:r>
            <a:r>
              <a:rPr lang="fr-FR" sz="1200" dirty="0" smtClean="0"/>
              <a:t>□ Dans un magasin de thé</a:t>
            </a:r>
          </a:p>
          <a:p>
            <a:r>
              <a:rPr lang="fr-FR" sz="1200" dirty="0" smtClean="0"/>
              <a:t>c)</a:t>
            </a:r>
            <a:r>
              <a:rPr lang="fr-FR" sz="1200" b="1" dirty="0" smtClean="0"/>
              <a:t> </a:t>
            </a:r>
            <a:r>
              <a:rPr lang="fr-FR" sz="1200" dirty="0" smtClean="0"/>
              <a:t>□</a:t>
            </a:r>
            <a:r>
              <a:rPr lang="fr-FR" sz="1200" b="1" dirty="0" smtClean="0"/>
              <a:t> </a:t>
            </a:r>
            <a:r>
              <a:rPr lang="fr-FR" sz="1200" dirty="0" smtClean="0"/>
              <a:t>Par correspondance ou par internet</a:t>
            </a:r>
          </a:p>
          <a:p>
            <a:endParaRPr lang="fr-FR" sz="1200" dirty="0" smtClean="0"/>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71414"/>
            <a:ext cx="8786874" cy="7067849"/>
          </a:xfrm>
          <a:prstGeom prst="rect">
            <a:avLst/>
          </a:prstGeom>
          <a:noFill/>
        </p:spPr>
        <p:txBody>
          <a:bodyPr wrap="square" rtlCol="0">
            <a:spAutoFit/>
          </a:bodyPr>
          <a:lstStyle/>
          <a:p>
            <a:r>
              <a:rPr lang="fr-FR" sz="1200" b="1" u="sng" dirty="0" smtClean="0"/>
              <a:t>Vos connaissances sur le thé.</a:t>
            </a:r>
            <a:endParaRPr lang="fr-FR" sz="1200" dirty="0" smtClean="0"/>
          </a:p>
          <a:p>
            <a:r>
              <a:rPr lang="fr-FR" sz="1200" b="1" dirty="0" smtClean="0"/>
              <a:t>7 – L’origine du thé se situe :</a:t>
            </a:r>
            <a:endParaRPr lang="fr-FR" sz="1200" dirty="0" smtClean="0"/>
          </a:p>
          <a:p>
            <a:r>
              <a:rPr lang="fr-FR" sz="1200" dirty="0" smtClean="0"/>
              <a:t>a) □ En Chine</a:t>
            </a:r>
          </a:p>
          <a:p>
            <a:r>
              <a:rPr lang="fr-FR" sz="1200" dirty="0" smtClean="0"/>
              <a:t>b) □ Au Japon</a:t>
            </a:r>
          </a:p>
          <a:p>
            <a:r>
              <a:rPr lang="fr-FR" sz="1200" dirty="0" smtClean="0"/>
              <a:t>c) □ En Afrique de Nord</a:t>
            </a:r>
          </a:p>
          <a:p>
            <a:r>
              <a:rPr lang="fr-FR" sz="1200" dirty="0" smtClean="0"/>
              <a:t>d) □ En Inde</a:t>
            </a:r>
          </a:p>
          <a:p>
            <a:r>
              <a:rPr lang="fr-FR" sz="1200" dirty="0" smtClean="0"/>
              <a:t> </a:t>
            </a:r>
          </a:p>
          <a:p>
            <a:r>
              <a:rPr lang="fr-FR" sz="1200" b="1" dirty="0" smtClean="0"/>
              <a:t>8 – Qui sont les premiers à avoir importé le thé en Europe ?</a:t>
            </a:r>
            <a:endParaRPr lang="fr-FR" sz="1200" dirty="0" smtClean="0"/>
          </a:p>
          <a:p>
            <a:r>
              <a:rPr lang="fr-FR" sz="1200" dirty="0" smtClean="0"/>
              <a:t>a) □ Les Hollandais</a:t>
            </a:r>
          </a:p>
          <a:p>
            <a:r>
              <a:rPr lang="fr-FR" sz="1200" dirty="0" smtClean="0"/>
              <a:t>b) □ Les Anglais</a:t>
            </a:r>
          </a:p>
          <a:p>
            <a:r>
              <a:rPr lang="fr-FR" sz="1200" dirty="0" smtClean="0"/>
              <a:t>c) □ Les Allemands</a:t>
            </a:r>
          </a:p>
          <a:p>
            <a:r>
              <a:rPr lang="fr-FR" sz="1200" dirty="0" smtClean="0"/>
              <a:t> </a:t>
            </a:r>
          </a:p>
          <a:p>
            <a:r>
              <a:rPr lang="fr-FR" sz="1200" b="1" dirty="0" smtClean="0"/>
              <a:t>9 - Pour obtenir du thé, il faut récolter sur le théier :</a:t>
            </a:r>
            <a:endParaRPr lang="fr-FR" sz="1200" dirty="0" smtClean="0"/>
          </a:p>
          <a:p>
            <a:r>
              <a:rPr lang="fr-FR" sz="1200" dirty="0" smtClean="0"/>
              <a:t>a) □ Les feuilles</a:t>
            </a:r>
          </a:p>
          <a:p>
            <a:r>
              <a:rPr lang="fr-FR" sz="1200" dirty="0" smtClean="0"/>
              <a:t>b) □ Le bourgeon et les premières feuilles</a:t>
            </a:r>
          </a:p>
          <a:p>
            <a:r>
              <a:rPr lang="fr-FR" sz="1200" dirty="0" smtClean="0"/>
              <a:t>c) □ Les fleurs</a:t>
            </a:r>
          </a:p>
          <a:p>
            <a:r>
              <a:rPr lang="fr-FR" sz="1200" dirty="0" smtClean="0"/>
              <a:t> </a:t>
            </a:r>
          </a:p>
          <a:p>
            <a:r>
              <a:rPr lang="fr-FR" sz="1200" b="1" dirty="0" smtClean="0"/>
              <a:t>10 – La couleur du thé ( vert, noir, blanc ) dépend :</a:t>
            </a:r>
            <a:endParaRPr lang="fr-FR" sz="1200" dirty="0" smtClean="0"/>
          </a:p>
          <a:p>
            <a:r>
              <a:rPr lang="fr-FR" sz="1200" dirty="0" smtClean="0"/>
              <a:t>a) □ Du procédé de fabrication</a:t>
            </a:r>
          </a:p>
          <a:p>
            <a:r>
              <a:rPr lang="fr-FR" sz="1200" dirty="0" smtClean="0"/>
              <a:t>b) □ De la couleur des feuilles du théier</a:t>
            </a:r>
          </a:p>
          <a:p>
            <a:r>
              <a:rPr lang="fr-FR" sz="1200" dirty="0" smtClean="0"/>
              <a:t>c) □ Du pays d’origine</a:t>
            </a:r>
          </a:p>
          <a:p>
            <a:r>
              <a:rPr lang="fr-FR" sz="1200" dirty="0" smtClean="0"/>
              <a:t> </a:t>
            </a:r>
          </a:p>
          <a:p>
            <a:r>
              <a:rPr lang="fr-FR" sz="1200" b="1" dirty="0" smtClean="0"/>
              <a:t>11 – Quelles sont les boissons les plus bues au monde ?</a:t>
            </a:r>
            <a:endParaRPr lang="fr-FR" sz="1200" dirty="0" smtClean="0"/>
          </a:p>
          <a:p>
            <a:r>
              <a:rPr lang="fr-FR" sz="1200" dirty="0" smtClean="0"/>
              <a:t>a) □ L’eau et le café</a:t>
            </a:r>
          </a:p>
          <a:p>
            <a:r>
              <a:rPr lang="fr-FR" sz="1200" dirty="0" smtClean="0"/>
              <a:t>b) □ L’eau et le thé</a:t>
            </a:r>
          </a:p>
          <a:p>
            <a:r>
              <a:rPr lang="fr-FR" sz="1200" dirty="0" smtClean="0"/>
              <a:t>c) □ L’eau et le vin</a:t>
            </a:r>
          </a:p>
          <a:p>
            <a:r>
              <a:rPr lang="fr-FR" sz="1200" b="1" dirty="0" smtClean="0"/>
              <a:t> </a:t>
            </a:r>
            <a:endParaRPr lang="fr-FR" sz="1200" dirty="0" smtClean="0"/>
          </a:p>
          <a:p>
            <a:r>
              <a:rPr lang="fr-FR" sz="1200" b="1" dirty="0" smtClean="0"/>
              <a:t>12 – Associez par une flèche chaque pays et sa caractéristique (plusieurs réponses sont possibles) :</a:t>
            </a:r>
            <a:endParaRPr lang="fr-FR" sz="1200" dirty="0" smtClean="0"/>
          </a:p>
          <a:p>
            <a:r>
              <a:rPr lang="fr-FR" sz="1200" dirty="0" smtClean="0"/>
              <a:t>Grande-Bretagne                         Thé vert</a:t>
            </a:r>
          </a:p>
          <a:p>
            <a:r>
              <a:rPr lang="fr-FR" sz="1200" dirty="0" smtClean="0"/>
              <a:t>Russie                                          Thé noir</a:t>
            </a:r>
          </a:p>
          <a:p>
            <a:r>
              <a:rPr lang="fr-FR" sz="1200" dirty="0" smtClean="0"/>
              <a:t>Sahara                                         Cérémonie du thé</a:t>
            </a:r>
          </a:p>
          <a:p>
            <a:r>
              <a:rPr lang="fr-FR" sz="1200" dirty="0" smtClean="0"/>
              <a:t>Chine                                           Thé au beurre de yak</a:t>
            </a:r>
          </a:p>
          <a:p>
            <a:r>
              <a:rPr lang="fr-FR" sz="1200" dirty="0" smtClean="0"/>
              <a:t>Maroc                                          Samovar</a:t>
            </a:r>
          </a:p>
          <a:p>
            <a:r>
              <a:rPr lang="fr-FR" sz="1200" dirty="0" smtClean="0"/>
              <a:t>Népal/</a:t>
            </a:r>
            <a:r>
              <a:rPr lang="fr-FR" sz="1200" dirty="0" err="1" smtClean="0"/>
              <a:t>Thibet</a:t>
            </a:r>
            <a:r>
              <a:rPr lang="fr-FR" sz="1200" dirty="0" smtClean="0"/>
              <a:t>                               Thé à la menthe</a:t>
            </a:r>
          </a:p>
          <a:p>
            <a:r>
              <a:rPr lang="en-GB" sz="1200" dirty="0" err="1" smtClean="0"/>
              <a:t>Japon</a:t>
            </a:r>
            <a:r>
              <a:rPr lang="en-GB" sz="1200" dirty="0" smtClean="0"/>
              <a:t>                                           Darjeeling</a:t>
            </a:r>
            <a:endParaRPr lang="fr-FR" sz="1200" dirty="0" smtClean="0"/>
          </a:p>
          <a:p>
            <a:r>
              <a:rPr lang="en-GB" sz="1200" dirty="0" err="1" smtClean="0"/>
              <a:t>Inde</a:t>
            </a:r>
            <a:r>
              <a:rPr lang="en-GB" sz="1200" dirty="0" smtClean="0"/>
              <a:t>                                             </a:t>
            </a:r>
            <a:r>
              <a:rPr lang="en-GB" sz="1200" dirty="0" err="1" smtClean="0"/>
              <a:t>Matcha</a:t>
            </a:r>
            <a:endParaRPr lang="fr-FR" sz="1200" dirty="0" smtClean="0"/>
          </a:p>
          <a:p>
            <a:endParaRPr lang="fr-FR" sz="1200"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214290"/>
            <a:ext cx="8786874" cy="6924973"/>
          </a:xfrm>
          <a:prstGeom prst="rect">
            <a:avLst/>
          </a:prstGeom>
          <a:noFill/>
        </p:spPr>
        <p:txBody>
          <a:bodyPr wrap="square" rtlCol="0">
            <a:spAutoFit/>
          </a:bodyPr>
          <a:lstStyle/>
          <a:p>
            <a:r>
              <a:rPr lang="fr-FR" sz="1200" b="1" dirty="0" smtClean="0"/>
              <a:t>13 – Rendez à chaque pays sa théière :</a:t>
            </a:r>
            <a:endParaRPr lang="fr-FR" sz="1200" dirty="0" smtClean="0"/>
          </a:p>
          <a:p>
            <a:r>
              <a:rPr lang="fr-FR" sz="1200" dirty="0" smtClean="0"/>
              <a:t>      Japon                      Maroc                            Grande-Bretagne                               Chine</a:t>
            </a:r>
          </a:p>
          <a:p>
            <a:r>
              <a:rPr lang="fr-FR" sz="1200" dirty="0" smtClean="0"/>
              <a:t> </a:t>
            </a:r>
          </a:p>
          <a:p>
            <a:r>
              <a:rPr lang="fr-FR" sz="1200" b="1" dirty="0" smtClean="0"/>
              <a:t>14- Cochez les 3 premiers pays producteurs de thé :</a:t>
            </a:r>
            <a:endParaRPr lang="fr-FR" sz="1200" dirty="0" smtClean="0"/>
          </a:p>
          <a:p>
            <a:r>
              <a:rPr lang="fr-FR" sz="1200" dirty="0" smtClean="0"/>
              <a:t> a) □ Inde</a:t>
            </a:r>
          </a:p>
          <a:p>
            <a:r>
              <a:rPr lang="fr-FR" sz="1200" dirty="0" smtClean="0"/>
              <a:t> b) □ Japon</a:t>
            </a:r>
          </a:p>
          <a:p>
            <a:r>
              <a:rPr lang="fr-FR" sz="1200" dirty="0" smtClean="0"/>
              <a:t>c) □ Chine</a:t>
            </a:r>
          </a:p>
          <a:p>
            <a:r>
              <a:rPr lang="fr-FR" sz="1200" dirty="0" smtClean="0"/>
              <a:t>d) □ Iran</a:t>
            </a:r>
          </a:p>
          <a:p>
            <a:r>
              <a:rPr lang="de-DE" sz="1200" dirty="0" smtClean="0"/>
              <a:t>e) □ </a:t>
            </a:r>
            <a:r>
              <a:rPr lang="de-DE" sz="1200" dirty="0" err="1" smtClean="0"/>
              <a:t>Kenya</a:t>
            </a:r>
            <a:endParaRPr lang="fr-FR" sz="1200" dirty="0" smtClean="0"/>
          </a:p>
          <a:p>
            <a:r>
              <a:rPr lang="de-DE" sz="1200" dirty="0" smtClean="0"/>
              <a:t>d) □ Sri Lanka</a:t>
            </a:r>
            <a:endParaRPr lang="fr-FR" sz="1200" dirty="0" smtClean="0"/>
          </a:p>
          <a:p>
            <a:r>
              <a:rPr lang="de-DE" sz="1200" dirty="0" smtClean="0"/>
              <a:t> </a:t>
            </a:r>
            <a:endParaRPr lang="fr-FR" sz="1200" dirty="0" smtClean="0"/>
          </a:p>
          <a:p>
            <a:r>
              <a:rPr lang="fr-FR" sz="1200" b="1" dirty="0" smtClean="0"/>
              <a:t>15 – Citez les marques de thé que vous connaissez :</a:t>
            </a:r>
            <a:endParaRPr lang="fr-FR" sz="1200" dirty="0" smtClean="0"/>
          </a:p>
          <a:p>
            <a:r>
              <a:rPr lang="en-GB" sz="1200" dirty="0" smtClean="0"/>
              <a:t>a)                                                                      b)</a:t>
            </a:r>
            <a:endParaRPr lang="fr-FR" sz="1200" dirty="0" smtClean="0"/>
          </a:p>
          <a:p>
            <a:r>
              <a:rPr lang="en-GB" sz="1200" dirty="0" smtClean="0"/>
              <a:t>c)                                                                      d) </a:t>
            </a:r>
            <a:endParaRPr lang="fr-FR" sz="1200" dirty="0" smtClean="0"/>
          </a:p>
          <a:p>
            <a:r>
              <a:rPr lang="fr-FR" sz="1200" b="1" dirty="0" smtClean="0"/>
              <a:t>16 – Le thé contient un stimulant, la théine. Par rapport à la caféine est-elle …</a:t>
            </a:r>
            <a:endParaRPr lang="fr-FR" sz="1200" dirty="0" smtClean="0"/>
          </a:p>
          <a:p>
            <a:r>
              <a:rPr lang="fr-FR" sz="1200" dirty="0" smtClean="0"/>
              <a:t>a) □ Plus forte</a:t>
            </a:r>
          </a:p>
          <a:p>
            <a:r>
              <a:rPr lang="fr-FR" sz="1200" dirty="0" smtClean="0"/>
              <a:t>b) □ Moins forte</a:t>
            </a:r>
          </a:p>
          <a:p>
            <a:r>
              <a:rPr lang="fr-FR" sz="1200" dirty="0" smtClean="0"/>
              <a:t>c) □ Aussi forte l’une que l’autre</a:t>
            </a:r>
          </a:p>
          <a:p>
            <a:r>
              <a:rPr lang="fr-FR" sz="1200" dirty="0" smtClean="0"/>
              <a:t> </a:t>
            </a:r>
          </a:p>
          <a:p>
            <a:r>
              <a:rPr lang="fr-FR" sz="1200" b="1" dirty="0" smtClean="0"/>
              <a:t>17 – Quelle est la particularité du mélange de thés Earl Grey ?</a:t>
            </a:r>
            <a:endParaRPr lang="fr-FR" sz="1200" dirty="0" smtClean="0"/>
          </a:p>
          <a:p>
            <a:r>
              <a:rPr lang="fr-FR" sz="1200" dirty="0" smtClean="0"/>
              <a:t>a) □ Il est aromatisé à la bergamote</a:t>
            </a:r>
          </a:p>
          <a:p>
            <a:r>
              <a:rPr lang="fr-FR" sz="1200" dirty="0" smtClean="0"/>
              <a:t>b) □ Il est aromatisé à la cardamone</a:t>
            </a:r>
          </a:p>
          <a:p>
            <a:r>
              <a:rPr lang="fr-FR" sz="1200" dirty="0" smtClean="0"/>
              <a:t>c) □ Il est aromatisé au jasmin</a:t>
            </a:r>
          </a:p>
          <a:p>
            <a:r>
              <a:rPr lang="fr-FR" sz="1200" dirty="0" smtClean="0"/>
              <a:t> </a:t>
            </a:r>
          </a:p>
          <a:p>
            <a:r>
              <a:rPr lang="fr-FR" sz="1200" b="1" dirty="0" smtClean="0"/>
              <a:t>18 – Pour obtenir un thé plus corsé, que faut-il faire ?</a:t>
            </a:r>
            <a:endParaRPr lang="fr-FR" sz="1200" dirty="0" smtClean="0"/>
          </a:p>
          <a:p>
            <a:r>
              <a:rPr lang="fr-FR" sz="1200" dirty="0" smtClean="0"/>
              <a:t>a) □ Laisser infuser plus longtemps</a:t>
            </a:r>
          </a:p>
          <a:p>
            <a:r>
              <a:rPr lang="fr-FR" sz="1200" dirty="0" smtClean="0"/>
              <a:t>b) □ Ajouter des feuilles de thé</a:t>
            </a:r>
          </a:p>
          <a:p>
            <a:r>
              <a:rPr lang="fr-FR" sz="1200" dirty="0" smtClean="0"/>
              <a:t>c) □ Mettre de l’eau plus chaude</a:t>
            </a:r>
          </a:p>
          <a:p>
            <a:r>
              <a:rPr lang="fr-FR" sz="1200" dirty="0" smtClean="0"/>
              <a:t> </a:t>
            </a:r>
          </a:p>
          <a:p>
            <a:r>
              <a:rPr lang="fr-FR" sz="1200" b="1" dirty="0" smtClean="0"/>
              <a:t>19 – Comment utilise-t-on le thé sous d’autres formes que liquide ?</a:t>
            </a:r>
            <a:endParaRPr lang="fr-FR" sz="1200" dirty="0" smtClean="0"/>
          </a:p>
          <a:p>
            <a:pPr lvl="0"/>
            <a:r>
              <a:rPr lang="fr-FR" sz="1200" dirty="0" smtClean="0"/>
              <a:t>b)</a:t>
            </a:r>
          </a:p>
          <a:p>
            <a:pPr lvl="0"/>
            <a:r>
              <a:rPr lang="fr-FR" sz="1200" dirty="0" smtClean="0"/>
              <a:t>d) </a:t>
            </a:r>
          </a:p>
          <a:p>
            <a:r>
              <a:rPr lang="fr-FR" sz="1200" b="1" dirty="0" smtClean="0"/>
              <a:t>20 – Combien </a:t>
            </a:r>
            <a:r>
              <a:rPr lang="fr-FR" sz="1200" b="1" dirty="0" err="1" smtClean="0"/>
              <a:t>boit-on</a:t>
            </a:r>
            <a:r>
              <a:rPr lang="fr-FR" sz="1200" b="1" dirty="0" smtClean="0"/>
              <a:t> de tasses de thé par seconde dans le monde ?</a:t>
            </a:r>
            <a:endParaRPr lang="fr-FR" sz="1200" dirty="0" smtClean="0"/>
          </a:p>
          <a:p>
            <a:r>
              <a:rPr lang="en-GB" sz="1200" dirty="0" smtClean="0"/>
              <a:t>a)</a:t>
            </a:r>
            <a:r>
              <a:rPr lang="en-GB" sz="1200" b="1" dirty="0" smtClean="0"/>
              <a:t> </a:t>
            </a:r>
            <a:r>
              <a:rPr lang="en-GB" sz="1200" dirty="0" smtClean="0"/>
              <a:t>□</a:t>
            </a:r>
            <a:r>
              <a:rPr lang="en-GB" sz="1200" b="1" dirty="0" smtClean="0"/>
              <a:t> 1000          </a:t>
            </a:r>
            <a:r>
              <a:rPr lang="en-GB" sz="1200" dirty="0" smtClean="0"/>
              <a:t>b)</a:t>
            </a:r>
            <a:r>
              <a:rPr lang="en-GB" sz="1200" b="1" dirty="0" smtClean="0"/>
              <a:t> </a:t>
            </a:r>
            <a:r>
              <a:rPr lang="en-GB" sz="1200" dirty="0" smtClean="0"/>
              <a:t>□</a:t>
            </a:r>
            <a:r>
              <a:rPr lang="en-GB" sz="1200" b="1" dirty="0" smtClean="0"/>
              <a:t> 15000           </a:t>
            </a:r>
            <a:r>
              <a:rPr lang="en-GB" sz="1200" dirty="0" smtClean="0"/>
              <a:t>c) □  </a:t>
            </a:r>
            <a:r>
              <a:rPr lang="en-GB" sz="1200" b="1" dirty="0" smtClean="0"/>
              <a:t>50000</a:t>
            </a:r>
            <a:endParaRPr lang="fr-FR" sz="1200" dirty="0" smtClean="0"/>
          </a:p>
          <a:p>
            <a:r>
              <a:rPr lang="en-GB" sz="1200" dirty="0" smtClean="0"/>
              <a:t> </a:t>
            </a:r>
            <a:endParaRPr lang="fr-FR" sz="1200" dirty="0" smtClean="0"/>
          </a:p>
          <a:p>
            <a:endParaRPr lang="fr-FR" sz="1200"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4282" y="0"/>
            <a:ext cx="8786874" cy="6601807"/>
          </a:xfrm>
          <a:prstGeom prst="rect">
            <a:avLst/>
          </a:prstGeom>
          <a:noFill/>
        </p:spPr>
        <p:txBody>
          <a:bodyPr wrap="square" rtlCol="0">
            <a:spAutoFit/>
          </a:bodyPr>
          <a:lstStyle/>
          <a:p>
            <a:pPr algn="ctr"/>
            <a:r>
              <a:rPr lang="fr-FR" sz="1600" b="1" dirty="0" smtClean="0"/>
              <a:t> SYNTHESE  FRANÇAIS THEATRE      PPCP Thé</a:t>
            </a:r>
            <a:r>
              <a:rPr lang="fr-FR" sz="1100" b="1" dirty="0" smtClean="0"/>
              <a:t>    </a:t>
            </a:r>
          </a:p>
          <a:p>
            <a:pPr algn="ctr"/>
            <a:r>
              <a:rPr lang="fr-FR" sz="1100" dirty="0" smtClean="0"/>
              <a:t>M. Mondin </a:t>
            </a:r>
          </a:p>
          <a:p>
            <a:pPr algn="ctr"/>
            <a:r>
              <a:rPr lang="fr-FR" sz="1100" dirty="0" smtClean="0"/>
              <a:t>avec la classe de </a:t>
            </a:r>
            <a:r>
              <a:rPr lang="en-GB" sz="1100" dirty="0" err="1" smtClean="0"/>
              <a:t>Terminale</a:t>
            </a:r>
            <a:r>
              <a:rPr lang="en-GB" sz="1100" dirty="0" smtClean="0"/>
              <a:t> Bac Pro REST AURATION 2010</a:t>
            </a:r>
            <a:endParaRPr lang="fr-FR" sz="1100" dirty="0" smtClean="0"/>
          </a:p>
          <a:p>
            <a:endParaRPr lang="fr-FR" sz="1100" dirty="0" smtClean="0"/>
          </a:p>
          <a:p>
            <a:pPr lvl="0"/>
            <a:r>
              <a:rPr lang="fr-FR" sz="1100" b="1" dirty="0" smtClean="0"/>
              <a:t>1- L’ATELIER THEATRE ( Les exercices en sept-nov)</a:t>
            </a:r>
            <a:endParaRPr lang="fr-FR" sz="1100" dirty="0" smtClean="0"/>
          </a:p>
          <a:p>
            <a:r>
              <a:rPr lang="fr-FR" sz="1100" b="1" dirty="0" smtClean="0"/>
              <a:t> </a:t>
            </a:r>
            <a:endParaRPr lang="fr-FR" sz="1100" dirty="0" smtClean="0"/>
          </a:p>
          <a:p>
            <a:pPr lvl="0">
              <a:buFont typeface="Wingdings" pitchFamily="2" charset="2"/>
              <a:buChar char="Ø"/>
            </a:pPr>
            <a:r>
              <a:rPr lang="fr-FR" sz="1100" b="1" dirty="0" smtClean="0"/>
              <a:t>Vos impressions personnelles ?</a:t>
            </a:r>
            <a:endParaRPr lang="fr-FR" sz="1100" dirty="0" smtClean="0"/>
          </a:p>
          <a:p>
            <a:r>
              <a:rPr lang="fr-FR" sz="1100" dirty="0" smtClean="0"/>
              <a:t>Nouveau, amusant, drôle, enrichissant, dynamique. </a:t>
            </a:r>
          </a:p>
          <a:p>
            <a:r>
              <a:rPr lang="fr-FR" sz="1100" dirty="0" smtClean="0"/>
              <a:t>Jeux, fous-rire.</a:t>
            </a:r>
          </a:p>
          <a:p>
            <a:r>
              <a:rPr lang="fr-FR" sz="1100" dirty="0" smtClean="0"/>
              <a:t>Ambiance décontractée.</a:t>
            </a:r>
          </a:p>
          <a:p>
            <a:r>
              <a:rPr lang="fr-FR" sz="1100" dirty="0" smtClean="0"/>
              <a:t>Permet de se défouler « l’esprit ».</a:t>
            </a:r>
          </a:p>
          <a:p>
            <a:r>
              <a:rPr lang="fr-FR" sz="1100" dirty="0" smtClean="0"/>
              <a:t>Nécessite et fait travailler l’imagination. </a:t>
            </a:r>
          </a:p>
          <a:p>
            <a:r>
              <a:rPr lang="fr-FR" sz="1100" dirty="0" smtClean="0"/>
              <a:t>Nécessite et développe l’esprit collectif et solidaire.</a:t>
            </a:r>
          </a:p>
          <a:p>
            <a:r>
              <a:rPr lang="fr-FR" sz="1100" dirty="0" smtClean="0"/>
              <a:t> </a:t>
            </a:r>
          </a:p>
          <a:p>
            <a:pPr lvl="0">
              <a:buFont typeface="Wingdings" pitchFamily="2" charset="2"/>
              <a:buChar char="Ø"/>
            </a:pPr>
            <a:r>
              <a:rPr lang="fr-FR" sz="1100" b="1" dirty="0" smtClean="0"/>
              <a:t>Quels apports pour vous ?</a:t>
            </a:r>
            <a:endParaRPr lang="fr-FR" sz="1100" dirty="0" smtClean="0"/>
          </a:p>
          <a:p>
            <a:r>
              <a:rPr lang="fr-FR" sz="1100" dirty="0" smtClean="0"/>
              <a:t>Cohésion du groupe, confiance, meilleure connaissance des autres.</a:t>
            </a:r>
          </a:p>
          <a:p>
            <a:r>
              <a:rPr lang="fr-FR" sz="1100" dirty="0" smtClean="0"/>
              <a:t>Apprendre à bouger, à se décontracter, à exploiter son imagination, à acquérir plus d’aisance, à faire preuve d’énergie.</a:t>
            </a:r>
          </a:p>
          <a:p>
            <a:r>
              <a:rPr lang="fr-FR" sz="1100" dirty="0" smtClean="0"/>
              <a:t>Améliorer, maîtriser son élocution.</a:t>
            </a:r>
          </a:p>
          <a:p>
            <a:r>
              <a:rPr lang="fr-FR" sz="1100" dirty="0" smtClean="0"/>
              <a:t>Se connaître et connaître ses réactions et son potentiel face à des situations nouvelles.</a:t>
            </a:r>
          </a:p>
          <a:p>
            <a:r>
              <a:rPr lang="fr-FR" sz="1100" dirty="0" smtClean="0"/>
              <a:t>Découvrir un art.</a:t>
            </a:r>
          </a:p>
          <a:p>
            <a:r>
              <a:rPr lang="fr-FR" sz="1100" dirty="0" smtClean="0"/>
              <a:t>Sortir du cadre de la restauration.</a:t>
            </a:r>
          </a:p>
          <a:p>
            <a:r>
              <a:rPr lang="fr-FR" sz="1100" dirty="0" smtClean="0"/>
              <a:t>Rencontrer un metteur en scène formidable qui savait mettre à l’aise, détendre les acteurs, les intégrer.</a:t>
            </a:r>
          </a:p>
          <a:p>
            <a:r>
              <a:rPr lang="fr-FR" sz="1100" dirty="0" smtClean="0"/>
              <a:t> </a:t>
            </a:r>
          </a:p>
          <a:p>
            <a:pPr lvl="0">
              <a:buFont typeface="Wingdings" pitchFamily="2" charset="2"/>
              <a:buChar char="Ø"/>
            </a:pPr>
            <a:r>
              <a:rPr lang="fr-FR" sz="1100" b="1" dirty="0" smtClean="0"/>
              <a:t>Quelles améliorations possibles ?</a:t>
            </a:r>
            <a:endParaRPr lang="fr-FR" sz="1100" dirty="0" smtClean="0"/>
          </a:p>
          <a:p>
            <a:r>
              <a:rPr lang="fr-FR" sz="1100" dirty="0" smtClean="0"/>
              <a:t>Plus d’organisation .</a:t>
            </a:r>
          </a:p>
          <a:p>
            <a:r>
              <a:rPr lang="fr-FR" sz="1100" dirty="0" smtClean="0"/>
              <a:t>Etre plus guidé .</a:t>
            </a:r>
          </a:p>
          <a:p>
            <a:r>
              <a:rPr lang="fr-FR" sz="1100" dirty="0" smtClean="0"/>
              <a:t>Même si on a bien rigolé les séances paraissaient trop improvisées, pas assez organisées.</a:t>
            </a:r>
          </a:p>
          <a:p>
            <a:r>
              <a:rPr lang="fr-FR" sz="1100" dirty="0" smtClean="0"/>
              <a:t>Manque de liens voire aucun entre les jeux théâtraux et le thème du thé.</a:t>
            </a:r>
          </a:p>
          <a:p>
            <a:r>
              <a:rPr lang="fr-FR" sz="1100" dirty="0" smtClean="0"/>
              <a:t> </a:t>
            </a:r>
          </a:p>
          <a:p>
            <a:r>
              <a:rPr lang="fr-FR" sz="1100" b="1" dirty="0" smtClean="0"/>
              <a:t>2 - LES SAYNETES et L’EXPRESSION THEATRALE</a:t>
            </a:r>
            <a:endParaRPr lang="fr-FR" sz="1100" dirty="0" smtClean="0"/>
          </a:p>
          <a:p>
            <a:r>
              <a:rPr lang="fr-FR" sz="1100" b="1" dirty="0" smtClean="0"/>
              <a:t> </a:t>
            </a:r>
            <a:endParaRPr lang="fr-FR" sz="1100" dirty="0" smtClean="0"/>
          </a:p>
          <a:p>
            <a:pPr lvl="0">
              <a:buFont typeface="Wingdings" pitchFamily="2" charset="2"/>
              <a:buChar char="Ø"/>
            </a:pPr>
            <a:r>
              <a:rPr lang="fr-FR" sz="1100" b="1" dirty="0" smtClean="0"/>
              <a:t>Décrivez les impressions, les sentiments ressentis et leur évolution .</a:t>
            </a:r>
            <a:endParaRPr lang="fr-FR" sz="1100" dirty="0" smtClean="0"/>
          </a:p>
          <a:p>
            <a:r>
              <a:rPr lang="fr-FR" sz="1100" dirty="0" smtClean="0"/>
              <a:t>Inquiétude à la découverte des textes qui apparaissaient très complexes  </a:t>
            </a:r>
          </a:p>
          <a:p>
            <a:r>
              <a:rPr lang="fr-FR" sz="1100" dirty="0" smtClean="0"/>
              <a:t>puis à la perspective qu’il allait falloir les apprendre. </a:t>
            </a:r>
          </a:p>
          <a:p>
            <a:r>
              <a:rPr lang="fr-FR" sz="1100" dirty="0" smtClean="0"/>
              <a:t>Ce n’était plus un jeu comme pendant les exercices mais un travail.</a:t>
            </a:r>
          </a:p>
          <a:p>
            <a:r>
              <a:rPr lang="fr-FR" sz="1100" dirty="0" smtClean="0"/>
              <a:t>Puis après les avoir expliqués et compris on avait moins d’appréhension.</a:t>
            </a:r>
          </a:p>
          <a:p>
            <a:r>
              <a:rPr lang="fr-FR" sz="1100" dirty="0" smtClean="0"/>
              <a:t>Il fallait bien connaître son texte et continuer à travailler la mise en scène seul, chez soi</a:t>
            </a:r>
          </a:p>
          <a:p>
            <a:r>
              <a:rPr lang="fr-FR" sz="1100" dirty="0" smtClean="0"/>
              <a:t>pour être à l’aise sur scène et s’amuser à nouveau.</a:t>
            </a:r>
            <a:endParaRPr lang="fr-FR" sz="1100"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142852"/>
            <a:ext cx="8858312" cy="6355586"/>
          </a:xfrm>
          <a:prstGeom prst="rect">
            <a:avLst/>
          </a:prstGeom>
          <a:noFill/>
        </p:spPr>
        <p:txBody>
          <a:bodyPr wrap="square" rtlCol="0">
            <a:spAutoFit/>
          </a:bodyPr>
          <a:lstStyle/>
          <a:p>
            <a:pPr lvl="0">
              <a:buFont typeface="Wingdings" pitchFamily="2" charset="2"/>
              <a:buChar char="Ø"/>
            </a:pPr>
            <a:r>
              <a:rPr lang="fr-FR" sz="1100" b="1" dirty="0" smtClean="0"/>
              <a:t>« Etre acteur » : qu’est-ce que cela vous a apporté ?</a:t>
            </a:r>
            <a:endParaRPr lang="fr-FR" sz="1100" dirty="0" smtClean="0"/>
          </a:p>
          <a:p>
            <a:r>
              <a:rPr lang="fr-FR" sz="1100" dirty="0" smtClean="0"/>
              <a:t>Etre moins timide.</a:t>
            </a:r>
          </a:p>
          <a:p>
            <a:r>
              <a:rPr lang="fr-FR" sz="1100" dirty="0" smtClean="0"/>
              <a:t>Etre plus à l’aise.</a:t>
            </a:r>
          </a:p>
          <a:p>
            <a:r>
              <a:rPr lang="fr-FR" sz="1100" dirty="0" smtClean="0"/>
              <a:t>Se faire confiance.</a:t>
            </a:r>
          </a:p>
          <a:p>
            <a:r>
              <a:rPr lang="fr-FR" sz="1100" dirty="0" smtClean="0"/>
              <a:t>Ecouter les autres.</a:t>
            </a:r>
          </a:p>
          <a:p>
            <a:r>
              <a:rPr lang="fr-FR" sz="1100" dirty="0" smtClean="0"/>
              <a:t>Faire travailler sa mémoire.</a:t>
            </a:r>
          </a:p>
          <a:p>
            <a:r>
              <a:rPr lang="fr-FR" sz="1100" dirty="0" smtClean="0"/>
              <a:t>S’autoriser à être un autre.</a:t>
            </a:r>
          </a:p>
          <a:p>
            <a:r>
              <a:rPr lang="fr-FR" sz="1100" dirty="0" smtClean="0"/>
              <a:t>Etre sous le regard des autres.</a:t>
            </a:r>
          </a:p>
          <a:p>
            <a:r>
              <a:rPr lang="fr-FR" sz="1100" dirty="0" smtClean="0"/>
              <a:t>Maîtriser gérer et dépasser son stress qui est un ennemi redoutable.</a:t>
            </a:r>
          </a:p>
          <a:p>
            <a:r>
              <a:rPr lang="fr-FR" sz="1100" dirty="0" smtClean="0"/>
              <a:t>Se concentrer, faire des efforts de rigueur sur soi-même.</a:t>
            </a:r>
          </a:p>
          <a:p>
            <a:r>
              <a:rPr lang="fr-FR" sz="1100" dirty="0" smtClean="0"/>
              <a:t>Se permettre des « écarts ».</a:t>
            </a:r>
          </a:p>
          <a:p>
            <a:r>
              <a:rPr lang="fr-FR" sz="1100" dirty="0" smtClean="0"/>
              <a:t>Modifier les relations entre élèves et élèves-profs.</a:t>
            </a:r>
          </a:p>
          <a:p>
            <a:r>
              <a:rPr lang="fr-FR" sz="1100" dirty="0" smtClean="0"/>
              <a:t>Découvrir le monde du théâtre.</a:t>
            </a:r>
          </a:p>
          <a:p>
            <a:r>
              <a:rPr lang="fr-FR" sz="1100" dirty="0" smtClean="0"/>
              <a:t>Plaisir de voir ses amis devenir des acteurs.</a:t>
            </a:r>
          </a:p>
          <a:p>
            <a:r>
              <a:rPr lang="fr-FR" sz="1100" dirty="0" smtClean="0"/>
              <a:t> </a:t>
            </a:r>
          </a:p>
          <a:p>
            <a:pPr lvl="0">
              <a:buFont typeface="Wingdings" pitchFamily="2" charset="2"/>
              <a:buChar char="Ø"/>
            </a:pPr>
            <a:r>
              <a:rPr lang="fr-FR" sz="1100" b="1" dirty="0" smtClean="0"/>
              <a:t>Avez-vous des regrets ou des remarques, lesquels ?</a:t>
            </a:r>
            <a:endParaRPr lang="fr-FR" sz="1100" dirty="0" smtClean="0"/>
          </a:p>
          <a:p>
            <a:r>
              <a:rPr lang="fr-FR" sz="1100" dirty="0" smtClean="0"/>
              <a:t>Metteur en scène dynamique qui nous a transmis sa passion, le plaisir de jouer.</a:t>
            </a:r>
          </a:p>
          <a:p>
            <a:r>
              <a:rPr lang="fr-FR" sz="1100" dirty="0" smtClean="0"/>
              <a:t>Manque de concentration de certains.</a:t>
            </a:r>
          </a:p>
          <a:p>
            <a:r>
              <a:rPr lang="fr-FR" sz="1100" dirty="0" smtClean="0"/>
              <a:t>Manque de répétitions.</a:t>
            </a:r>
          </a:p>
          <a:p>
            <a:r>
              <a:rPr lang="fr-FR" sz="1100" dirty="0" smtClean="0"/>
              <a:t>Manque de rigueur dans la mise en scène.</a:t>
            </a:r>
          </a:p>
          <a:p>
            <a:r>
              <a:rPr lang="fr-FR" sz="1100" dirty="0" smtClean="0"/>
              <a:t>Regrets de ne pas avoir été des acteurs plus guidés, dirigés, conseillés.</a:t>
            </a:r>
          </a:p>
          <a:p>
            <a:r>
              <a:rPr lang="fr-FR" sz="1100" b="1" dirty="0" smtClean="0"/>
              <a:t> </a:t>
            </a:r>
            <a:endParaRPr lang="fr-FR" sz="1100" dirty="0" smtClean="0"/>
          </a:p>
          <a:p>
            <a:pPr lvl="0"/>
            <a:r>
              <a:rPr lang="fr-FR" sz="1100" b="1" dirty="0" smtClean="0"/>
              <a:t>3- LE DINER-SPECTACLE</a:t>
            </a:r>
            <a:endParaRPr lang="fr-FR" sz="1100" dirty="0" smtClean="0"/>
          </a:p>
          <a:p>
            <a:r>
              <a:rPr lang="fr-FR" sz="1100" b="1" dirty="0" smtClean="0"/>
              <a:t> </a:t>
            </a:r>
            <a:endParaRPr lang="fr-FR" sz="1100" dirty="0" smtClean="0"/>
          </a:p>
          <a:p>
            <a:pPr lvl="0">
              <a:buFont typeface="Wingdings" pitchFamily="2" charset="2"/>
              <a:buChar char="Ø"/>
            </a:pPr>
            <a:r>
              <a:rPr lang="fr-FR" sz="1100" b="1" dirty="0" smtClean="0"/>
              <a:t>Points positifs.</a:t>
            </a:r>
            <a:endParaRPr lang="fr-FR" sz="1100" dirty="0" smtClean="0"/>
          </a:p>
          <a:p>
            <a:r>
              <a:rPr lang="fr-FR" sz="1100" dirty="0" smtClean="0"/>
              <a:t>Décorations superbes.</a:t>
            </a:r>
          </a:p>
          <a:p>
            <a:r>
              <a:rPr lang="fr-FR" sz="1100" dirty="0" smtClean="0"/>
              <a:t>Rencontres entre les élèves et les clients/convives.</a:t>
            </a:r>
          </a:p>
          <a:p>
            <a:r>
              <a:rPr lang="fr-FR" sz="1100" dirty="0" smtClean="0"/>
              <a:t>Relations profs/élèves : les échanges différents par rapport aux cours.</a:t>
            </a:r>
          </a:p>
          <a:p>
            <a:r>
              <a:rPr lang="fr-FR" sz="1100" dirty="0" smtClean="0"/>
              <a:t>Jouer avec le public.</a:t>
            </a:r>
          </a:p>
          <a:p>
            <a:r>
              <a:rPr lang="fr-FR" sz="1100" dirty="0" smtClean="0"/>
              <a:t>Apprendre à improviser.</a:t>
            </a:r>
          </a:p>
          <a:p>
            <a:r>
              <a:rPr lang="fr-FR" sz="1100" dirty="0" smtClean="0"/>
              <a:t>Très bien : plats et spectacle.</a:t>
            </a:r>
          </a:p>
          <a:p>
            <a:r>
              <a:rPr lang="fr-FR" sz="1100" dirty="0" smtClean="0"/>
              <a:t>Découvrir le contact avec un public, moment unique. </a:t>
            </a:r>
          </a:p>
          <a:p>
            <a:r>
              <a:rPr lang="fr-FR" sz="1100" dirty="0" smtClean="0"/>
              <a:t>Jouer avec le public.</a:t>
            </a:r>
          </a:p>
          <a:p>
            <a:r>
              <a:rPr lang="fr-FR" sz="1100" dirty="0" smtClean="0"/>
              <a:t>Etre sur scène est un sentiment unique : trac, excitation, angoisse donnent la force de monter sur scène.</a:t>
            </a:r>
          </a:p>
          <a:p>
            <a:r>
              <a:rPr lang="fr-FR" sz="1100" dirty="0" smtClean="0"/>
              <a:t>Aborder les clients avec plus de sérénité.</a:t>
            </a:r>
          </a:p>
          <a:p>
            <a:r>
              <a:rPr lang="fr-FR" sz="1100" dirty="0" smtClean="0"/>
              <a:t> </a:t>
            </a:r>
          </a:p>
          <a:p>
            <a:endParaRPr lang="fr-FR" sz="1100"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142844" y="142852"/>
            <a:ext cx="8858312" cy="5432256"/>
          </a:xfrm>
          <a:prstGeom prst="rect">
            <a:avLst/>
          </a:prstGeom>
          <a:noFill/>
        </p:spPr>
        <p:txBody>
          <a:bodyPr wrap="square" rtlCol="0">
            <a:spAutoFit/>
          </a:bodyPr>
          <a:lstStyle/>
          <a:p>
            <a:pPr lvl="0">
              <a:buFont typeface="Wingdings" pitchFamily="2" charset="2"/>
              <a:buChar char="Ø"/>
            </a:pPr>
            <a:r>
              <a:rPr lang="fr-FR" sz="1100" b="1" dirty="0" smtClean="0"/>
              <a:t>Points négatifs.</a:t>
            </a:r>
            <a:endParaRPr lang="fr-FR" sz="1100" dirty="0" smtClean="0"/>
          </a:p>
          <a:p>
            <a:r>
              <a:rPr lang="fr-FR" sz="1100" dirty="0" smtClean="0"/>
              <a:t>Manque d’explications données aux convives sur les plats  servis. </a:t>
            </a:r>
          </a:p>
          <a:p>
            <a:r>
              <a:rPr lang="fr-FR" sz="1100" dirty="0" smtClean="0"/>
              <a:t>Trop de changements de dernière minute dans la mise en scène.</a:t>
            </a:r>
          </a:p>
          <a:p>
            <a:r>
              <a:rPr lang="fr-FR" sz="1100" dirty="0" smtClean="0"/>
              <a:t>Revoir l’éclairage.</a:t>
            </a:r>
          </a:p>
          <a:p>
            <a:r>
              <a:rPr lang="fr-FR" sz="1100" dirty="0" smtClean="0"/>
              <a:t>La musique parfois trop forte elle couvrait les voix des acteurs.</a:t>
            </a:r>
          </a:p>
          <a:p>
            <a:r>
              <a:rPr lang="fr-FR" sz="1100" dirty="0" smtClean="0"/>
              <a:t> </a:t>
            </a:r>
          </a:p>
          <a:p>
            <a:pPr lvl="0">
              <a:buFont typeface="Wingdings" pitchFamily="2" charset="2"/>
              <a:buChar char="Ø"/>
            </a:pPr>
            <a:r>
              <a:rPr lang="fr-FR" sz="1100" b="1" dirty="0" smtClean="0"/>
              <a:t>Améliorations possibles.</a:t>
            </a:r>
            <a:endParaRPr lang="fr-FR" sz="1100" dirty="0" smtClean="0"/>
          </a:p>
          <a:p>
            <a:r>
              <a:rPr lang="fr-FR" sz="1100" dirty="0" smtClean="0"/>
              <a:t>Les présentations et explications des plats pourraient être mises en scène et jouer par les acteurs.</a:t>
            </a:r>
          </a:p>
          <a:p>
            <a:r>
              <a:rPr lang="fr-FR" sz="1100" dirty="0" smtClean="0"/>
              <a:t>Mieux connaître et décrire les plats.</a:t>
            </a:r>
          </a:p>
          <a:p>
            <a:r>
              <a:rPr lang="fr-FR" sz="1100" dirty="0" smtClean="0"/>
              <a:t>Anticiper les problèmes techniques ( son, musique, éclairage) lors des répétitions.</a:t>
            </a:r>
          </a:p>
          <a:p>
            <a:r>
              <a:rPr lang="fr-FR" sz="1100" dirty="0" smtClean="0"/>
              <a:t> </a:t>
            </a:r>
          </a:p>
          <a:p>
            <a:pPr lvl="0">
              <a:buFont typeface="Wingdings" pitchFamily="2" charset="2"/>
              <a:buChar char="Ø"/>
            </a:pPr>
            <a:r>
              <a:rPr lang="fr-FR" sz="1100" b="1" dirty="0" smtClean="0"/>
              <a:t>Impressions personnelles conservées.</a:t>
            </a:r>
            <a:endParaRPr lang="fr-FR" sz="1100" dirty="0" smtClean="0"/>
          </a:p>
          <a:p>
            <a:r>
              <a:rPr lang="fr-FR" sz="1100" dirty="0" smtClean="0"/>
              <a:t>Ce projet de théâtre a été une aventure.</a:t>
            </a:r>
          </a:p>
          <a:p>
            <a:r>
              <a:rPr lang="fr-FR" sz="1100" dirty="0" smtClean="0"/>
              <a:t>Moment inoubliable, souvenir qu’on conservera longtemps.</a:t>
            </a:r>
          </a:p>
          <a:p>
            <a:r>
              <a:rPr lang="fr-FR" sz="1100" dirty="0" smtClean="0"/>
              <a:t>Trac puis plaisir.</a:t>
            </a:r>
          </a:p>
          <a:p>
            <a:r>
              <a:rPr lang="fr-FR" sz="1100" dirty="0" smtClean="0"/>
              <a:t>Soulagement et satisfaction à la fin de la soirée.</a:t>
            </a:r>
          </a:p>
          <a:p>
            <a:r>
              <a:rPr lang="fr-FR" sz="1100" dirty="0" smtClean="0"/>
              <a:t>Satisfaction d’avoir réussi « son rôle », sa prestation par rapport à ses camarades, au groupe, </a:t>
            </a:r>
          </a:p>
          <a:p>
            <a:r>
              <a:rPr lang="fr-FR" sz="1100" dirty="0" smtClean="0"/>
              <a:t>à sa famille, aux spectateurs.</a:t>
            </a:r>
          </a:p>
          <a:p>
            <a:r>
              <a:rPr lang="fr-FR" sz="1100" dirty="0" smtClean="0"/>
              <a:t>Fierté : expérience dont on se souviendra toute sa vie.</a:t>
            </a:r>
          </a:p>
          <a:p>
            <a:r>
              <a:rPr lang="fr-FR" sz="1100" dirty="0" smtClean="0"/>
              <a:t>Mon assurance m’a surpris.</a:t>
            </a:r>
          </a:p>
          <a:p>
            <a:r>
              <a:rPr lang="fr-FR" sz="1100" dirty="0" smtClean="0"/>
              <a:t> </a:t>
            </a:r>
          </a:p>
          <a:p>
            <a:r>
              <a:rPr lang="fr-FR" sz="1400" b="1" u="sng" dirty="0" smtClean="0"/>
              <a:t>Et pour conclure :</a:t>
            </a:r>
          </a:p>
          <a:p>
            <a:endParaRPr lang="fr-FR" sz="1400" u="sng" dirty="0" smtClean="0"/>
          </a:p>
          <a:p>
            <a:pPr lvl="0"/>
            <a:r>
              <a:rPr lang="fr-FR" sz="1100" b="1" dirty="0" smtClean="0"/>
              <a:t>Autres remarques :</a:t>
            </a:r>
            <a:endParaRPr lang="fr-FR" sz="1100" dirty="0" smtClean="0"/>
          </a:p>
          <a:p>
            <a:r>
              <a:rPr lang="fr-FR" sz="1100" dirty="0" smtClean="0"/>
              <a:t>Crainte, peur des textes difficiles et pas attractifs. Puis après explication, compréhension et mémorisation, on dépasse le texte et on s’amuse, on prend plaisir à jouer.</a:t>
            </a:r>
          </a:p>
          <a:p>
            <a:r>
              <a:rPr lang="fr-FR" sz="1100" dirty="0" smtClean="0"/>
              <a:t> </a:t>
            </a:r>
          </a:p>
          <a:p>
            <a:pPr lvl="0"/>
            <a:r>
              <a:rPr lang="fr-FR" sz="1100" b="1" dirty="0" smtClean="0"/>
              <a:t>Autres idées de projet :</a:t>
            </a:r>
            <a:endParaRPr lang="fr-FR" sz="1100" dirty="0" smtClean="0"/>
          </a:p>
          <a:p>
            <a:r>
              <a:rPr lang="fr-FR" sz="1100" dirty="0" smtClean="0"/>
              <a:t>Le théâtre est une expérience à proposer à d’autres élèves.</a:t>
            </a:r>
          </a:p>
          <a:p>
            <a:endParaRPr lang="fr-FR" sz="1100"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6" y="4797152"/>
            <a:ext cx="5486400" cy="356592"/>
          </a:xfrm>
        </p:spPr>
        <p:txBody>
          <a:bodyPr>
            <a:normAutofit fontScale="90000"/>
          </a:bodyPr>
          <a:lstStyle/>
          <a:p>
            <a:r>
              <a:rPr lang="fr-FR" dirty="0" smtClean="0"/>
              <a:t>L’équipe pluridisciplinaire!</a:t>
            </a:r>
            <a:endParaRPr lang="fr-FR" dirty="0"/>
          </a:p>
        </p:txBody>
      </p:sp>
      <p:pic>
        <p:nvPicPr>
          <p:cNvPr id="5" name="Espace réservé pour une image  4" descr="P1260567.JPG"/>
          <p:cNvPicPr>
            <a:picLocks noGrp="1" noChangeAspect="1"/>
          </p:cNvPicPr>
          <p:nvPr>
            <p:ph type="pic" idx="1"/>
          </p:nvPr>
        </p:nvPicPr>
        <p:blipFill>
          <a:blip r:embed="rId2" cstate="print"/>
          <a:srcRect/>
          <a:stretch>
            <a:fillRect/>
          </a:stretch>
        </p:blipFill>
        <p:spPr/>
      </p:pic>
      <p:sp>
        <p:nvSpPr>
          <p:cNvPr id="4" name="Espace réservé du texte 3"/>
          <p:cNvSpPr>
            <a:spLocks noGrp="1"/>
          </p:cNvSpPr>
          <p:nvPr>
            <p:ph type="body" sz="half" idx="2"/>
          </p:nvPr>
        </p:nvSpPr>
        <p:spPr>
          <a:xfrm>
            <a:off x="1835696" y="5085184"/>
            <a:ext cx="5486400" cy="1512168"/>
          </a:xfrm>
        </p:spPr>
        <p:txBody>
          <a:bodyPr>
            <a:normAutofit fontScale="92500" lnSpcReduction="20000"/>
          </a:bodyPr>
          <a:lstStyle/>
          <a:p>
            <a:r>
              <a:rPr lang="fr-FR" dirty="0" smtClean="0"/>
              <a:t>Alain Herbert Professeur de Service</a:t>
            </a:r>
          </a:p>
          <a:p>
            <a:r>
              <a:rPr lang="fr-FR" dirty="0" smtClean="0"/>
              <a:t>Marina Mondin Professeur de Français</a:t>
            </a:r>
          </a:p>
          <a:p>
            <a:r>
              <a:rPr lang="fr-FR" dirty="0" err="1" smtClean="0"/>
              <a:t>Wahid</a:t>
            </a:r>
            <a:r>
              <a:rPr lang="fr-FR" dirty="0" smtClean="0"/>
              <a:t> Chakib Comédien</a:t>
            </a:r>
          </a:p>
          <a:p>
            <a:r>
              <a:rPr lang="fr-FR" dirty="0" smtClean="0"/>
              <a:t>Stéphanie Bernhard Professeur de Cuisine</a:t>
            </a:r>
          </a:p>
          <a:p>
            <a:endParaRPr lang="fr-FR" dirty="0" smtClean="0"/>
          </a:p>
          <a:p>
            <a:r>
              <a:rPr lang="fr-FR" dirty="0" smtClean="0"/>
              <a:t>Nathalie Barthélémy Professeur de Fleuristerie</a:t>
            </a:r>
          </a:p>
          <a:p>
            <a:r>
              <a:rPr lang="fr-FR" dirty="0" smtClean="0"/>
              <a:t>Florence Gaspard  Documentaliste au CDI du lycée</a:t>
            </a:r>
          </a:p>
          <a:p>
            <a:endParaRPr lang="fr-FR"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42844" y="71414"/>
            <a:ext cx="8858312" cy="7171194"/>
          </a:xfrm>
          <a:prstGeom prst="rect">
            <a:avLst/>
          </a:prstGeom>
          <a:noFill/>
        </p:spPr>
        <p:txBody>
          <a:bodyPr wrap="square" rtlCol="0">
            <a:spAutoFit/>
          </a:bodyPr>
          <a:lstStyle/>
          <a:p>
            <a:r>
              <a:rPr lang="fr-FR" sz="1200" b="1" u="sng" dirty="0" smtClean="0"/>
              <a:t>Vos connaissances sur le thé</a:t>
            </a:r>
          </a:p>
          <a:p>
            <a:endParaRPr lang="fr-FR" sz="800" dirty="0" smtClean="0"/>
          </a:p>
          <a:p>
            <a:r>
              <a:rPr lang="fr-FR" sz="1200" b="1" dirty="0" smtClean="0"/>
              <a:t>7 – L’origine du thé se situe :</a:t>
            </a:r>
            <a:endParaRPr lang="fr-FR" sz="1200" dirty="0" smtClean="0"/>
          </a:p>
          <a:p>
            <a:r>
              <a:rPr lang="fr-FR" sz="1200" dirty="0" smtClean="0"/>
              <a:t>a) □ En Chine</a:t>
            </a:r>
          </a:p>
          <a:p>
            <a:r>
              <a:rPr lang="fr-FR" sz="1200" dirty="0" smtClean="0"/>
              <a:t>b) □ Au Japon</a:t>
            </a:r>
          </a:p>
          <a:p>
            <a:r>
              <a:rPr lang="fr-FR" sz="1200" dirty="0" smtClean="0"/>
              <a:t>c) □ En Afrique de Nord</a:t>
            </a:r>
          </a:p>
          <a:p>
            <a:r>
              <a:rPr lang="fr-FR" sz="1200" dirty="0" smtClean="0"/>
              <a:t>d) □ En Inde</a:t>
            </a:r>
          </a:p>
          <a:p>
            <a:r>
              <a:rPr lang="fr-FR" sz="1200" dirty="0" smtClean="0"/>
              <a:t> </a:t>
            </a:r>
            <a:endParaRPr lang="fr-FR" sz="800" dirty="0" smtClean="0"/>
          </a:p>
          <a:p>
            <a:r>
              <a:rPr lang="fr-FR" sz="1200" b="1" dirty="0" smtClean="0"/>
              <a:t>8 – Qui sont les premiers à avoir importé le thé en Europe ?</a:t>
            </a:r>
            <a:endParaRPr lang="fr-FR" sz="1200" dirty="0" smtClean="0"/>
          </a:p>
          <a:p>
            <a:r>
              <a:rPr lang="fr-FR" sz="1200" dirty="0" smtClean="0"/>
              <a:t>a) □ Les Hollandais</a:t>
            </a:r>
          </a:p>
          <a:p>
            <a:r>
              <a:rPr lang="fr-FR" sz="1200" dirty="0" smtClean="0"/>
              <a:t>b) □ Les Anglais</a:t>
            </a:r>
          </a:p>
          <a:p>
            <a:r>
              <a:rPr lang="fr-FR" sz="1200" dirty="0" smtClean="0"/>
              <a:t>c) □ Les Allemands</a:t>
            </a:r>
          </a:p>
          <a:p>
            <a:r>
              <a:rPr lang="fr-FR" sz="800" dirty="0" smtClean="0"/>
              <a:t> </a:t>
            </a:r>
          </a:p>
          <a:p>
            <a:r>
              <a:rPr lang="fr-FR" sz="1200" b="1" dirty="0" smtClean="0"/>
              <a:t>9 - Pour obtenir du thé, il faut récolter sur le théier :</a:t>
            </a:r>
            <a:endParaRPr lang="fr-FR" sz="1200" dirty="0" smtClean="0"/>
          </a:p>
          <a:p>
            <a:r>
              <a:rPr lang="fr-FR" sz="1200" dirty="0" smtClean="0"/>
              <a:t>a) □ Les feuilles</a:t>
            </a:r>
          </a:p>
          <a:p>
            <a:r>
              <a:rPr lang="fr-FR" sz="1200" dirty="0" smtClean="0"/>
              <a:t>b) □ Le bourgeon et les premières feuilles</a:t>
            </a:r>
          </a:p>
          <a:p>
            <a:r>
              <a:rPr lang="fr-FR" sz="1200" dirty="0" smtClean="0"/>
              <a:t>c) □ Les fleurs</a:t>
            </a:r>
          </a:p>
          <a:p>
            <a:r>
              <a:rPr lang="fr-FR" sz="800" dirty="0" smtClean="0"/>
              <a:t> </a:t>
            </a:r>
          </a:p>
          <a:p>
            <a:r>
              <a:rPr lang="fr-FR" sz="1200" b="1" dirty="0" smtClean="0"/>
              <a:t>10 – La couleur du thé ( vert, noir, blanc ) dépend :</a:t>
            </a:r>
            <a:endParaRPr lang="fr-FR" sz="1200" dirty="0" smtClean="0"/>
          </a:p>
          <a:p>
            <a:r>
              <a:rPr lang="fr-FR" sz="1200" dirty="0" smtClean="0"/>
              <a:t>a) □ Du procédé de fabrication</a:t>
            </a:r>
          </a:p>
          <a:p>
            <a:r>
              <a:rPr lang="fr-FR" sz="1200" dirty="0" smtClean="0"/>
              <a:t>b) □ De la couleur des feuilles du théier</a:t>
            </a:r>
          </a:p>
          <a:p>
            <a:r>
              <a:rPr lang="fr-FR" sz="1200" dirty="0" smtClean="0"/>
              <a:t>c) □ Du pays d’origine</a:t>
            </a:r>
          </a:p>
          <a:p>
            <a:r>
              <a:rPr lang="fr-FR" sz="800" dirty="0" smtClean="0"/>
              <a:t> </a:t>
            </a:r>
          </a:p>
          <a:p>
            <a:r>
              <a:rPr lang="fr-FR" sz="1200" b="1" dirty="0" smtClean="0"/>
              <a:t>11 – Quelles sont les boissons les plus bues au monde ?</a:t>
            </a:r>
            <a:endParaRPr lang="fr-FR" sz="1200" dirty="0" smtClean="0"/>
          </a:p>
          <a:p>
            <a:r>
              <a:rPr lang="fr-FR" sz="1200" dirty="0" smtClean="0"/>
              <a:t>a) □ L’eau et le café</a:t>
            </a:r>
          </a:p>
          <a:p>
            <a:r>
              <a:rPr lang="fr-FR" sz="1200" dirty="0" smtClean="0"/>
              <a:t>b) □ L’eau et le thé</a:t>
            </a:r>
          </a:p>
          <a:p>
            <a:r>
              <a:rPr lang="fr-FR" sz="1200" dirty="0" smtClean="0"/>
              <a:t>c) □ L’eau et le vin</a:t>
            </a:r>
          </a:p>
          <a:p>
            <a:r>
              <a:rPr lang="fr-FR" sz="800" b="1" dirty="0" smtClean="0"/>
              <a:t> </a:t>
            </a:r>
            <a:endParaRPr lang="fr-FR" sz="800" dirty="0" smtClean="0"/>
          </a:p>
          <a:p>
            <a:r>
              <a:rPr lang="fr-FR" sz="1200" b="1" dirty="0" smtClean="0"/>
              <a:t>12 – Associez par une flèche chaque pays et sa caractéristique (plusieurs réponses sont possibles) :</a:t>
            </a:r>
            <a:endParaRPr lang="fr-FR" sz="1200" dirty="0" smtClean="0"/>
          </a:p>
          <a:p>
            <a:r>
              <a:rPr lang="fr-FR" sz="1200" dirty="0" smtClean="0"/>
              <a:t>Grande-Bretagne                       Thé vert</a:t>
            </a:r>
          </a:p>
          <a:p>
            <a:r>
              <a:rPr lang="fr-FR" sz="1200" dirty="0" smtClean="0"/>
              <a:t>Russie                                          Thé noir</a:t>
            </a:r>
          </a:p>
          <a:p>
            <a:r>
              <a:rPr lang="fr-FR" sz="1200" dirty="0" smtClean="0"/>
              <a:t>Sahara                                          Cérémonie du thé</a:t>
            </a:r>
          </a:p>
          <a:p>
            <a:r>
              <a:rPr lang="fr-FR" sz="1200" dirty="0" smtClean="0"/>
              <a:t>Chine                                            Thé au beurre de yak</a:t>
            </a:r>
          </a:p>
          <a:p>
            <a:r>
              <a:rPr lang="fr-FR" sz="1200" dirty="0" smtClean="0"/>
              <a:t>Maroc                                           Samovar</a:t>
            </a:r>
          </a:p>
          <a:p>
            <a:r>
              <a:rPr lang="fr-FR" sz="1200" dirty="0" smtClean="0"/>
              <a:t>Népal/</a:t>
            </a:r>
            <a:r>
              <a:rPr lang="fr-FR" sz="1200" dirty="0" err="1" smtClean="0"/>
              <a:t>Thibet</a:t>
            </a:r>
            <a:r>
              <a:rPr lang="fr-FR" sz="1200" dirty="0" smtClean="0"/>
              <a:t>                               Thé à la menthe</a:t>
            </a:r>
          </a:p>
          <a:p>
            <a:r>
              <a:rPr lang="en-GB" sz="1200" dirty="0" err="1" smtClean="0"/>
              <a:t>Japon</a:t>
            </a:r>
            <a:r>
              <a:rPr lang="en-GB" sz="1200" dirty="0" smtClean="0"/>
              <a:t>                                            Darjeeling</a:t>
            </a:r>
            <a:endParaRPr lang="fr-FR" sz="1200" dirty="0" smtClean="0"/>
          </a:p>
          <a:p>
            <a:r>
              <a:rPr lang="en-GB" sz="1200" dirty="0" err="1" smtClean="0"/>
              <a:t>Inde</a:t>
            </a:r>
            <a:r>
              <a:rPr lang="en-GB" sz="1200" dirty="0" smtClean="0"/>
              <a:t>                                               </a:t>
            </a:r>
            <a:r>
              <a:rPr lang="en-GB" sz="1200" dirty="0" err="1" smtClean="0"/>
              <a:t>Matcha</a:t>
            </a:r>
            <a:endParaRPr lang="fr-FR" sz="1200" dirty="0" smtClean="0"/>
          </a:p>
          <a:p>
            <a:r>
              <a:rPr lang="fr-FR" sz="1200" dirty="0" smtClean="0"/>
              <a:t> </a:t>
            </a:r>
          </a:p>
          <a:p>
            <a:endParaRPr lang="fr-FR" sz="1200" dirty="0" smtClean="0"/>
          </a:p>
          <a:p>
            <a:endParaRPr lang="fr-FR" sz="12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85728"/>
            <a:ext cx="8858312" cy="7109639"/>
          </a:xfrm>
          <a:prstGeom prst="rect">
            <a:avLst/>
          </a:prstGeom>
          <a:noFill/>
        </p:spPr>
        <p:txBody>
          <a:bodyPr wrap="square" rtlCol="0">
            <a:spAutoFit/>
          </a:bodyPr>
          <a:lstStyle/>
          <a:p>
            <a:r>
              <a:rPr lang="fr-FR" sz="1200" b="1" dirty="0" smtClean="0"/>
              <a:t>13 – Rendez à chaque pays sa théière :</a:t>
            </a:r>
            <a:endParaRPr lang="fr-FR" sz="1200" dirty="0" smtClean="0"/>
          </a:p>
          <a:p>
            <a:pPr marL="228600" indent="-228600">
              <a:buAutoNum type="alphaLcParenR"/>
            </a:pPr>
            <a:r>
              <a:rPr lang="fr-FR" sz="1200" dirty="0" smtClean="0"/>
              <a:t>Japon                     </a:t>
            </a:r>
          </a:p>
          <a:p>
            <a:pPr marL="228600" indent="-228600">
              <a:buAutoNum type="alphaLcParenR"/>
            </a:pPr>
            <a:r>
              <a:rPr lang="fr-FR" sz="1200" dirty="0" smtClean="0"/>
              <a:t> Chine                       </a:t>
            </a:r>
          </a:p>
          <a:p>
            <a:pPr marL="228600" indent="-228600">
              <a:buAutoNum type="alphaLcParenR"/>
            </a:pPr>
            <a:r>
              <a:rPr lang="fr-FR" sz="1200" dirty="0" smtClean="0"/>
              <a:t> Maroc       </a:t>
            </a:r>
          </a:p>
          <a:p>
            <a:pPr marL="228600" indent="-228600">
              <a:buAutoNum type="alphaLcParenR"/>
            </a:pPr>
            <a:r>
              <a:rPr lang="fr-FR" sz="1200" dirty="0" smtClean="0"/>
              <a:t> Grande-Bretagne</a:t>
            </a:r>
          </a:p>
          <a:p>
            <a:endParaRPr lang="fr-FR" sz="1200" dirty="0" smtClean="0"/>
          </a:p>
          <a:p>
            <a:endParaRPr lang="fr-FR" sz="800" dirty="0" smtClean="0"/>
          </a:p>
          <a:p>
            <a:r>
              <a:rPr lang="fr-FR" sz="1200" b="1" dirty="0" smtClean="0"/>
              <a:t>14- Cochez les 3 premiers pays producteurs de thé :</a:t>
            </a:r>
            <a:endParaRPr lang="fr-FR" sz="1200" dirty="0" smtClean="0"/>
          </a:p>
          <a:p>
            <a:r>
              <a:rPr lang="fr-FR" sz="1200" dirty="0" smtClean="0"/>
              <a:t>a) □ Inde          d) □ Iran</a:t>
            </a:r>
          </a:p>
          <a:p>
            <a:r>
              <a:rPr lang="fr-FR" sz="1200" dirty="0" smtClean="0"/>
              <a:t>b) □ Japon       </a:t>
            </a:r>
            <a:r>
              <a:rPr lang="de-DE" sz="1200" dirty="0" smtClean="0"/>
              <a:t>e) □ </a:t>
            </a:r>
            <a:r>
              <a:rPr lang="de-DE" sz="1200" dirty="0" err="1" smtClean="0"/>
              <a:t>Kenya</a:t>
            </a:r>
            <a:endParaRPr lang="fr-FR" sz="1200" dirty="0" smtClean="0"/>
          </a:p>
          <a:p>
            <a:r>
              <a:rPr lang="fr-FR" sz="1200" dirty="0" smtClean="0"/>
              <a:t>c) □ Chine        </a:t>
            </a:r>
            <a:r>
              <a:rPr lang="de-DE" sz="1200" dirty="0" smtClean="0"/>
              <a:t>f) □ Sri Lanka</a:t>
            </a:r>
            <a:endParaRPr lang="fr-FR" sz="1200" dirty="0" smtClean="0"/>
          </a:p>
          <a:p>
            <a:r>
              <a:rPr lang="de-DE" sz="800" dirty="0" smtClean="0"/>
              <a:t> </a:t>
            </a:r>
            <a:endParaRPr lang="fr-FR" sz="800" dirty="0" smtClean="0"/>
          </a:p>
          <a:p>
            <a:r>
              <a:rPr lang="fr-FR" sz="1200" b="1" dirty="0" smtClean="0"/>
              <a:t>15 – Citez les marques de thé que vous connaissez :</a:t>
            </a:r>
            <a:endParaRPr lang="fr-FR" sz="1200" dirty="0" smtClean="0"/>
          </a:p>
          <a:p>
            <a:r>
              <a:rPr lang="en-GB" sz="1200" dirty="0" smtClean="0"/>
              <a:t>a)                                                                      b)</a:t>
            </a:r>
            <a:endParaRPr lang="fr-FR" sz="1200" dirty="0" smtClean="0"/>
          </a:p>
          <a:p>
            <a:r>
              <a:rPr lang="en-GB" sz="1200" dirty="0" smtClean="0"/>
              <a:t>c)                                                                      d)</a:t>
            </a:r>
            <a:endParaRPr lang="fr-FR" sz="1200" dirty="0" smtClean="0"/>
          </a:p>
          <a:p>
            <a:r>
              <a:rPr lang="en-GB" sz="800" dirty="0" smtClean="0"/>
              <a:t> </a:t>
            </a:r>
            <a:endParaRPr lang="fr-FR" sz="800" dirty="0" smtClean="0"/>
          </a:p>
          <a:p>
            <a:r>
              <a:rPr lang="fr-FR" sz="1200" b="1" dirty="0" smtClean="0"/>
              <a:t>16 – Le thé contient un stimulant, la théine. Par rapport à la caféine est-elle …</a:t>
            </a:r>
            <a:endParaRPr lang="fr-FR" sz="1200" dirty="0" smtClean="0"/>
          </a:p>
          <a:p>
            <a:r>
              <a:rPr lang="fr-FR" sz="1200" dirty="0" smtClean="0"/>
              <a:t>a) □ Plus forte</a:t>
            </a:r>
          </a:p>
          <a:p>
            <a:r>
              <a:rPr lang="fr-FR" sz="1200" dirty="0" smtClean="0"/>
              <a:t>b) □ Moins forte</a:t>
            </a:r>
          </a:p>
          <a:p>
            <a:r>
              <a:rPr lang="fr-FR" sz="1200" dirty="0" smtClean="0"/>
              <a:t>c) □ Aussi forte l’une que l’autre</a:t>
            </a:r>
          </a:p>
          <a:p>
            <a:r>
              <a:rPr lang="fr-FR" sz="800" dirty="0" smtClean="0"/>
              <a:t> </a:t>
            </a:r>
          </a:p>
          <a:p>
            <a:r>
              <a:rPr lang="fr-FR" sz="1200" b="1" dirty="0" smtClean="0"/>
              <a:t>17 – Quelle est la particularité du mélange de thés Earl Grey ?</a:t>
            </a:r>
            <a:endParaRPr lang="fr-FR" sz="1200" dirty="0" smtClean="0"/>
          </a:p>
          <a:p>
            <a:r>
              <a:rPr lang="fr-FR" sz="1200" dirty="0" smtClean="0"/>
              <a:t>a) □ Il est aromatisé à la bergamote</a:t>
            </a:r>
          </a:p>
          <a:p>
            <a:r>
              <a:rPr lang="fr-FR" sz="1200" dirty="0" smtClean="0"/>
              <a:t>b) □ Il est aromatisé à la cardamone</a:t>
            </a:r>
          </a:p>
          <a:p>
            <a:r>
              <a:rPr lang="fr-FR" sz="1200" dirty="0" smtClean="0"/>
              <a:t>c) □ Il est aromatisé au jasmin</a:t>
            </a:r>
          </a:p>
          <a:p>
            <a:r>
              <a:rPr lang="fr-FR" sz="800" dirty="0" smtClean="0"/>
              <a:t> </a:t>
            </a:r>
          </a:p>
          <a:p>
            <a:r>
              <a:rPr lang="fr-FR" sz="1200" b="1" dirty="0" smtClean="0"/>
              <a:t>18 – Pour obtenir un thé plus corsé, que faut-il faire ?</a:t>
            </a:r>
            <a:endParaRPr lang="fr-FR" sz="1200" dirty="0" smtClean="0"/>
          </a:p>
          <a:p>
            <a:r>
              <a:rPr lang="fr-FR" sz="1200" dirty="0" smtClean="0"/>
              <a:t>a) □ Laisser infuser plus longtemps</a:t>
            </a:r>
          </a:p>
          <a:p>
            <a:r>
              <a:rPr lang="fr-FR" sz="1200" dirty="0" smtClean="0"/>
              <a:t>b) □ Ajouter des feuilles de thé</a:t>
            </a:r>
          </a:p>
          <a:p>
            <a:r>
              <a:rPr lang="fr-FR" sz="1200" dirty="0" smtClean="0"/>
              <a:t>c) □ Mettre de l’eau plus chaude</a:t>
            </a:r>
          </a:p>
          <a:p>
            <a:r>
              <a:rPr lang="fr-FR" sz="800" dirty="0" smtClean="0"/>
              <a:t> </a:t>
            </a:r>
          </a:p>
          <a:p>
            <a:r>
              <a:rPr lang="fr-FR" sz="1200" b="1" dirty="0" smtClean="0"/>
              <a:t>19 – Comment utilise-t-on le thé sous d’autres formes que liquide ?</a:t>
            </a:r>
            <a:endParaRPr lang="fr-FR" sz="1200" dirty="0" smtClean="0"/>
          </a:p>
          <a:p>
            <a:pPr lvl="0"/>
            <a:r>
              <a:rPr lang="fr-FR" sz="1200" dirty="0" smtClean="0"/>
              <a:t>b)</a:t>
            </a:r>
          </a:p>
          <a:p>
            <a:pPr lvl="0"/>
            <a:r>
              <a:rPr lang="fr-FR" sz="1200" dirty="0" smtClean="0"/>
              <a:t>d)</a:t>
            </a:r>
          </a:p>
          <a:p>
            <a:r>
              <a:rPr lang="fr-FR" sz="1200" dirty="0" smtClean="0"/>
              <a:t> </a:t>
            </a:r>
          </a:p>
          <a:p>
            <a:r>
              <a:rPr lang="fr-FR" sz="1200" b="1" dirty="0" smtClean="0"/>
              <a:t>20 – Combien </a:t>
            </a:r>
            <a:r>
              <a:rPr lang="fr-FR" sz="1200" b="1" dirty="0" err="1" smtClean="0"/>
              <a:t>boit-on</a:t>
            </a:r>
            <a:r>
              <a:rPr lang="fr-FR" sz="1200" b="1" dirty="0" smtClean="0"/>
              <a:t> de tasses de thé par seconde dans le monde ?</a:t>
            </a:r>
            <a:endParaRPr lang="fr-FR" sz="1200" dirty="0" smtClean="0"/>
          </a:p>
          <a:p>
            <a:r>
              <a:rPr lang="en-GB" sz="1200" dirty="0" smtClean="0"/>
              <a:t>a)</a:t>
            </a:r>
            <a:r>
              <a:rPr lang="en-GB" sz="1200" b="1" dirty="0" smtClean="0"/>
              <a:t> </a:t>
            </a:r>
            <a:r>
              <a:rPr lang="en-GB" sz="1200" dirty="0" smtClean="0"/>
              <a:t>□</a:t>
            </a:r>
            <a:r>
              <a:rPr lang="en-GB" sz="1200" b="1" dirty="0" smtClean="0"/>
              <a:t> 1000          </a:t>
            </a:r>
            <a:r>
              <a:rPr lang="en-GB" sz="1200" dirty="0" smtClean="0"/>
              <a:t>b)</a:t>
            </a:r>
            <a:r>
              <a:rPr lang="en-GB" sz="1200" b="1" dirty="0" smtClean="0"/>
              <a:t> </a:t>
            </a:r>
            <a:r>
              <a:rPr lang="en-GB" sz="1200" dirty="0" smtClean="0"/>
              <a:t>□</a:t>
            </a:r>
            <a:r>
              <a:rPr lang="en-GB" sz="1200" b="1" dirty="0" smtClean="0"/>
              <a:t> 15000           </a:t>
            </a:r>
            <a:r>
              <a:rPr lang="en-GB" sz="1200" dirty="0" smtClean="0"/>
              <a:t>c) □  </a:t>
            </a:r>
            <a:r>
              <a:rPr lang="en-GB" sz="1200" b="1" dirty="0" smtClean="0"/>
              <a:t>50000</a:t>
            </a:r>
            <a:endParaRPr lang="fr-FR" sz="1200" dirty="0" smtClean="0"/>
          </a:p>
          <a:p>
            <a:endParaRPr lang="fr-FR" sz="1200" dirty="0" smtClean="0"/>
          </a:p>
          <a:p>
            <a:endParaRPr lang="fr-FR" sz="1200" dirty="0"/>
          </a:p>
        </p:txBody>
      </p:sp>
      <p:pic>
        <p:nvPicPr>
          <p:cNvPr id="22529" name="Picture 1" descr="http://www.b52.be/images/Decors/Mille_Nuits/Theiere_Marocaine.JPG"/>
          <p:cNvPicPr>
            <a:picLocks noChangeAspect="1" noChangeArrowheads="1"/>
          </p:cNvPicPr>
          <p:nvPr/>
        </p:nvPicPr>
        <p:blipFill>
          <a:blip r:embed="rId2" r:link="rId3" cstate="print"/>
          <a:srcRect/>
          <a:stretch>
            <a:fillRect/>
          </a:stretch>
        </p:blipFill>
        <p:spPr bwMode="auto">
          <a:xfrm>
            <a:off x="1857356" y="571480"/>
            <a:ext cx="1014413" cy="920750"/>
          </a:xfrm>
          <a:prstGeom prst="rect">
            <a:avLst/>
          </a:prstGeom>
          <a:noFill/>
          <a:ln w="9525">
            <a:noFill/>
            <a:miter lim="800000"/>
            <a:headEnd/>
            <a:tailEnd/>
          </a:ln>
        </p:spPr>
      </p:pic>
      <p:pic>
        <p:nvPicPr>
          <p:cNvPr id="22530" name="Picture 2" descr="6a01116907fcf1970c0111690e4a48970c-800wi"/>
          <p:cNvPicPr>
            <a:picLocks noChangeAspect="1" noChangeArrowheads="1"/>
          </p:cNvPicPr>
          <p:nvPr/>
        </p:nvPicPr>
        <p:blipFill>
          <a:blip r:embed="rId4" cstate="print"/>
          <a:srcRect/>
          <a:stretch>
            <a:fillRect/>
          </a:stretch>
        </p:blipFill>
        <p:spPr bwMode="auto">
          <a:xfrm>
            <a:off x="3286116" y="500042"/>
            <a:ext cx="1028700" cy="914400"/>
          </a:xfrm>
          <a:prstGeom prst="rect">
            <a:avLst/>
          </a:prstGeom>
          <a:noFill/>
          <a:ln w="9525">
            <a:noFill/>
            <a:miter lim="800000"/>
            <a:headEnd/>
            <a:tailEnd/>
          </a:ln>
        </p:spPr>
      </p:pic>
      <p:pic>
        <p:nvPicPr>
          <p:cNvPr id="22531" name="Picture 3" descr="theiere-anglaise-chintz-rose-tp_2847763677019429347"/>
          <p:cNvPicPr>
            <a:picLocks noChangeAspect="1" noChangeArrowheads="1"/>
          </p:cNvPicPr>
          <p:nvPr/>
        </p:nvPicPr>
        <p:blipFill>
          <a:blip r:embed="rId5" cstate="print"/>
          <a:srcRect/>
          <a:stretch>
            <a:fillRect/>
          </a:stretch>
        </p:blipFill>
        <p:spPr bwMode="auto">
          <a:xfrm>
            <a:off x="4857752" y="500042"/>
            <a:ext cx="952500" cy="952500"/>
          </a:xfrm>
          <a:prstGeom prst="rect">
            <a:avLst/>
          </a:prstGeom>
          <a:noFill/>
          <a:ln w="9525">
            <a:noFill/>
            <a:miter lim="800000"/>
            <a:headEnd/>
            <a:tailEnd/>
          </a:ln>
        </p:spPr>
      </p:pic>
      <p:pic>
        <p:nvPicPr>
          <p:cNvPr id="22532" name="Picture 4" descr="70996"/>
          <p:cNvPicPr>
            <a:picLocks noChangeAspect="1" noChangeArrowheads="1"/>
          </p:cNvPicPr>
          <p:nvPr/>
        </p:nvPicPr>
        <p:blipFill>
          <a:blip r:embed="rId6" cstate="print"/>
          <a:srcRect r="10411" b="10411"/>
          <a:stretch>
            <a:fillRect/>
          </a:stretch>
        </p:blipFill>
        <p:spPr bwMode="auto">
          <a:xfrm>
            <a:off x="6429388" y="428604"/>
            <a:ext cx="1028700" cy="968375"/>
          </a:xfrm>
          <a:prstGeom prst="rect">
            <a:avLst/>
          </a:prstGeom>
          <a:noFill/>
          <a:ln w="9525">
            <a:noFill/>
            <a:miter lim="800000"/>
            <a:headEnd/>
            <a:tailEnd/>
          </a:ln>
        </p:spPr>
      </p:pic>
      <p:sp>
        <p:nvSpPr>
          <p:cNvPr id="7" name="ZoneTexte 6"/>
          <p:cNvSpPr txBox="1"/>
          <p:nvPr/>
        </p:nvSpPr>
        <p:spPr>
          <a:xfrm>
            <a:off x="2928926" y="571480"/>
            <a:ext cx="285752" cy="369332"/>
          </a:xfrm>
          <a:prstGeom prst="rect">
            <a:avLst/>
          </a:prstGeom>
          <a:noFill/>
        </p:spPr>
        <p:txBody>
          <a:bodyPr wrap="square" rtlCol="0">
            <a:spAutoFit/>
          </a:bodyPr>
          <a:lstStyle/>
          <a:p>
            <a:r>
              <a:rPr lang="fr-FR" dirty="0" smtClean="0"/>
              <a:t>1</a:t>
            </a:r>
            <a:endParaRPr lang="fr-FR" dirty="0"/>
          </a:p>
        </p:txBody>
      </p:sp>
      <p:sp>
        <p:nvSpPr>
          <p:cNvPr id="8" name="ZoneTexte 7"/>
          <p:cNvSpPr txBox="1"/>
          <p:nvPr/>
        </p:nvSpPr>
        <p:spPr>
          <a:xfrm>
            <a:off x="4429124" y="571480"/>
            <a:ext cx="357190" cy="369332"/>
          </a:xfrm>
          <a:prstGeom prst="rect">
            <a:avLst/>
          </a:prstGeom>
          <a:noFill/>
        </p:spPr>
        <p:txBody>
          <a:bodyPr wrap="square" rtlCol="0">
            <a:spAutoFit/>
          </a:bodyPr>
          <a:lstStyle/>
          <a:p>
            <a:r>
              <a:rPr lang="fr-FR" dirty="0" smtClean="0"/>
              <a:t>2</a:t>
            </a:r>
            <a:endParaRPr lang="fr-FR" dirty="0"/>
          </a:p>
        </p:txBody>
      </p:sp>
      <p:sp>
        <p:nvSpPr>
          <p:cNvPr id="10" name="ZoneTexte 9"/>
          <p:cNvSpPr txBox="1"/>
          <p:nvPr/>
        </p:nvSpPr>
        <p:spPr>
          <a:xfrm>
            <a:off x="6000760" y="571480"/>
            <a:ext cx="285752" cy="369332"/>
          </a:xfrm>
          <a:prstGeom prst="rect">
            <a:avLst/>
          </a:prstGeom>
          <a:noFill/>
        </p:spPr>
        <p:txBody>
          <a:bodyPr wrap="square" rtlCol="0">
            <a:spAutoFit/>
          </a:bodyPr>
          <a:lstStyle/>
          <a:p>
            <a:r>
              <a:rPr lang="fr-FR" dirty="0" smtClean="0"/>
              <a:t>3</a:t>
            </a:r>
            <a:endParaRPr lang="fr-FR" dirty="0"/>
          </a:p>
        </p:txBody>
      </p:sp>
      <p:sp>
        <p:nvSpPr>
          <p:cNvPr id="11" name="ZoneTexte 10"/>
          <p:cNvSpPr txBox="1"/>
          <p:nvPr/>
        </p:nvSpPr>
        <p:spPr>
          <a:xfrm>
            <a:off x="7643834" y="571480"/>
            <a:ext cx="428628" cy="369332"/>
          </a:xfrm>
          <a:prstGeom prst="rect">
            <a:avLst/>
          </a:prstGeom>
          <a:noFill/>
        </p:spPr>
        <p:txBody>
          <a:bodyPr wrap="square" rtlCol="0">
            <a:spAutoFit/>
          </a:bodyPr>
          <a:lstStyle/>
          <a:p>
            <a:r>
              <a:rPr lang="fr-FR" dirty="0" smtClean="0"/>
              <a:t>4</a:t>
            </a:r>
            <a:endParaRPr lang="fr-FR"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Dégustation de thé à l’aveugle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Par groupe de 6.</a:t>
            </a:r>
          </a:p>
          <a:p>
            <a:endParaRPr lang="fr-FR" dirty="0" smtClean="0"/>
          </a:p>
          <a:p>
            <a:pPr lvl="0"/>
            <a:r>
              <a:rPr lang="fr-FR" dirty="0" smtClean="0"/>
              <a:t>Goûter 3 thés et les commenter (vocabulaire, saveurs, parfums, couleurs, techniques de dégustation, humour),</a:t>
            </a:r>
          </a:p>
          <a:p>
            <a:endParaRPr lang="fr-FR" dirty="0" smtClean="0"/>
          </a:p>
          <a:p>
            <a:pPr lvl="0"/>
            <a:r>
              <a:rPr lang="fr-FR" dirty="0" smtClean="0"/>
              <a:t>Reconnaître </a:t>
            </a:r>
          </a:p>
          <a:p>
            <a:pPr lvl="0">
              <a:buFont typeface="Wingdings"/>
              <a:buChar char="à"/>
            </a:pPr>
            <a:r>
              <a:rPr lang="fr-FR" dirty="0" smtClean="0"/>
              <a:t>Earl Grey russe ( thé noir, bergamote, bleuet)</a:t>
            </a:r>
          </a:p>
          <a:p>
            <a:pPr lvl="0">
              <a:buFont typeface="Wingdings"/>
              <a:buChar char="à"/>
            </a:pPr>
            <a:r>
              <a:rPr lang="fr-FR" dirty="0" smtClean="0"/>
              <a:t>Thé à la menthe marocain ( gunpowder, menthe nana)</a:t>
            </a:r>
          </a:p>
          <a:p>
            <a:pPr lvl="0">
              <a:buFont typeface="Wingdings"/>
              <a:buChar char="à"/>
            </a:pPr>
            <a:r>
              <a:rPr lang="fr-FR" dirty="0" smtClean="0"/>
              <a:t>Massala Chai indien (thé aux épices)</a:t>
            </a:r>
          </a:p>
          <a:p>
            <a:endParaRPr lang="fr-FR" dirty="0" smtClean="0"/>
          </a:p>
          <a:p>
            <a:r>
              <a:rPr lang="fr-FR" dirty="0" smtClean="0"/>
              <a:t>Compléter les informations sur les thés avec le professeur,</a:t>
            </a:r>
          </a:p>
          <a:p>
            <a:r>
              <a:rPr lang="fr-FR" dirty="0" smtClean="0"/>
              <a:t>Mettre en commun et lire la fiche.</a:t>
            </a:r>
          </a:p>
          <a:p>
            <a:endParaRPr lang="fr-FR"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42844" y="214290"/>
            <a:ext cx="8858312" cy="276999"/>
          </a:xfrm>
          <a:prstGeom prst="rect">
            <a:avLst/>
          </a:prstGeom>
          <a:noFill/>
        </p:spPr>
        <p:txBody>
          <a:bodyPr wrap="square" rtlCol="0">
            <a:spAutoFit/>
          </a:bodyPr>
          <a:lstStyle/>
          <a:p>
            <a:endParaRPr lang="fr-FR" sz="1200" dirty="0"/>
          </a:p>
        </p:txBody>
      </p:sp>
      <p:graphicFrame>
        <p:nvGraphicFramePr>
          <p:cNvPr id="5" name="Tableau 4"/>
          <p:cNvGraphicFramePr>
            <a:graphicFrameLocks noGrp="1"/>
          </p:cNvGraphicFramePr>
          <p:nvPr/>
        </p:nvGraphicFramePr>
        <p:xfrm>
          <a:off x="642910" y="428604"/>
          <a:ext cx="7929620" cy="5166825"/>
        </p:xfrm>
        <a:graphic>
          <a:graphicData uri="http://schemas.openxmlformats.org/drawingml/2006/table">
            <a:tbl>
              <a:tblPr firstRow="1" bandRow="1">
                <a:tableStyleId>{7DF18680-E054-41AD-8BC1-D1AEF772440D}</a:tableStyleId>
              </a:tblPr>
              <a:tblGrid>
                <a:gridCol w="1585924"/>
                <a:gridCol w="1585924"/>
                <a:gridCol w="1585924"/>
                <a:gridCol w="1585924"/>
                <a:gridCol w="1585924"/>
              </a:tblGrid>
              <a:tr h="389177">
                <a:tc gridSpan="5">
                  <a:txBody>
                    <a:bodyPr/>
                    <a:lstStyle/>
                    <a:p>
                      <a:pPr algn="ctr">
                        <a:spcAft>
                          <a:spcPts val="0"/>
                        </a:spcAft>
                      </a:pPr>
                      <a:r>
                        <a:rPr lang="fr-FR" sz="1400" dirty="0"/>
                        <a:t>PPCP Thé Organisation de la dégustation pour la </a:t>
                      </a:r>
                      <a:r>
                        <a:rPr lang="fr-FR" sz="1400" dirty="0" smtClean="0"/>
                        <a:t>Semaine </a:t>
                      </a:r>
                      <a:r>
                        <a:rPr lang="fr-FR" sz="1400" dirty="0"/>
                        <a:t>du </a:t>
                      </a:r>
                      <a:r>
                        <a:rPr lang="fr-FR" sz="1400" dirty="0" smtClean="0"/>
                        <a:t>Goût </a:t>
                      </a:r>
                    </a:p>
                    <a:p>
                      <a:pPr algn="ctr">
                        <a:spcAft>
                          <a:spcPts val="0"/>
                        </a:spcAft>
                      </a:pPr>
                      <a:r>
                        <a:rPr lang="fr-FR" sz="1400" dirty="0" smtClean="0"/>
                        <a:t> Mercredi </a:t>
                      </a:r>
                      <a:r>
                        <a:rPr lang="fr-FR" sz="1400" dirty="0"/>
                        <a:t>15 octobre </a:t>
                      </a:r>
                      <a:r>
                        <a:rPr lang="fr-FR" sz="1400" dirty="0" smtClean="0"/>
                        <a:t>2008</a:t>
                      </a:r>
                      <a:r>
                        <a:rPr lang="fr-FR" sz="1400" baseline="0" dirty="0" smtClean="0"/>
                        <a:t> </a:t>
                      </a:r>
                      <a:r>
                        <a:rPr lang="fr-FR" sz="1400" dirty="0" smtClean="0"/>
                        <a:t>13h30-15h00</a:t>
                      </a:r>
                      <a:r>
                        <a:rPr lang="fr-FR" sz="1400" dirty="0"/>
                        <a:t>.</a:t>
                      </a:r>
                      <a:endParaRPr lang="fr-FR" sz="1200" dirty="0">
                        <a:latin typeface="Times New Roman"/>
                        <a:ea typeface="Times New Roman"/>
                      </a:endParaRPr>
                    </a:p>
                  </a:txBody>
                  <a:tcPr marL="68580" marR="68580" marT="0" marB="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389177">
                <a:tc>
                  <a:txBody>
                    <a:bodyPr/>
                    <a:lstStyle/>
                    <a:p>
                      <a:pPr>
                        <a:spcAft>
                          <a:spcPts val="0"/>
                        </a:spcAft>
                      </a:pPr>
                      <a:r>
                        <a:rPr lang="fr-FR" sz="1200"/>
                        <a:t>3 BUFFETS</a:t>
                      </a:r>
                    </a:p>
                    <a:p>
                      <a:pPr algn="r">
                        <a:spcAft>
                          <a:spcPts val="0"/>
                        </a:spcAft>
                      </a:pPr>
                      <a:r>
                        <a:rPr lang="fr-FR" sz="1200"/>
                        <a:t>Equipe</a:t>
                      </a:r>
                      <a:endParaRPr lang="fr-FR" sz="1200">
                        <a:latin typeface="Times New Roman"/>
                        <a:ea typeface="Times New Roman"/>
                      </a:endParaRPr>
                    </a:p>
                  </a:txBody>
                  <a:tcPr marL="68580" marR="68580" marT="0" marB="0"/>
                </a:tc>
                <a:tc>
                  <a:txBody>
                    <a:bodyPr/>
                    <a:lstStyle/>
                    <a:p>
                      <a:pPr algn="ctr">
                        <a:spcAft>
                          <a:spcPts val="0"/>
                        </a:spcAft>
                      </a:pPr>
                      <a:r>
                        <a:rPr lang="fr-FR" sz="1200"/>
                        <a:t>Ingrédients </a:t>
                      </a:r>
                      <a:endParaRPr lang="fr-FR" sz="1200">
                        <a:latin typeface="Times New Roman"/>
                        <a:ea typeface="Times New Roman"/>
                      </a:endParaRPr>
                    </a:p>
                  </a:txBody>
                  <a:tcPr marL="68580" marR="68580" marT="0" marB="0"/>
                </a:tc>
                <a:tc>
                  <a:txBody>
                    <a:bodyPr/>
                    <a:lstStyle/>
                    <a:p>
                      <a:pPr algn="ctr">
                        <a:spcAft>
                          <a:spcPts val="0"/>
                        </a:spcAft>
                      </a:pPr>
                      <a:r>
                        <a:rPr lang="fr-FR" sz="1200" dirty="0"/>
                        <a:t>Matériel</a:t>
                      </a:r>
                      <a:endParaRPr lang="fr-FR" sz="1200" dirty="0">
                        <a:latin typeface="Times New Roman"/>
                        <a:ea typeface="Times New Roman"/>
                      </a:endParaRPr>
                    </a:p>
                  </a:txBody>
                  <a:tcPr marL="68580" marR="68580" marT="0" marB="0"/>
                </a:tc>
                <a:tc>
                  <a:txBody>
                    <a:bodyPr/>
                    <a:lstStyle/>
                    <a:p>
                      <a:pPr algn="ctr">
                        <a:spcAft>
                          <a:spcPts val="0"/>
                        </a:spcAft>
                      </a:pPr>
                      <a:r>
                        <a:rPr lang="fr-FR" sz="1200"/>
                        <a:t>Buffet</a:t>
                      </a:r>
                      <a:endParaRPr lang="fr-FR" sz="1200">
                        <a:latin typeface="Times New Roman"/>
                        <a:ea typeface="Times New Roman"/>
                      </a:endParaRPr>
                    </a:p>
                  </a:txBody>
                  <a:tcPr marL="68580" marR="68580" marT="0" marB="0"/>
                </a:tc>
                <a:tc>
                  <a:txBody>
                    <a:bodyPr/>
                    <a:lstStyle/>
                    <a:p>
                      <a:pPr algn="ctr">
                        <a:spcAft>
                          <a:spcPts val="0"/>
                        </a:spcAft>
                      </a:pPr>
                      <a:r>
                        <a:rPr lang="fr-FR" sz="1200"/>
                        <a:t>Accompagnement</a:t>
                      </a:r>
                      <a:endParaRPr lang="fr-FR" sz="1200">
                        <a:latin typeface="Times New Roman"/>
                        <a:ea typeface="Times New Roman"/>
                      </a:endParaRPr>
                    </a:p>
                  </a:txBody>
                  <a:tcPr marL="68580" marR="68580" marT="0" marB="0"/>
                </a:tc>
              </a:tr>
              <a:tr h="1151538">
                <a:tc>
                  <a:txBody>
                    <a:bodyPr/>
                    <a:lstStyle/>
                    <a:p>
                      <a:pPr>
                        <a:spcAft>
                          <a:spcPts val="0"/>
                        </a:spcAft>
                      </a:pPr>
                      <a:r>
                        <a:rPr lang="fr-FR" sz="1200"/>
                        <a:t>Thé anglais</a:t>
                      </a:r>
                    </a:p>
                    <a:p>
                      <a:pPr algn="r">
                        <a:spcAft>
                          <a:spcPts val="0"/>
                        </a:spcAft>
                      </a:pPr>
                      <a:r>
                        <a:rPr lang="fr-FR" sz="1200"/>
                        <a:t>Jérémie B</a:t>
                      </a:r>
                    </a:p>
                    <a:p>
                      <a:pPr algn="r">
                        <a:spcAft>
                          <a:spcPts val="0"/>
                        </a:spcAft>
                      </a:pPr>
                      <a:r>
                        <a:rPr lang="fr-FR" sz="1200"/>
                        <a:t>Nicolas</a:t>
                      </a:r>
                    </a:p>
                    <a:p>
                      <a:pPr algn="r">
                        <a:spcAft>
                          <a:spcPts val="0"/>
                        </a:spcAft>
                      </a:pPr>
                      <a:r>
                        <a:rPr lang="fr-FR" sz="1200"/>
                        <a:t>Sullivan</a:t>
                      </a:r>
                      <a:endParaRPr lang="fr-FR" sz="1200">
                        <a:latin typeface="Times New Roman"/>
                        <a:ea typeface="Times New Roman"/>
                      </a:endParaRPr>
                    </a:p>
                  </a:txBody>
                  <a:tcPr marL="68580" marR="68580" marT="0" marB="0"/>
                </a:tc>
                <a:tc>
                  <a:txBody>
                    <a:bodyPr/>
                    <a:lstStyle/>
                    <a:p>
                      <a:pPr>
                        <a:spcAft>
                          <a:spcPts val="0"/>
                        </a:spcAft>
                      </a:pPr>
                      <a:r>
                        <a:rPr lang="fr-FR" sz="1200"/>
                        <a:t>Thé Ceylan</a:t>
                      </a:r>
                    </a:p>
                    <a:p>
                      <a:pPr>
                        <a:spcAft>
                          <a:spcPts val="0"/>
                        </a:spcAft>
                      </a:pPr>
                      <a:r>
                        <a:rPr lang="fr-FR" sz="1200"/>
                        <a:t>5 clx60=300 cl</a:t>
                      </a:r>
                    </a:p>
                    <a:p>
                      <a:pPr>
                        <a:spcAft>
                          <a:spcPts val="0"/>
                        </a:spcAft>
                      </a:pPr>
                      <a:r>
                        <a:rPr lang="fr-FR" sz="1000"/>
                        <a:t>Dose de thé = 16,50gr/ litre d’eau.</a:t>
                      </a:r>
                      <a:endParaRPr lang="fr-FR" sz="1200">
                        <a:latin typeface="Times New Roman"/>
                        <a:ea typeface="Times New Roman"/>
                      </a:endParaRPr>
                    </a:p>
                  </a:txBody>
                  <a:tcPr marL="68580" marR="68580" marT="0" marB="0"/>
                </a:tc>
                <a:tc>
                  <a:txBody>
                    <a:bodyPr/>
                    <a:lstStyle/>
                    <a:p>
                      <a:pPr>
                        <a:spcAft>
                          <a:spcPts val="0"/>
                        </a:spcAft>
                      </a:pPr>
                      <a:r>
                        <a:rPr lang="fr-FR" sz="1200"/>
                        <a:t>60 tasses café Malongo</a:t>
                      </a:r>
                    </a:p>
                    <a:p>
                      <a:pPr>
                        <a:spcAft>
                          <a:spcPts val="0"/>
                        </a:spcAft>
                      </a:pPr>
                      <a:r>
                        <a:rPr lang="fr-FR" sz="1200"/>
                        <a:t>2/3 plateaux ronds inox</a:t>
                      </a:r>
                    </a:p>
                    <a:p>
                      <a:pPr>
                        <a:spcAft>
                          <a:spcPts val="0"/>
                        </a:spcAft>
                      </a:pPr>
                      <a:r>
                        <a:rPr lang="fr-FR" sz="1200"/>
                        <a:t>3 théières</a:t>
                      </a:r>
                    </a:p>
                    <a:p>
                      <a:pPr>
                        <a:spcAft>
                          <a:spcPts val="0"/>
                        </a:spcAft>
                      </a:pPr>
                      <a:r>
                        <a:rPr lang="fr-FR" sz="1200"/>
                        <a:t>1 pichet d’eau chaude</a:t>
                      </a:r>
                    </a:p>
                    <a:p>
                      <a:pPr>
                        <a:spcAft>
                          <a:spcPts val="0"/>
                        </a:spcAft>
                      </a:pPr>
                      <a:r>
                        <a:rPr lang="fr-FR" sz="1200"/>
                        <a:t>Lait froid</a:t>
                      </a:r>
                    </a:p>
                    <a:p>
                      <a:pPr>
                        <a:spcAft>
                          <a:spcPts val="0"/>
                        </a:spcAft>
                      </a:pPr>
                      <a:r>
                        <a:rPr lang="fr-FR" sz="1200"/>
                        <a:t>Tranche de citron</a:t>
                      </a:r>
                      <a:endParaRPr lang="fr-FR" sz="1200">
                        <a:latin typeface="Times New Roman"/>
                        <a:ea typeface="Times New Roman"/>
                      </a:endParaRPr>
                    </a:p>
                  </a:txBody>
                  <a:tcPr marL="68580" marR="68580" marT="0" marB="0"/>
                </a:tc>
                <a:tc>
                  <a:txBody>
                    <a:bodyPr/>
                    <a:lstStyle/>
                    <a:p>
                      <a:pPr>
                        <a:spcAft>
                          <a:spcPts val="0"/>
                        </a:spcAft>
                      </a:pPr>
                      <a:r>
                        <a:rPr lang="fr-FR" sz="1200"/>
                        <a:t>2 tables rectangulaires</a:t>
                      </a:r>
                    </a:p>
                    <a:p>
                      <a:pPr>
                        <a:spcAft>
                          <a:spcPts val="0"/>
                        </a:spcAft>
                      </a:pPr>
                      <a:r>
                        <a:rPr lang="fr-FR" sz="1200"/>
                        <a:t>Serviettes jetables</a:t>
                      </a:r>
                      <a:endParaRPr lang="fr-FR" sz="1200">
                        <a:latin typeface="Times New Roman"/>
                        <a:ea typeface="Times New Roman"/>
                      </a:endParaRPr>
                    </a:p>
                  </a:txBody>
                  <a:tcPr marL="68580" marR="68580" marT="0" marB="0"/>
                </a:tc>
                <a:tc>
                  <a:txBody>
                    <a:bodyPr/>
                    <a:lstStyle/>
                    <a:p>
                      <a:pPr>
                        <a:spcAft>
                          <a:spcPts val="0"/>
                        </a:spcAft>
                      </a:pPr>
                      <a:r>
                        <a:rPr lang="fr-FR" sz="1200"/>
                        <a:t>Cake à l’orange</a:t>
                      </a:r>
                    </a:p>
                    <a:p>
                      <a:pPr>
                        <a:spcAft>
                          <a:spcPts val="0"/>
                        </a:spcAft>
                      </a:pPr>
                      <a:r>
                        <a:rPr lang="fr-FR" sz="1200"/>
                        <a:t>3 Assiettes vague</a:t>
                      </a:r>
                      <a:endParaRPr lang="fr-FR" sz="1200">
                        <a:latin typeface="Times New Roman"/>
                        <a:ea typeface="Times New Roman"/>
                      </a:endParaRPr>
                    </a:p>
                  </a:txBody>
                  <a:tcPr marL="68580" marR="68580" marT="0" marB="0"/>
                </a:tc>
              </a:tr>
              <a:tr h="959615">
                <a:tc>
                  <a:txBody>
                    <a:bodyPr/>
                    <a:lstStyle/>
                    <a:p>
                      <a:pPr>
                        <a:spcAft>
                          <a:spcPts val="0"/>
                        </a:spcAft>
                      </a:pPr>
                      <a:r>
                        <a:rPr lang="fr-FR" sz="1200"/>
                        <a:t>Thé agrumes</a:t>
                      </a:r>
                    </a:p>
                    <a:p>
                      <a:pPr algn="r">
                        <a:spcAft>
                          <a:spcPts val="0"/>
                        </a:spcAft>
                      </a:pPr>
                      <a:r>
                        <a:rPr lang="fr-FR" sz="1200"/>
                        <a:t>Amandine B</a:t>
                      </a:r>
                    </a:p>
                    <a:p>
                      <a:pPr algn="r">
                        <a:spcAft>
                          <a:spcPts val="0"/>
                        </a:spcAft>
                      </a:pPr>
                      <a:r>
                        <a:rPr lang="fr-FR" sz="1200"/>
                        <a:t>Amandine</a:t>
                      </a:r>
                    </a:p>
                    <a:p>
                      <a:pPr algn="r">
                        <a:spcAft>
                          <a:spcPts val="0"/>
                        </a:spcAft>
                      </a:pPr>
                      <a:r>
                        <a:rPr lang="fr-FR" sz="1200"/>
                        <a:t>Marion</a:t>
                      </a:r>
                    </a:p>
                    <a:p>
                      <a:pPr algn="r">
                        <a:spcAft>
                          <a:spcPts val="0"/>
                        </a:spcAft>
                      </a:pPr>
                      <a:r>
                        <a:rPr lang="fr-FR" sz="1200"/>
                        <a:t>Alexia</a:t>
                      </a:r>
                      <a:endParaRPr lang="fr-FR" sz="1200">
                        <a:latin typeface="Times New Roman"/>
                        <a:ea typeface="Times New Roman"/>
                      </a:endParaRPr>
                    </a:p>
                  </a:txBody>
                  <a:tcPr marL="68580" marR="68580" marT="0" marB="0"/>
                </a:tc>
                <a:tc>
                  <a:txBody>
                    <a:bodyPr/>
                    <a:lstStyle/>
                    <a:p>
                      <a:pPr>
                        <a:spcAft>
                          <a:spcPts val="0"/>
                        </a:spcAft>
                      </a:pPr>
                      <a:r>
                        <a:rPr lang="fr-FR" sz="1200"/>
                        <a:t>Thé Goût russe</a:t>
                      </a:r>
                    </a:p>
                    <a:p>
                      <a:pPr>
                        <a:spcAft>
                          <a:spcPts val="0"/>
                        </a:spcAft>
                      </a:pPr>
                      <a:r>
                        <a:rPr lang="fr-FR" sz="1200"/>
                        <a:t>300 cl.</a:t>
                      </a:r>
                    </a:p>
                    <a:p>
                      <a:pPr>
                        <a:spcAft>
                          <a:spcPts val="0"/>
                        </a:spcAft>
                      </a:pPr>
                      <a:r>
                        <a:rPr lang="fr-FR" sz="1000"/>
                        <a:t>Dose de thé = 16,50gr/ litre d’eau.</a:t>
                      </a:r>
                      <a:endParaRPr lang="fr-FR" sz="1200">
                        <a:latin typeface="Times New Roman"/>
                        <a:ea typeface="Times New Roman"/>
                      </a:endParaRPr>
                    </a:p>
                  </a:txBody>
                  <a:tcPr marL="68580" marR="68580" marT="0" marB="0"/>
                </a:tc>
                <a:tc>
                  <a:txBody>
                    <a:bodyPr/>
                    <a:lstStyle/>
                    <a:p>
                      <a:pPr>
                        <a:spcAft>
                          <a:spcPts val="0"/>
                        </a:spcAft>
                      </a:pPr>
                      <a:r>
                        <a:rPr lang="fr-FR" sz="1200"/>
                        <a:t>60 verres jetables</a:t>
                      </a:r>
                    </a:p>
                    <a:p>
                      <a:pPr>
                        <a:spcAft>
                          <a:spcPts val="0"/>
                        </a:spcAft>
                      </a:pPr>
                      <a:r>
                        <a:rPr lang="fr-FR" sz="1200"/>
                        <a:t>2 plateaux rectangulaires</a:t>
                      </a:r>
                    </a:p>
                    <a:p>
                      <a:pPr>
                        <a:spcAft>
                          <a:spcPts val="0"/>
                        </a:spcAft>
                      </a:pPr>
                      <a:r>
                        <a:rPr lang="fr-FR" sz="1200"/>
                        <a:t>3 théières</a:t>
                      </a:r>
                    </a:p>
                    <a:p>
                      <a:pPr>
                        <a:spcAft>
                          <a:spcPts val="0"/>
                        </a:spcAft>
                      </a:pPr>
                      <a:r>
                        <a:rPr lang="fr-FR" sz="1200"/>
                        <a:t>60 cuillères jetables</a:t>
                      </a:r>
                      <a:endParaRPr lang="fr-FR" sz="1200">
                        <a:latin typeface="Times New Roman"/>
                        <a:ea typeface="Times New Roman"/>
                      </a:endParaRPr>
                    </a:p>
                  </a:txBody>
                  <a:tcPr marL="68580" marR="68580" marT="0" marB="0"/>
                </a:tc>
                <a:tc>
                  <a:txBody>
                    <a:bodyPr/>
                    <a:lstStyle/>
                    <a:p>
                      <a:pPr>
                        <a:spcAft>
                          <a:spcPts val="0"/>
                        </a:spcAft>
                      </a:pPr>
                      <a:r>
                        <a:rPr lang="fr-FR" sz="1200"/>
                        <a:t>2 tables rectangulaires</a:t>
                      </a:r>
                    </a:p>
                    <a:p>
                      <a:pPr>
                        <a:spcAft>
                          <a:spcPts val="0"/>
                        </a:spcAft>
                      </a:pPr>
                      <a:r>
                        <a:rPr lang="fr-FR" sz="1200"/>
                        <a:t>Serviettes jetables</a:t>
                      </a:r>
                      <a:endParaRPr lang="fr-FR" sz="1200">
                        <a:latin typeface="Times New Roman"/>
                        <a:ea typeface="Times New Roman"/>
                      </a:endParaRPr>
                    </a:p>
                  </a:txBody>
                  <a:tcPr marL="68580" marR="68580" marT="0" marB="0"/>
                </a:tc>
                <a:tc>
                  <a:txBody>
                    <a:bodyPr/>
                    <a:lstStyle/>
                    <a:p>
                      <a:pPr>
                        <a:spcAft>
                          <a:spcPts val="0"/>
                        </a:spcAft>
                      </a:pPr>
                      <a:r>
                        <a:rPr lang="fr-FR" sz="1200"/>
                        <a:t>Crème brûlée au thé</a:t>
                      </a:r>
                    </a:p>
                    <a:p>
                      <a:pPr>
                        <a:spcAft>
                          <a:spcPts val="0"/>
                        </a:spcAft>
                      </a:pPr>
                      <a:r>
                        <a:rPr lang="fr-FR" sz="1200"/>
                        <a:t>3 plateaux rectangulaires</a:t>
                      </a:r>
                      <a:endParaRPr lang="fr-FR" sz="1200">
                        <a:latin typeface="Times New Roman"/>
                        <a:ea typeface="Times New Roman"/>
                      </a:endParaRPr>
                    </a:p>
                  </a:txBody>
                  <a:tcPr marL="68580" marR="68580" marT="0" marB="0"/>
                </a:tc>
              </a:tr>
              <a:tr h="959615">
                <a:tc>
                  <a:txBody>
                    <a:bodyPr/>
                    <a:lstStyle/>
                    <a:p>
                      <a:pPr>
                        <a:spcAft>
                          <a:spcPts val="0"/>
                        </a:spcAft>
                      </a:pPr>
                      <a:r>
                        <a:rPr lang="fr-FR" sz="1200"/>
                        <a:t>Thé à la menthe</a:t>
                      </a:r>
                    </a:p>
                    <a:p>
                      <a:pPr algn="r">
                        <a:spcAft>
                          <a:spcPts val="0"/>
                        </a:spcAft>
                      </a:pPr>
                      <a:r>
                        <a:rPr lang="fr-FR" sz="1200"/>
                        <a:t>Christopher</a:t>
                      </a:r>
                    </a:p>
                    <a:p>
                      <a:pPr algn="r">
                        <a:spcAft>
                          <a:spcPts val="0"/>
                        </a:spcAft>
                      </a:pPr>
                      <a:r>
                        <a:rPr lang="fr-FR" sz="1200"/>
                        <a:t>Ruben</a:t>
                      </a:r>
                    </a:p>
                    <a:p>
                      <a:pPr algn="r">
                        <a:spcAft>
                          <a:spcPts val="0"/>
                        </a:spcAft>
                      </a:pPr>
                      <a:r>
                        <a:rPr lang="fr-FR" sz="1200"/>
                        <a:t>Kévin R</a:t>
                      </a:r>
                      <a:endParaRPr lang="fr-FR" sz="1200">
                        <a:latin typeface="Times New Roman"/>
                        <a:ea typeface="Times New Roman"/>
                      </a:endParaRPr>
                    </a:p>
                  </a:txBody>
                  <a:tcPr marL="68580" marR="68580" marT="0" marB="0"/>
                </a:tc>
                <a:tc>
                  <a:txBody>
                    <a:bodyPr/>
                    <a:lstStyle/>
                    <a:p>
                      <a:pPr>
                        <a:spcAft>
                          <a:spcPts val="0"/>
                        </a:spcAft>
                      </a:pPr>
                      <a:r>
                        <a:rPr lang="fr-FR" sz="1200"/>
                        <a:t>Thé vert </a:t>
                      </a:r>
                      <a:r>
                        <a:rPr lang="en-US" sz="1200"/>
                        <a:t>gunpowder</a:t>
                      </a:r>
                      <a:endParaRPr lang="fr-FR" sz="1200"/>
                    </a:p>
                    <a:p>
                      <a:pPr>
                        <a:spcAft>
                          <a:spcPts val="0"/>
                        </a:spcAft>
                      </a:pPr>
                      <a:r>
                        <a:rPr lang="fr-FR" sz="1200"/>
                        <a:t>Menthe fraîche</a:t>
                      </a:r>
                    </a:p>
                    <a:p>
                      <a:pPr>
                        <a:spcAft>
                          <a:spcPts val="0"/>
                        </a:spcAft>
                      </a:pPr>
                      <a:r>
                        <a:rPr lang="fr-FR" sz="1200"/>
                        <a:t>Sucre poudre</a:t>
                      </a:r>
                    </a:p>
                    <a:p>
                      <a:pPr>
                        <a:spcAft>
                          <a:spcPts val="0"/>
                        </a:spcAft>
                      </a:pPr>
                      <a:r>
                        <a:rPr lang="fr-FR" sz="1000"/>
                        <a:t>Dose de thé =25 gr/ litre d’eau.</a:t>
                      </a:r>
                      <a:endParaRPr lang="fr-FR" sz="1200">
                        <a:latin typeface="Times New Roman"/>
                        <a:ea typeface="Times New Roman"/>
                      </a:endParaRPr>
                    </a:p>
                  </a:txBody>
                  <a:tcPr marL="68580" marR="68580" marT="0" marB="0"/>
                </a:tc>
                <a:tc>
                  <a:txBody>
                    <a:bodyPr/>
                    <a:lstStyle/>
                    <a:p>
                      <a:pPr>
                        <a:spcAft>
                          <a:spcPts val="0"/>
                        </a:spcAft>
                      </a:pPr>
                      <a:r>
                        <a:rPr lang="fr-FR" sz="1200"/>
                        <a:t>60 verres à thé</a:t>
                      </a:r>
                    </a:p>
                    <a:p>
                      <a:pPr>
                        <a:spcAft>
                          <a:spcPts val="0"/>
                        </a:spcAft>
                      </a:pPr>
                      <a:r>
                        <a:rPr lang="fr-FR" sz="1200"/>
                        <a:t>2 plateaux rectangulaires inox ou plateaux fruits de mer</a:t>
                      </a:r>
                    </a:p>
                    <a:p>
                      <a:pPr>
                        <a:spcAft>
                          <a:spcPts val="0"/>
                        </a:spcAft>
                      </a:pPr>
                      <a:r>
                        <a:rPr lang="fr-FR" sz="1200"/>
                        <a:t>3 théières</a:t>
                      </a:r>
                      <a:endParaRPr lang="fr-FR" sz="1200">
                        <a:latin typeface="Times New Roman"/>
                        <a:ea typeface="Times New Roman"/>
                      </a:endParaRPr>
                    </a:p>
                  </a:txBody>
                  <a:tcPr marL="68580" marR="68580" marT="0" marB="0"/>
                </a:tc>
                <a:tc>
                  <a:txBody>
                    <a:bodyPr/>
                    <a:lstStyle/>
                    <a:p>
                      <a:pPr>
                        <a:spcAft>
                          <a:spcPts val="0"/>
                        </a:spcAft>
                      </a:pPr>
                      <a:r>
                        <a:rPr lang="fr-FR" sz="1200"/>
                        <a:t>2 tables rectangulaires</a:t>
                      </a:r>
                    </a:p>
                    <a:p>
                      <a:pPr>
                        <a:spcAft>
                          <a:spcPts val="0"/>
                        </a:spcAft>
                      </a:pPr>
                      <a:r>
                        <a:rPr lang="fr-FR" sz="1200"/>
                        <a:t>Serviettes jetables</a:t>
                      </a:r>
                      <a:endParaRPr lang="fr-FR" sz="1200">
                        <a:latin typeface="Times New Roman"/>
                        <a:ea typeface="Times New Roman"/>
                      </a:endParaRPr>
                    </a:p>
                  </a:txBody>
                  <a:tcPr marL="68580" marR="68580" marT="0" marB="0"/>
                </a:tc>
                <a:tc>
                  <a:txBody>
                    <a:bodyPr/>
                    <a:lstStyle/>
                    <a:p>
                      <a:pPr>
                        <a:spcAft>
                          <a:spcPts val="0"/>
                        </a:spcAft>
                      </a:pPr>
                      <a:r>
                        <a:rPr lang="fr-FR" sz="1200"/>
                        <a:t>Gâteaux marocains de Faïza</a:t>
                      </a:r>
                    </a:p>
                    <a:p>
                      <a:pPr>
                        <a:spcAft>
                          <a:spcPts val="0"/>
                        </a:spcAft>
                      </a:pPr>
                      <a:r>
                        <a:rPr lang="fr-FR" sz="1200"/>
                        <a:t>Plats adéquats</a:t>
                      </a:r>
                      <a:endParaRPr lang="fr-FR" sz="1200">
                        <a:latin typeface="Times New Roman"/>
                        <a:ea typeface="Times New Roman"/>
                      </a:endParaRPr>
                    </a:p>
                  </a:txBody>
                  <a:tcPr marL="68580" marR="68580" marT="0" marB="0"/>
                </a:tc>
              </a:tr>
              <a:tr h="1151538">
                <a:tc gridSpan="5">
                  <a:txBody>
                    <a:bodyPr/>
                    <a:lstStyle/>
                    <a:p>
                      <a:pPr>
                        <a:spcAft>
                          <a:spcPts val="0"/>
                        </a:spcAft>
                      </a:pPr>
                      <a:endParaRPr lang="fr-FR" sz="1200" dirty="0"/>
                    </a:p>
                    <a:p>
                      <a:pPr>
                        <a:spcAft>
                          <a:spcPts val="0"/>
                        </a:spcAft>
                      </a:pPr>
                      <a:r>
                        <a:rPr lang="fr-FR" sz="1200" dirty="0"/>
                        <a:t>Effectif : 30 </a:t>
                      </a:r>
                      <a:r>
                        <a:rPr lang="fr-FR" sz="1200" dirty="0" smtClean="0"/>
                        <a:t>fleuristes </a:t>
                      </a:r>
                      <a:r>
                        <a:rPr lang="fr-FR" sz="1200" dirty="0"/>
                        <a:t>+ 22 1 Bac + 8 Profs (Nathalie, Marina, Florence, Béatrice, Laurent, Stéphanie, Alain, M. Josée)</a:t>
                      </a:r>
                    </a:p>
                    <a:p>
                      <a:pPr>
                        <a:spcAft>
                          <a:spcPts val="0"/>
                        </a:spcAft>
                      </a:pPr>
                      <a:r>
                        <a:rPr lang="fr-FR" sz="1200" dirty="0"/>
                        <a:t>Dégustation au restaurant </a:t>
                      </a:r>
                      <a:r>
                        <a:rPr lang="fr-FR" sz="1200" dirty="0" smtClean="0"/>
                        <a:t>gastronomique</a:t>
                      </a:r>
                      <a:endParaRPr lang="fr-FR" sz="1200" dirty="0"/>
                    </a:p>
                  </a:txBody>
                  <a:tcPr marL="68580" marR="68580" marT="0" marB="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2571736" y="285728"/>
            <a:ext cx="4572032" cy="1143000"/>
          </a:xfrm>
        </p:spPr>
        <p:txBody>
          <a:bodyPr/>
          <a:lstStyle/>
          <a:p>
            <a:r>
              <a:rPr lang="fr-FR" dirty="0" smtClean="0"/>
              <a:t>Dégustation </a:t>
            </a:r>
            <a:endParaRPr lang="fr-FR" dirty="0"/>
          </a:p>
        </p:txBody>
      </p:sp>
      <p:sp>
        <p:nvSpPr>
          <p:cNvPr id="6" name="Espace réservé du contenu 5"/>
          <p:cNvSpPr>
            <a:spLocks noGrp="1"/>
          </p:cNvSpPr>
          <p:nvPr>
            <p:ph sz="half" idx="1"/>
          </p:nvPr>
        </p:nvSpPr>
        <p:spPr/>
        <p:txBody>
          <a:bodyPr>
            <a:normAutofit fontScale="25000" lnSpcReduction="20000"/>
          </a:bodyPr>
          <a:lstStyle/>
          <a:p>
            <a:pPr>
              <a:buNone/>
            </a:pPr>
            <a:r>
              <a:rPr lang="fr-FR" sz="3700" b="1" dirty="0" smtClean="0">
                <a:solidFill>
                  <a:schemeClr val="accent3">
                    <a:lumMod val="75000"/>
                  </a:schemeClr>
                </a:solidFill>
              </a:rPr>
              <a:t>       </a:t>
            </a:r>
            <a:r>
              <a:rPr lang="fr-FR" sz="3700" b="1" dirty="0" err="1" smtClean="0">
                <a:solidFill>
                  <a:schemeClr val="accent3">
                    <a:lumMod val="75000"/>
                  </a:schemeClr>
                </a:solidFill>
              </a:rPr>
              <a:t>Massala</a:t>
            </a:r>
            <a:r>
              <a:rPr lang="fr-FR" sz="3700" b="1" dirty="0" smtClean="0">
                <a:solidFill>
                  <a:schemeClr val="accent3">
                    <a:lumMod val="75000"/>
                  </a:schemeClr>
                </a:solidFill>
              </a:rPr>
              <a:t> chai (thé aux épices) </a:t>
            </a:r>
          </a:p>
          <a:p>
            <a:pPr>
              <a:buNone/>
            </a:pPr>
            <a:endParaRPr lang="fr-FR" b="1" dirty="0" smtClean="0"/>
          </a:p>
          <a:p>
            <a:pPr>
              <a:buNone/>
            </a:pPr>
            <a:r>
              <a:rPr lang="fr-FR" dirty="0" smtClean="0"/>
              <a:t>	</a:t>
            </a:r>
            <a:r>
              <a:rPr lang="fr-FR" sz="4000" dirty="0" smtClean="0"/>
              <a:t>« Une petite recette indienne que j’ai découverte lors d’un petit arrêt le long d’une route au Rajasthan. C’est une autre manière de déguster les saveurs du thé accompagné d’un mélange d’épices.  » </a:t>
            </a:r>
          </a:p>
          <a:p>
            <a:pPr>
              <a:buNone/>
            </a:pPr>
            <a:r>
              <a:rPr lang="fr-FR" sz="4000" b="1" dirty="0" smtClean="0"/>
              <a:t> </a:t>
            </a:r>
            <a:endParaRPr lang="fr-FR" sz="4000" dirty="0" smtClean="0"/>
          </a:p>
          <a:p>
            <a:pPr>
              <a:buNone/>
            </a:pPr>
            <a:r>
              <a:rPr lang="fr-FR" sz="4000" b="1" dirty="0" smtClean="0"/>
              <a:t>LA RECETTE DU CHAI INDIEN, VERSION INDE DU SUD</a:t>
            </a:r>
            <a:endParaRPr lang="fr-FR" sz="4000" dirty="0" smtClean="0"/>
          </a:p>
          <a:p>
            <a:pPr>
              <a:buNone/>
            </a:pPr>
            <a:r>
              <a:rPr lang="fr-FR" sz="4000" b="1" dirty="0" smtClean="0"/>
              <a:t>Recette de base : Pour 2 litres de chai</a:t>
            </a:r>
            <a:endParaRPr lang="fr-FR" sz="4000" dirty="0" smtClean="0"/>
          </a:p>
          <a:p>
            <a:pPr>
              <a:buNone/>
            </a:pPr>
            <a:r>
              <a:rPr lang="fr-FR" sz="4000" dirty="0" smtClean="0"/>
              <a:t>- 2/3 eau pour 1/3 de lait</a:t>
            </a:r>
          </a:p>
          <a:p>
            <a:pPr>
              <a:buNone/>
            </a:pPr>
            <a:r>
              <a:rPr lang="fr-FR" sz="4000" dirty="0" smtClean="0"/>
              <a:t>- 6 cuillères à soupe de sucre</a:t>
            </a:r>
          </a:p>
          <a:p>
            <a:pPr>
              <a:buNone/>
            </a:pPr>
            <a:r>
              <a:rPr lang="fr-FR" sz="4000" dirty="0" smtClean="0"/>
              <a:t>- 4 cuillères à soupe de thé noir (type Lipton ou Earl Grey, en feuilles et pas en sachet)</a:t>
            </a:r>
          </a:p>
          <a:p>
            <a:pPr>
              <a:buNone/>
            </a:pPr>
            <a:r>
              <a:rPr lang="fr-FR" sz="4000" dirty="0" smtClean="0"/>
              <a:t>- 10 gousses de cardamome verte ouvertes</a:t>
            </a:r>
          </a:p>
          <a:p>
            <a:pPr>
              <a:buNone/>
            </a:pPr>
            <a:r>
              <a:rPr lang="fr-FR" sz="4000" dirty="0" smtClean="0"/>
              <a:t>- une cuillère à café de gingembre frais râpé</a:t>
            </a:r>
          </a:p>
          <a:p>
            <a:pPr>
              <a:buNone/>
            </a:pPr>
            <a:r>
              <a:rPr lang="fr-FR" sz="4000" dirty="0" smtClean="0"/>
              <a:t>- 6 clous de girofle</a:t>
            </a:r>
          </a:p>
          <a:p>
            <a:pPr>
              <a:buNone/>
            </a:pPr>
            <a:r>
              <a:rPr lang="fr-FR" sz="4000" dirty="0" smtClean="0"/>
              <a:t>- 2 bâtons de cannelle fendus</a:t>
            </a:r>
          </a:p>
          <a:p>
            <a:pPr>
              <a:buNone/>
            </a:pPr>
            <a:r>
              <a:rPr lang="fr-FR" sz="4000" dirty="0" smtClean="0"/>
              <a:t>- 4 grains d’anis étoilé</a:t>
            </a:r>
          </a:p>
          <a:p>
            <a:pPr>
              <a:buNone/>
            </a:pPr>
            <a:r>
              <a:rPr lang="fr-FR" sz="4000" dirty="0" smtClean="0"/>
              <a:t> </a:t>
            </a:r>
          </a:p>
          <a:p>
            <a:pPr>
              <a:buNone/>
            </a:pPr>
            <a:r>
              <a:rPr lang="fr-FR" sz="4000" b="1" dirty="0" smtClean="0"/>
              <a:t>                Principe :</a:t>
            </a:r>
            <a:endParaRPr lang="fr-FR" sz="4000" dirty="0" smtClean="0"/>
          </a:p>
          <a:p>
            <a:pPr>
              <a:buNone/>
            </a:pPr>
            <a:r>
              <a:rPr lang="fr-FR" sz="4000" dirty="0" smtClean="0"/>
              <a:t>		Faire d’abord cuire l’eau avec le sucre, le thé et les épices. Au premier </a:t>
            </a:r>
            <a:r>
              <a:rPr lang="fr-FR" sz="4000" dirty="0" err="1" smtClean="0"/>
              <a:t>bouillon,laisser</a:t>
            </a:r>
            <a:r>
              <a:rPr lang="fr-FR" sz="4000" dirty="0" smtClean="0"/>
              <a:t> cuire 3-4 minutes. Ajouter le lait froid et reporter à ébullition. GOUTER ET AJOUTER DES EPICES OU DU SUCRE, SI NECESSAIRE, ou diluer avec plus de lait. Au premier bouillon avec le lait, retirer du feu et filtrer avec une passoire en faisant mousser dans la tasse. Boire chaud.</a:t>
            </a:r>
          </a:p>
          <a:p>
            <a:pPr>
              <a:buNone/>
            </a:pPr>
            <a:r>
              <a:rPr lang="fr-FR" sz="4000" dirty="0" smtClean="0"/>
              <a:t>		gagner du temps quand il y a des grandes quantités à faire, on peut, par exemple, déjà cuire de l’eau avec des épices durant 5-7 minutes, filtrer et mettre dans des jerrycans. Comme çà il ne reste plus qu’à réchauffer, ajouter le sucre et le lait.</a:t>
            </a:r>
            <a:endParaRPr lang="fr-FR" sz="4000" dirty="0"/>
          </a:p>
        </p:txBody>
      </p:sp>
      <p:sp>
        <p:nvSpPr>
          <p:cNvPr id="7" name="Espace réservé du contenu 6"/>
          <p:cNvSpPr>
            <a:spLocks noGrp="1"/>
          </p:cNvSpPr>
          <p:nvPr>
            <p:ph sz="half" idx="2"/>
          </p:nvPr>
        </p:nvSpPr>
        <p:spPr/>
        <p:txBody>
          <a:bodyPr>
            <a:normAutofit fontScale="25000" lnSpcReduction="20000"/>
          </a:bodyPr>
          <a:lstStyle/>
          <a:p>
            <a:pPr>
              <a:buNone/>
            </a:pPr>
            <a:r>
              <a:rPr lang="fr-FR" sz="3700" b="1" dirty="0" smtClean="0">
                <a:solidFill>
                  <a:schemeClr val="accent3">
                    <a:lumMod val="75000"/>
                  </a:schemeClr>
                </a:solidFill>
              </a:rPr>
              <a:t>                Thé à la menthe</a:t>
            </a:r>
            <a:r>
              <a:rPr lang="fr-FR" sz="3700" dirty="0" smtClean="0">
                <a:solidFill>
                  <a:schemeClr val="accent3">
                    <a:lumMod val="75000"/>
                  </a:schemeClr>
                </a:solidFill>
              </a:rPr>
              <a:t> </a:t>
            </a:r>
          </a:p>
          <a:p>
            <a:pPr>
              <a:buNone/>
            </a:pPr>
            <a:endParaRPr lang="fr-FR" sz="3700" dirty="0" smtClean="0">
              <a:solidFill>
                <a:schemeClr val="accent3">
                  <a:lumMod val="75000"/>
                </a:schemeClr>
              </a:solidFill>
            </a:endParaRPr>
          </a:p>
          <a:p>
            <a:pPr>
              <a:buNone/>
            </a:pPr>
            <a:r>
              <a:rPr lang="fr-FR" sz="4000" dirty="0" smtClean="0"/>
              <a:t>		Au Maroc et dans de nombreux autres pays arabes, offrir du thé à la menthe fait partie des règles de savoir-vivre et correspond à l'expression la plus raffinée de l'hospitalité.</a:t>
            </a:r>
          </a:p>
          <a:p>
            <a:pPr>
              <a:buNone/>
            </a:pPr>
            <a:r>
              <a:rPr lang="fr-FR" sz="4000" dirty="0" smtClean="0"/>
              <a:t>	Le thé utilisé est exclusivement du thé vert, en général du </a:t>
            </a:r>
            <a:r>
              <a:rPr lang="fr-FR" sz="4000" dirty="0" err="1" smtClean="0"/>
              <a:t>Gunpowder</a:t>
            </a:r>
            <a:r>
              <a:rPr lang="fr-FR" sz="4000" dirty="0" smtClean="0"/>
              <a:t>, réputé pour sa fraîcheur et ses vertus désaltérantes. </a:t>
            </a:r>
            <a:br>
              <a:rPr lang="fr-FR" sz="4000" dirty="0" smtClean="0"/>
            </a:br>
            <a:r>
              <a:rPr lang="fr-FR" sz="4000" dirty="0" smtClean="0"/>
              <a:t>Gunpowder : thé vert de Chine roulé en petites perles. Astringent, frais et désaltérant.</a:t>
            </a:r>
          </a:p>
          <a:p>
            <a:r>
              <a:rPr lang="fr-FR" sz="4000" dirty="0" smtClean="0"/>
              <a:t/>
            </a:r>
            <a:br>
              <a:rPr lang="fr-FR" sz="4000" dirty="0" smtClean="0"/>
            </a:br>
            <a:r>
              <a:rPr lang="fr-FR" sz="4000" dirty="0" smtClean="0"/>
              <a:t>Préparation : (pour 4-5 verres) :</a:t>
            </a:r>
            <a:br>
              <a:rPr lang="fr-FR" sz="4000" dirty="0" smtClean="0"/>
            </a:br>
            <a:r>
              <a:rPr lang="fr-FR" sz="4000" dirty="0" smtClean="0"/>
              <a:t>- 2 c.c de thé vert gunpowder,</a:t>
            </a:r>
            <a:br>
              <a:rPr lang="fr-FR" sz="4000" dirty="0" smtClean="0"/>
            </a:br>
            <a:r>
              <a:rPr lang="fr-FR" sz="4000" dirty="0" smtClean="0"/>
              <a:t>- 1 bouquet de menthe fraîche,</a:t>
            </a:r>
            <a:br>
              <a:rPr lang="fr-FR" sz="4000" dirty="0" smtClean="0"/>
            </a:br>
            <a:r>
              <a:rPr lang="fr-FR" sz="4000" dirty="0" smtClean="0"/>
              <a:t>- 125 gr. de sucre.</a:t>
            </a:r>
            <a:br>
              <a:rPr lang="fr-FR" sz="4000" dirty="0" smtClean="0"/>
            </a:br>
            <a:r>
              <a:rPr lang="fr-FR" sz="4000" dirty="0" smtClean="0"/>
              <a:t/>
            </a:r>
            <a:br>
              <a:rPr lang="fr-FR" sz="4000" dirty="0" smtClean="0"/>
            </a:br>
            <a:r>
              <a:rPr lang="fr-FR" sz="4000" dirty="0" smtClean="0"/>
              <a:t>	Faire chauffer de l'eau, verser 1 petit verre d'eau bouillante sur 2 cuillères à café de thé vert.</a:t>
            </a:r>
            <a:br>
              <a:rPr lang="fr-FR" sz="4000" dirty="0" smtClean="0"/>
            </a:br>
            <a:r>
              <a:rPr lang="fr-FR" sz="4000" dirty="0" smtClean="0"/>
              <a:t>Après une minute, jeter le liquide, garder le thé </a:t>
            </a:r>
            <a:br>
              <a:rPr lang="fr-FR" sz="4000" dirty="0" smtClean="0"/>
            </a:br>
            <a:r>
              <a:rPr lang="fr-FR" sz="4000" dirty="0" smtClean="0"/>
              <a:t>(c'est pour enlever la première amertume du thé), puis</a:t>
            </a:r>
            <a:br>
              <a:rPr lang="fr-FR" sz="4000" dirty="0" smtClean="0"/>
            </a:br>
            <a:r>
              <a:rPr lang="fr-FR" sz="4000" dirty="0" smtClean="0"/>
              <a:t>verser le reste de l'eau (il faut avoir une petite théière, équipée idéalement d'un filtre dans le bec verseur, c'est + facile).</a:t>
            </a:r>
            <a:br>
              <a:rPr lang="fr-FR" sz="4000" dirty="0" smtClean="0"/>
            </a:br>
            <a:r>
              <a:rPr lang="fr-FR" sz="4000" dirty="0" smtClean="0"/>
              <a:t>Ajouter ensuite la menthe fraîche, en noyant tout de suite les feuilles dans l'eau (si elles surnagent, elles prennent un goût de brûlé, un peu amer -avec l'habitude, vous le reconnaîtrez- c'est pour les marocains quand le thé est brûlé).</a:t>
            </a:r>
            <a:br>
              <a:rPr lang="fr-FR" sz="4000" dirty="0" smtClean="0"/>
            </a:br>
            <a:r>
              <a:rPr lang="fr-FR" sz="4000" dirty="0" smtClean="0"/>
              <a:t>Par dessus, ajouter les sucres (au moins 25-30 sucres pour 4-5 verres).</a:t>
            </a:r>
            <a:br>
              <a:rPr lang="fr-FR" sz="4000" dirty="0" smtClean="0"/>
            </a:br>
            <a:r>
              <a:rPr lang="fr-FR" sz="4000" dirty="0" smtClean="0"/>
              <a:t>	Pour mélanger, on ne remue pas avec une cuiller, </a:t>
            </a:r>
            <a:br>
              <a:rPr lang="fr-FR" sz="4000" dirty="0" smtClean="0"/>
            </a:br>
            <a:r>
              <a:rPr lang="fr-FR" sz="4000" dirty="0" smtClean="0"/>
              <a:t>on prend un verre, on verse de la théière dans le verre, puis le verre dans la théière, et ainsi de suite plusieurs fois, le contenu sera mélangé.</a:t>
            </a:r>
            <a:br>
              <a:rPr lang="fr-FR" sz="4000" dirty="0" smtClean="0"/>
            </a:br>
            <a:r>
              <a:rPr lang="fr-FR" sz="4000" dirty="0" smtClean="0"/>
              <a:t>	On verse dans les verres en tenant la théière bien haut pour faire 'mousser' le sucre... et on boit très chaud.</a:t>
            </a:r>
          </a:p>
          <a:p>
            <a:pPr>
              <a:buNone/>
            </a:pPr>
            <a:endParaRPr lang="fr-FR" sz="4000" dirty="0" smtClean="0"/>
          </a:p>
          <a:p>
            <a:pPr>
              <a:buNone/>
            </a:pPr>
            <a:endParaRPr lang="fr-FR" sz="4000" dirty="0"/>
          </a:p>
        </p:txBody>
      </p:sp>
      <p:pic>
        <p:nvPicPr>
          <p:cNvPr id="23553" name="Picture 1" descr="http://hindumommy.files.wordpress.com/2006/08/ganesha151.gif"/>
          <p:cNvPicPr>
            <a:picLocks noChangeAspect="1" noChangeArrowheads="1"/>
          </p:cNvPicPr>
          <p:nvPr/>
        </p:nvPicPr>
        <p:blipFill>
          <a:blip r:embed="rId2" r:link="rId3" cstate="print"/>
          <a:srcRect/>
          <a:stretch>
            <a:fillRect/>
          </a:stretch>
        </p:blipFill>
        <p:spPr bwMode="auto">
          <a:xfrm>
            <a:off x="2143108" y="571480"/>
            <a:ext cx="920750" cy="1130300"/>
          </a:xfrm>
          <a:prstGeom prst="rect">
            <a:avLst/>
          </a:prstGeom>
          <a:noFill/>
          <a:ln w="9525">
            <a:noFill/>
            <a:miter lim="800000"/>
            <a:headEnd/>
            <a:tailEnd/>
          </a:ln>
        </p:spPr>
      </p:pic>
      <p:pic>
        <p:nvPicPr>
          <p:cNvPr id="23554" name="Picture 2" descr="http://www.marmiton.org/recipephotos/tn-100/11146.jpg">
            <a:hlinkClick r:id="rId4"/>
          </p:cNvPr>
          <p:cNvPicPr>
            <a:picLocks noChangeAspect="1" noChangeArrowheads="1"/>
          </p:cNvPicPr>
          <p:nvPr/>
        </p:nvPicPr>
        <p:blipFill>
          <a:blip r:embed="rId5" r:link="rId6" cstate="print"/>
          <a:srcRect/>
          <a:stretch>
            <a:fillRect/>
          </a:stretch>
        </p:blipFill>
        <p:spPr bwMode="auto">
          <a:xfrm>
            <a:off x="7000892" y="714356"/>
            <a:ext cx="1166814" cy="85407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hème Office">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1385</TotalTime>
  <Words>2358</Words>
  <Application>Microsoft Office PowerPoint</Application>
  <PresentationFormat>Affichage à l'écran (4:3)</PresentationFormat>
  <Paragraphs>1280</Paragraphs>
  <Slides>45</Slides>
  <Notes>3</Notes>
  <HiddenSlides>0</HiddenSlides>
  <MMClips>0</MMClips>
  <ScaleCrop>false</ScaleCrop>
  <HeadingPairs>
    <vt:vector size="4" baseType="variant">
      <vt:variant>
        <vt:lpstr>Thème</vt:lpstr>
      </vt:variant>
      <vt:variant>
        <vt:i4>1</vt:i4>
      </vt:variant>
      <vt:variant>
        <vt:lpstr>Titres des diapositives</vt:lpstr>
      </vt:variant>
      <vt:variant>
        <vt:i4>45</vt:i4>
      </vt:variant>
    </vt:vector>
  </HeadingPairs>
  <TitlesOfParts>
    <vt:vector size="46" baseType="lpstr">
      <vt:lpstr>Thème Office</vt:lpstr>
      <vt:lpstr>Diapositive 1</vt:lpstr>
      <vt:lpstr>Diapositive 2</vt:lpstr>
      <vt:lpstr>Diapositive 3</vt:lpstr>
      <vt:lpstr>Diapositive 4</vt:lpstr>
      <vt:lpstr>Diapositive 5</vt:lpstr>
      <vt:lpstr>Diapositive 6</vt:lpstr>
      <vt:lpstr>Dégustation de thé à l’aveugle</vt:lpstr>
      <vt:lpstr>Diapositive 8</vt:lpstr>
      <vt:lpstr>Dégustation </vt:lpstr>
      <vt:lpstr>Dégustation </vt:lpstr>
      <vt:lpstr>Semaine du goût octobre 2008 Dégustation découverte du thé rencontre des classes de CAP Fleurs et BAC Pro Restauration</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Un moment au théâtre…</vt:lpstr>
      <vt:lpstr>Diapositive 25</vt:lpstr>
      <vt:lpstr>Diapositive 26</vt:lpstr>
      <vt:lpstr>Dîner Théâtral janvier 2010 Menu forfait à 25 € boissons comprises</vt:lpstr>
      <vt:lpstr>Les textes</vt:lpstr>
      <vt:lpstr>Diapositive 29</vt:lpstr>
      <vt:lpstr>Diapositive 30</vt:lpstr>
      <vt:lpstr>Diapositive 31</vt:lpstr>
      <vt:lpstr>Diapositive 32</vt:lpstr>
      <vt:lpstr>Diapositive 33</vt:lpstr>
      <vt:lpstr>Le Thé en slogans…</vt:lpstr>
      <vt:lpstr>Diapositive 35</vt:lpstr>
      <vt:lpstr>Diapositive 36</vt:lpstr>
      <vt:lpstr>Diapositive 37</vt:lpstr>
      <vt:lpstr>CAMBLANES-ET-MEYNAC, FLORA-TRISTAN.  Thé et théâtre étaient au menu des élèves de terminale restauration. Une savoureuse expérience</vt:lpstr>
      <vt:lpstr>Diapositive 39</vt:lpstr>
      <vt:lpstr>Diapositive 40</vt:lpstr>
      <vt:lpstr>Diapositive 41</vt:lpstr>
      <vt:lpstr>Diapositive 42</vt:lpstr>
      <vt:lpstr>Diapositive 43</vt:lpstr>
      <vt:lpstr>Diapositive 44</vt:lpstr>
      <vt:lpstr>L’équipe pluridisciplinaire!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Thé comme théâtre</dc:title>
  <dc:creator>herberta</dc:creator>
  <cp:lastModifiedBy>Serge Raynaud</cp:lastModifiedBy>
  <cp:revision>180</cp:revision>
  <dcterms:created xsi:type="dcterms:W3CDTF">2010-02-02T12:59:58Z</dcterms:created>
  <dcterms:modified xsi:type="dcterms:W3CDTF">2010-11-07T10:39:57Z</dcterms:modified>
</cp:coreProperties>
</file>