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20"/>
  </p:notesMasterIdLst>
  <p:sldIdLst>
    <p:sldId id="256" r:id="rId2"/>
    <p:sldId id="257" r:id="rId3"/>
    <p:sldId id="283" r:id="rId4"/>
    <p:sldId id="263" r:id="rId5"/>
    <p:sldId id="258" r:id="rId6"/>
    <p:sldId id="279" r:id="rId7"/>
    <p:sldId id="260" r:id="rId8"/>
    <p:sldId id="265" r:id="rId9"/>
    <p:sldId id="284" r:id="rId10"/>
    <p:sldId id="266" r:id="rId11"/>
    <p:sldId id="285" r:id="rId12"/>
    <p:sldId id="267" r:id="rId13"/>
    <p:sldId id="268" r:id="rId14"/>
    <p:sldId id="281" r:id="rId15"/>
    <p:sldId id="280" r:id="rId16"/>
    <p:sldId id="271" r:id="rId17"/>
    <p:sldId id="259" r:id="rId18"/>
    <p:sldId id="278" r:id="rId19"/>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065" autoAdjust="0"/>
    <p:restoredTop sz="89261" autoAdjust="0"/>
  </p:normalViewPr>
  <p:slideViewPr>
    <p:cSldViewPr>
      <p:cViewPr>
        <p:scale>
          <a:sx n="70" d="100"/>
          <a:sy n="70" d="100"/>
        </p:scale>
        <p:origin x="-594"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CF2B40B-9BC4-412E-B6AB-F219E818B2BB}" type="datetimeFigureOut">
              <a:rPr lang="fr-FR" smtClean="0"/>
              <a:pPr/>
              <a:t>05/05/2010</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5014545-6532-4EE9-8185-A845D8DAE2C5}" type="slidenum">
              <a:rPr lang="fr-FR" smtClean="0"/>
              <a:pPr/>
              <a:t>‹N°›</a:t>
            </a:fld>
            <a:endParaRPr lang="fr-F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1200" b="1" u="none" strike="noStrike" kern="1200" dirty="0" smtClean="0">
                <a:solidFill>
                  <a:schemeClr val="tx1"/>
                </a:solidFill>
                <a:latin typeface="+mn-lt"/>
                <a:ea typeface="+mn-ea"/>
                <a:cs typeface="+mn-cs"/>
              </a:rPr>
              <a:t>Le carnaval de Nice est le plus important de France; chaque année pendant deux semaines il draine 1 200 000 spectateurs.</a:t>
            </a:r>
            <a:br>
              <a:rPr lang="fr-FR" sz="1200" b="1" u="none" strike="noStrike" kern="1200" dirty="0" smtClean="0">
                <a:solidFill>
                  <a:schemeClr val="tx1"/>
                </a:solidFill>
                <a:latin typeface="+mn-lt"/>
                <a:ea typeface="+mn-ea"/>
                <a:cs typeface="+mn-cs"/>
              </a:rPr>
            </a:br>
            <a:r>
              <a:rPr lang="fr-FR" sz="1200" b="1" u="none" strike="noStrike" kern="1200" dirty="0" smtClean="0">
                <a:solidFill>
                  <a:schemeClr val="tx1"/>
                </a:solidFill>
                <a:latin typeface="+mn-lt"/>
                <a:ea typeface="+mn-ea"/>
                <a:cs typeface="+mn-cs"/>
              </a:rPr>
              <a:t>Les plus anciennes traces écrites du carnaval de Nice datent de 1294. Le comte de Provence* relate la fête qu'il vient de se passer dans sa ville de Nice.</a:t>
            </a:r>
            <a:br>
              <a:rPr lang="fr-FR" sz="1200" b="1" u="none" strike="noStrike" kern="1200" dirty="0" smtClean="0">
                <a:solidFill>
                  <a:schemeClr val="tx1"/>
                </a:solidFill>
                <a:latin typeface="+mn-lt"/>
                <a:ea typeface="+mn-ea"/>
                <a:cs typeface="+mn-cs"/>
              </a:rPr>
            </a:br>
            <a:r>
              <a:rPr lang="fr-FR" sz="1200" b="1" u="none" strike="noStrike" kern="1200" dirty="0" smtClean="0">
                <a:solidFill>
                  <a:schemeClr val="tx1"/>
                </a:solidFill>
                <a:latin typeface="+mn-lt"/>
                <a:ea typeface="+mn-ea"/>
                <a:cs typeface="+mn-cs"/>
              </a:rPr>
              <a:t>Corso carnavalesque</a:t>
            </a:r>
            <a:br>
              <a:rPr lang="fr-FR" sz="1200" b="1" u="none" strike="noStrike" kern="1200" dirty="0" smtClean="0">
                <a:solidFill>
                  <a:schemeClr val="tx1"/>
                </a:solidFill>
                <a:latin typeface="+mn-lt"/>
                <a:ea typeface="+mn-ea"/>
                <a:cs typeface="+mn-cs"/>
              </a:rPr>
            </a:br>
            <a:endParaRPr lang="fr-FR" dirty="0"/>
          </a:p>
        </p:txBody>
      </p:sp>
      <p:sp>
        <p:nvSpPr>
          <p:cNvPr id="4" name="Espace réservé du numéro de diapositive 3"/>
          <p:cNvSpPr>
            <a:spLocks noGrp="1"/>
          </p:cNvSpPr>
          <p:nvPr>
            <p:ph type="sldNum" sz="quarter" idx="10"/>
          </p:nvPr>
        </p:nvSpPr>
        <p:spPr/>
        <p:txBody>
          <a:bodyPr/>
          <a:lstStyle/>
          <a:p>
            <a:fld id="{65014545-6532-4EE9-8185-A845D8DAE2C5}" type="slidenum">
              <a:rPr lang="fr-FR" smtClean="0"/>
              <a:pPr/>
              <a:t>4</a:t>
            </a:fld>
            <a:endParaRPr 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smtClean="0"/>
          </a:p>
        </p:txBody>
      </p:sp>
      <p:sp>
        <p:nvSpPr>
          <p:cNvPr id="4" name="Espace réservé du numéro de diapositive 3"/>
          <p:cNvSpPr>
            <a:spLocks noGrp="1"/>
          </p:cNvSpPr>
          <p:nvPr>
            <p:ph type="sldNum" sz="quarter" idx="10"/>
          </p:nvPr>
        </p:nvSpPr>
        <p:spPr/>
        <p:txBody>
          <a:bodyPr/>
          <a:lstStyle/>
          <a:p>
            <a:fld id="{65014545-6532-4EE9-8185-A845D8DAE2C5}" type="slidenum">
              <a:rPr lang="fr-FR" smtClean="0"/>
              <a:pPr/>
              <a:t>5</a:t>
            </a:fld>
            <a:endParaRPr 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smtClean="0"/>
          </a:p>
        </p:txBody>
      </p:sp>
      <p:sp>
        <p:nvSpPr>
          <p:cNvPr id="4" name="Espace réservé du numéro de diapositive 3"/>
          <p:cNvSpPr>
            <a:spLocks noGrp="1"/>
          </p:cNvSpPr>
          <p:nvPr>
            <p:ph type="sldNum" sz="quarter" idx="10"/>
          </p:nvPr>
        </p:nvSpPr>
        <p:spPr/>
        <p:txBody>
          <a:bodyPr/>
          <a:lstStyle/>
          <a:p>
            <a:fld id="{65014545-6532-4EE9-8185-A845D8DAE2C5}" type="slidenum">
              <a:rPr lang="fr-FR" smtClean="0"/>
              <a:pPr/>
              <a:t>7</a:t>
            </a:fld>
            <a:endParaRPr lang="fr-F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lvl="1"/>
            <a:endParaRPr lang="fr-FR" dirty="0"/>
          </a:p>
        </p:txBody>
      </p:sp>
      <p:sp>
        <p:nvSpPr>
          <p:cNvPr id="4" name="Espace réservé du numéro de diapositive 3"/>
          <p:cNvSpPr>
            <a:spLocks noGrp="1"/>
          </p:cNvSpPr>
          <p:nvPr>
            <p:ph type="sldNum" sz="quarter" idx="10"/>
          </p:nvPr>
        </p:nvSpPr>
        <p:spPr/>
        <p:txBody>
          <a:bodyPr/>
          <a:lstStyle/>
          <a:p>
            <a:fld id="{65014545-6532-4EE9-8185-A845D8DAE2C5}" type="slidenum">
              <a:rPr lang="fr-FR" smtClean="0"/>
              <a:pPr/>
              <a:t>8</a:t>
            </a:fld>
            <a:endParaRPr lang="fr-F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lvl="1"/>
            <a:endParaRPr lang="fr-FR" dirty="0" smtClean="0"/>
          </a:p>
        </p:txBody>
      </p:sp>
      <p:sp>
        <p:nvSpPr>
          <p:cNvPr id="4" name="Espace réservé du numéro de diapositive 3"/>
          <p:cNvSpPr>
            <a:spLocks noGrp="1"/>
          </p:cNvSpPr>
          <p:nvPr>
            <p:ph type="sldNum" sz="quarter" idx="10"/>
          </p:nvPr>
        </p:nvSpPr>
        <p:spPr/>
        <p:txBody>
          <a:bodyPr/>
          <a:lstStyle/>
          <a:p>
            <a:fld id="{65014545-6532-4EE9-8185-A845D8DAE2C5}" type="slidenum">
              <a:rPr lang="fr-FR" smtClean="0"/>
              <a:pPr/>
              <a:t>10</a:t>
            </a:fld>
            <a:endParaRPr lang="fr-F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65014545-6532-4EE9-8185-A845D8DAE2C5}" type="slidenum">
              <a:rPr lang="fr-FR" smtClean="0"/>
              <a:pPr/>
              <a:t>12</a:t>
            </a:fld>
            <a:endParaRPr lang="fr-F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65014545-6532-4EE9-8185-A845D8DAE2C5}" type="slidenum">
              <a:rPr lang="fr-FR" smtClean="0"/>
              <a:pPr/>
              <a:t>18</a:t>
            </a:fld>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bg>
      <p:bgRef idx="1002">
        <a:schemeClr val="bg2"/>
      </p:bgRef>
    </p:bg>
    <p:spTree>
      <p:nvGrpSpPr>
        <p:cNvPr id="1" name=""/>
        <p:cNvGrpSpPr/>
        <p:nvPr/>
      </p:nvGrpSpPr>
      <p:grpSpPr>
        <a:xfrm>
          <a:off x="0" y="0"/>
          <a:ext cx="0" cy="0"/>
          <a:chOff x="0" y="0"/>
          <a:chExt cx="0" cy="0"/>
        </a:xfrm>
      </p:grpSpPr>
      <p:sp>
        <p:nvSpPr>
          <p:cNvPr id="9" name="Titr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fr-FR" smtClean="0"/>
              <a:t>Cliquez pour modifier le style du titre</a:t>
            </a:r>
            <a:endParaRPr kumimoji="0" lang="en-US"/>
          </a:p>
        </p:txBody>
      </p:sp>
      <p:sp>
        <p:nvSpPr>
          <p:cNvPr id="17" name="Sous-titr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r-FR" smtClean="0"/>
              <a:t>Cliquez pour modifier le style des sous-titres du masque</a:t>
            </a:r>
            <a:endParaRPr kumimoji="0" lang="en-US"/>
          </a:p>
        </p:txBody>
      </p:sp>
      <p:sp>
        <p:nvSpPr>
          <p:cNvPr id="30" name="Espace réservé de la date 29"/>
          <p:cNvSpPr>
            <a:spLocks noGrp="1"/>
          </p:cNvSpPr>
          <p:nvPr>
            <p:ph type="dt" sz="half" idx="10"/>
          </p:nvPr>
        </p:nvSpPr>
        <p:spPr/>
        <p:txBody>
          <a:bodyPr/>
          <a:lstStyle/>
          <a:p>
            <a:fld id="{77181088-B517-40F0-AD83-3A1D6BD7E890}" type="datetime1">
              <a:rPr lang="fr-FR" smtClean="0"/>
              <a:pPr/>
              <a:t>05/05/2010</a:t>
            </a:fld>
            <a:endParaRPr lang="fr-FR"/>
          </a:p>
        </p:txBody>
      </p:sp>
      <p:sp>
        <p:nvSpPr>
          <p:cNvPr id="19" name="Espace réservé du pied de page 18"/>
          <p:cNvSpPr>
            <a:spLocks noGrp="1"/>
          </p:cNvSpPr>
          <p:nvPr>
            <p:ph type="ftr" sz="quarter" idx="11"/>
          </p:nvPr>
        </p:nvSpPr>
        <p:spPr/>
        <p:txBody>
          <a:bodyPr/>
          <a:lstStyle/>
          <a:p>
            <a:r>
              <a:rPr lang="it-IT" smtClean="0"/>
              <a:t>D. BAFCOP - LPO C. CLAUDEL</a:t>
            </a:r>
            <a:endParaRPr lang="fr-FR"/>
          </a:p>
        </p:txBody>
      </p:sp>
      <p:sp>
        <p:nvSpPr>
          <p:cNvPr id="27" name="Espace réservé du numéro de diapositive 26"/>
          <p:cNvSpPr>
            <a:spLocks noGrp="1"/>
          </p:cNvSpPr>
          <p:nvPr>
            <p:ph type="sldNum" sz="quarter" idx="12"/>
          </p:nvPr>
        </p:nvSpPr>
        <p:spPr/>
        <p:txBody>
          <a:bodyPr/>
          <a:lstStyle/>
          <a:p>
            <a:fld id="{EF900422-60D8-42F5-AA0C-87FC3CCCD1D6}" type="slidenum">
              <a:rPr lang="fr-FR" smtClean="0"/>
              <a:pPr/>
              <a:t>‹N°›</a:t>
            </a:fld>
            <a:endParaRPr lang="fr-F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506B508A-F8BE-419C-8C2E-98CEFF6148EE}" type="datetime1">
              <a:rPr lang="fr-FR" smtClean="0"/>
              <a:pPr/>
              <a:t>05/05/2010</a:t>
            </a:fld>
            <a:endParaRPr lang="fr-FR"/>
          </a:p>
        </p:txBody>
      </p:sp>
      <p:sp>
        <p:nvSpPr>
          <p:cNvPr id="5" name="Espace réservé du pied de page 4"/>
          <p:cNvSpPr>
            <a:spLocks noGrp="1"/>
          </p:cNvSpPr>
          <p:nvPr>
            <p:ph type="ftr" sz="quarter" idx="11"/>
          </p:nvPr>
        </p:nvSpPr>
        <p:spPr/>
        <p:txBody>
          <a:bodyPr/>
          <a:lstStyle/>
          <a:p>
            <a:r>
              <a:rPr lang="it-IT" smtClean="0"/>
              <a:t>D. BAFCOP - LPO C. CLAUDEL</a:t>
            </a:r>
            <a:endParaRPr lang="fr-FR"/>
          </a:p>
        </p:txBody>
      </p:sp>
      <p:sp>
        <p:nvSpPr>
          <p:cNvPr id="6" name="Espace réservé du numéro de diapositive 5"/>
          <p:cNvSpPr>
            <a:spLocks noGrp="1"/>
          </p:cNvSpPr>
          <p:nvPr>
            <p:ph type="sldNum" sz="quarter" idx="12"/>
          </p:nvPr>
        </p:nvSpPr>
        <p:spPr/>
        <p:txBody>
          <a:bodyPr/>
          <a:lstStyle/>
          <a:p>
            <a:fld id="{EF900422-60D8-42F5-AA0C-87FC3CCCD1D6}"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914401"/>
            <a:ext cx="2057400" cy="5211763"/>
          </a:xfrm>
        </p:spPr>
        <p:txBody>
          <a:bodyPr vert="eaVer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457200" y="914401"/>
            <a:ext cx="6019800" cy="5211763"/>
          </a:xfrm>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9DD2EADF-045A-4DBD-A94C-1A2111230D37}" type="datetime1">
              <a:rPr lang="fr-FR" smtClean="0"/>
              <a:pPr/>
              <a:t>05/05/2010</a:t>
            </a:fld>
            <a:endParaRPr lang="fr-FR"/>
          </a:p>
        </p:txBody>
      </p:sp>
      <p:sp>
        <p:nvSpPr>
          <p:cNvPr id="5" name="Espace réservé du pied de page 4"/>
          <p:cNvSpPr>
            <a:spLocks noGrp="1"/>
          </p:cNvSpPr>
          <p:nvPr>
            <p:ph type="ftr" sz="quarter" idx="11"/>
          </p:nvPr>
        </p:nvSpPr>
        <p:spPr/>
        <p:txBody>
          <a:bodyPr/>
          <a:lstStyle/>
          <a:p>
            <a:r>
              <a:rPr lang="it-IT" smtClean="0"/>
              <a:t>D. BAFCOP - LPO C. CLAUDEL</a:t>
            </a:r>
            <a:endParaRPr lang="fr-FR"/>
          </a:p>
        </p:txBody>
      </p:sp>
      <p:sp>
        <p:nvSpPr>
          <p:cNvPr id="6" name="Espace réservé du numéro de diapositive 5"/>
          <p:cNvSpPr>
            <a:spLocks noGrp="1"/>
          </p:cNvSpPr>
          <p:nvPr>
            <p:ph type="sldNum" sz="quarter" idx="12"/>
          </p:nvPr>
        </p:nvSpPr>
        <p:spPr/>
        <p:txBody>
          <a:bodyPr/>
          <a:lstStyle/>
          <a:p>
            <a:fld id="{EF900422-60D8-42F5-AA0C-87FC3CCCD1D6}"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contenu 2"/>
          <p:cNvSpPr>
            <a:spLocks noGrp="1"/>
          </p:cNvSpPr>
          <p:nvPr>
            <p:ph idx="1"/>
          </p:nvPr>
        </p:nvSpPr>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16866B0D-B913-4F57-98C1-FBA2E20AD342}" type="datetime1">
              <a:rPr lang="fr-FR" smtClean="0"/>
              <a:pPr/>
              <a:t>05/05/2010</a:t>
            </a:fld>
            <a:endParaRPr lang="fr-FR"/>
          </a:p>
        </p:txBody>
      </p:sp>
      <p:sp>
        <p:nvSpPr>
          <p:cNvPr id="5" name="Espace réservé du pied de page 4"/>
          <p:cNvSpPr>
            <a:spLocks noGrp="1"/>
          </p:cNvSpPr>
          <p:nvPr>
            <p:ph type="ftr" sz="quarter" idx="11"/>
          </p:nvPr>
        </p:nvSpPr>
        <p:spPr/>
        <p:txBody>
          <a:bodyPr/>
          <a:lstStyle/>
          <a:p>
            <a:r>
              <a:rPr lang="it-IT" smtClean="0"/>
              <a:t>D. BAFCOP - LPO C. CLAUDEL</a:t>
            </a:r>
            <a:endParaRPr lang="fr-FR"/>
          </a:p>
        </p:txBody>
      </p:sp>
      <p:sp>
        <p:nvSpPr>
          <p:cNvPr id="6" name="Espace réservé du numéro de diapositive 5"/>
          <p:cNvSpPr>
            <a:spLocks noGrp="1"/>
          </p:cNvSpPr>
          <p:nvPr>
            <p:ph type="sldNum" sz="quarter" idx="12"/>
          </p:nvPr>
        </p:nvSpPr>
        <p:spPr/>
        <p:txBody>
          <a:bodyPr/>
          <a:lstStyle/>
          <a:p>
            <a:fld id="{EF900422-60D8-42F5-AA0C-87FC3CCCD1D6}"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bg>
      <p:bgRef idx="1002">
        <a:schemeClr val="bg2"/>
      </p:bgRef>
    </p:bg>
    <p:spTree>
      <p:nvGrpSpPr>
        <p:cNvPr id="1" name=""/>
        <p:cNvGrpSpPr/>
        <p:nvPr/>
      </p:nvGrpSpPr>
      <p:grpSpPr>
        <a:xfrm>
          <a:off x="0" y="0"/>
          <a:ext cx="0" cy="0"/>
          <a:chOff x="0" y="0"/>
          <a:chExt cx="0" cy="0"/>
        </a:xfrm>
      </p:grpSpPr>
      <p:sp>
        <p:nvSpPr>
          <p:cNvPr id="2" name="Titr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FR" smtClean="0"/>
              <a:t>Cliquez pour modifier les styles du texte du masque</a:t>
            </a:r>
          </a:p>
        </p:txBody>
      </p:sp>
      <p:sp>
        <p:nvSpPr>
          <p:cNvPr id="4" name="Espace réservé de la date 3"/>
          <p:cNvSpPr>
            <a:spLocks noGrp="1"/>
          </p:cNvSpPr>
          <p:nvPr>
            <p:ph type="dt" sz="half" idx="10"/>
          </p:nvPr>
        </p:nvSpPr>
        <p:spPr/>
        <p:txBody>
          <a:bodyPr/>
          <a:lstStyle/>
          <a:p>
            <a:fld id="{8BB44675-D99F-4E2A-952A-065CBF75977D}" type="datetime1">
              <a:rPr lang="fr-FR" smtClean="0"/>
              <a:pPr/>
              <a:t>05/05/2010</a:t>
            </a:fld>
            <a:endParaRPr lang="fr-FR"/>
          </a:p>
        </p:txBody>
      </p:sp>
      <p:sp>
        <p:nvSpPr>
          <p:cNvPr id="5" name="Espace réservé du pied de page 4"/>
          <p:cNvSpPr>
            <a:spLocks noGrp="1"/>
          </p:cNvSpPr>
          <p:nvPr>
            <p:ph type="ftr" sz="quarter" idx="11"/>
          </p:nvPr>
        </p:nvSpPr>
        <p:spPr/>
        <p:txBody>
          <a:bodyPr/>
          <a:lstStyle/>
          <a:p>
            <a:r>
              <a:rPr lang="it-IT" smtClean="0"/>
              <a:t>D. BAFCOP - LPO C. CLAUDEL</a:t>
            </a:r>
            <a:endParaRPr lang="fr-FR"/>
          </a:p>
        </p:txBody>
      </p:sp>
      <p:sp>
        <p:nvSpPr>
          <p:cNvPr id="6" name="Espace réservé du numéro de diapositive 5"/>
          <p:cNvSpPr>
            <a:spLocks noGrp="1"/>
          </p:cNvSpPr>
          <p:nvPr>
            <p:ph type="sldNum" sz="quarter" idx="12"/>
          </p:nvPr>
        </p:nvSpPr>
        <p:spPr/>
        <p:txBody>
          <a:bodyPr/>
          <a:lstStyle/>
          <a:p>
            <a:fld id="{EF900422-60D8-42F5-AA0C-87FC3CCCD1D6}" type="slidenum">
              <a:rPr lang="fr-FR" smtClean="0"/>
              <a:pPr/>
              <a:t>‹N°›</a:t>
            </a:fld>
            <a:endParaRPr lang="fr-F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1143000"/>
          </a:xfrm>
        </p:spPr>
        <p:txBody>
          <a:bodyPr/>
          <a:lstStyle/>
          <a:p>
            <a:r>
              <a:rPr kumimoji="0" lang="fr-FR" smtClean="0"/>
              <a:t>Cliquez pour modifier le style du titre</a:t>
            </a:r>
            <a:endParaRPr kumimoji="0" lang="en-US"/>
          </a:p>
        </p:txBody>
      </p:sp>
      <p:sp>
        <p:nvSpPr>
          <p:cNvPr id="3" name="Espace réservé du contenu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u contenu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p>
            <a:fld id="{B3C5854F-7DE0-4824-ACA6-6429E6761C97}" type="datetime1">
              <a:rPr lang="fr-FR" smtClean="0"/>
              <a:pPr/>
              <a:t>05/05/2010</a:t>
            </a:fld>
            <a:endParaRPr lang="fr-FR"/>
          </a:p>
        </p:txBody>
      </p:sp>
      <p:sp>
        <p:nvSpPr>
          <p:cNvPr id="6" name="Espace réservé du pied de page 5"/>
          <p:cNvSpPr>
            <a:spLocks noGrp="1"/>
          </p:cNvSpPr>
          <p:nvPr>
            <p:ph type="ftr" sz="quarter" idx="11"/>
          </p:nvPr>
        </p:nvSpPr>
        <p:spPr/>
        <p:txBody>
          <a:bodyPr/>
          <a:lstStyle/>
          <a:p>
            <a:r>
              <a:rPr lang="it-IT" smtClean="0"/>
              <a:t>D. BAFCOP - LPO C. CLAUDEL</a:t>
            </a:r>
            <a:endParaRPr lang="fr-FR"/>
          </a:p>
        </p:txBody>
      </p:sp>
      <p:sp>
        <p:nvSpPr>
          <p:cNvPr id="7" name="Espace réservé du numéro de diapositive 6"/>
          <p:cNvSpPr>
            <a:spLocks noGrp="1"/>
          </p:cNvSpPr>
          <p:nvPr>
            <p:ph type="sldNum" sz="quarter" idx="12"/>
          </p:nvPr>
        </p:nvSpPr>
        <p:spPr/>
        <p:txBody>
          <a:bodyPr/>
          <a:lstStyle/>
          <a:p>
            <a:fld id="{EF900422-60D8-42F5-AA0C-87FC3CCCD1D6}"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1143000"/>
          </a:xfrm>
        </p:spPr>
        <p:txBody>
          <a:bodyPr tIns="45720" anchor="b"/>
          <a:lstStyle>
            <a:lvl1pPr>
              <a:defRPr/>
            </a:lvl1pPr>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4" name="Espace réservé du texte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5" name="Espace réservé du contenu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6" name="Espace réservé du contenu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7" name="Espace réservé de la date 6"/>
          <p:cNvSpPr>
            <a:spLocks noGrp="1"/>
          </p:cNvSpPr>
          <p:nvPr>
            <p:ph type="dt" sz="half" idx="10"/>
          </p:nvPr>
        </p:nvSpPr>
        <p:spPr/>
        <p:txBody>
          <a:bodyPr/>
          <a:lstStyle/>
          <a:p>
            <a:fld id="{5C8B5029-691B-421E-AF9D-AAF3030D7937}" type="datetime1">
              <a:rPr lang="fr-FR" smtClean="0"/>
              <a:pPr/>
              <a:t>05/05/2010</a:t>
            </a:fld>
            <a:endParaRPr lang="fr-FR"/>
          </a:p>
        </p:txBody>
      </p:sp>
      <p:sp>
        <p:nvSpPr>
          <p:cNvPr id="8" name="Espace réservé du pied de page 7"/>
          <p:cNvSpPr>
            <a:spLocks noGrp="1"/>
          </p:cNvSpPr>
          <p:nvPr>
            <p:ph type="ftr" sz="quarter" idx="11"/>
          </p:nvPr>
        </p:nvSpPr>
        <p:spPr/>
        <p:txBody>
          <a:bodyPr/>
          <a:lstStyle/>
          <a:p>
            <a:r>
              <a:rPr lang="it-IT" smtClean="0"/>
              <a:t>D. BAFCOP - LPO C. CLAUDEL</a:t>
            </a:r>
            <a:endParaRPr lang="fr-FR"/>
          </a:p>
        </p:txBody>
      </p:sp>
      <p:sp>
        <p:nvSpPr>
          <p:cNvPr id="9" name="Espace réservé du numéro de diapositive 8"/>
          <p:cNvSpPr>
            <a:spLocks noGrp="1"/>
          </p:cNvSpPr>
          <p:nvPr>
            <p:ph type="sldNum" sz="quarter" idx="12"/>
          </p:nvPr>
        </p:nvSpPr>
        <p:spPr/>
        <p:txBody>
          <a:bodyPr/>
          <a:lstStyle/>
          <a:p>
            <a:fld id="{EF900422-60D8-42F5-AA0C-87FC3CCCD1D6}"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fr-FR" smtClean="0"/>
              <a:t>Cliquez pour modifier le style du titre</a:t>
            </a:r>
            <a:endParaRPr kumimoji="0" lang="en-US"/>
          </a:p>
        </p:txBody>
      </p:sp>
      <p:sp>
        <p:nvSpPr>
          <p:cNvPr id="3" name="Espace réservé de la date 2"/>
          <p:cNvSpPr>
            <a:spLocks noGrp="1"/>
          </p:cNvSpPr>
          <p:nvPr>
            <p:ph type="dt" sz="half" idx="10"/>
          </p:nvPr>
        </p:nvSpPr>
        <p:spPr/>
        <p:txBody>
          <a:bodyPr/>
          <a:lstStyle/>
          <a:p>
            <a:fld id="{C3C2F6E5-B3F9-44E2-8CA4-735A49A2A83C}" type="datetime1">
              <a:rPr lang="fr-FR" smtClean="0"/>
              <a:pPr/>
              <a:t>05/05/2010</a:t>
            </a:fld>
            <a:endParaRPr lang="fr-FR"/>
          </a:p>
        </p:txBody>
      </p:sp>
      <p:sp>
        <p:nvSpPr>
          <p:cNvPr id="4" name="Espace réservé du pied de page 3"/>
          <p:cNvSpPr>
            <a:spLocks noGrp="1"/>
          </p:cNvSpPr>
          <p:nvPr>
            <p:ph type="ftr" sz="quarter" idx="11"/>
          </p:nvPr>
        </p:nvSpPr>
        <p:spPr/>
        <p:txBody>
          <a:bodyPr/>
          <a:lstStyle/>
          <a:p>
            <a:r>
              <a:rPr lang="it-IT" smtClean="0"/>
              <a:t>D. BAFCOP - LPO C. CLAUDEL</a:t>
            </a:r>
            <a:endParaRPr lang="fr-FR"/>
          </a:p>
        </p:txBody>
      </p:sp>
      <p:sp>
        <p:nvSpPr>
          <p:cNvPr id="5" name="Espace réservé du numéro de diapositive 4"/>
          <p:cNvSpPr>
            <a:spLocks noGrp="1"/>
          </p:cNvSpPr>
          <p:nvPr>
            <p:ph type="sldNum" sz="quarter" idx="12"/>
          </p:nvPr>
        </p:nvSpPr>
        <p:spPr/>
        <p:txBody>
          <a:bodyPr/>
          <a:lstStyle/>
          <a:p>
            <a:fld id="{EF900422-60D8-42F5-AA0C-87FC3CCCD1D6}"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7AB9E40C-CA32-4E95-B710-EDF10513A37B}" type="datetime1">
              <a:rPr lang="fr-FR" smtClean="0"/>
              <a:pPr/>
              <a:t>05/05/2010</a:t>
            </a:fld>
            <a:endParaRPr lang="fr-FR"/>
          </a:p>
        </p:txBody>
      </p:sp>
      <p:sp>
        <p:nvSpPr>
          <p:cNvPr id="3" name="Espace réservé du pied de page 2"/>
          <p:cNvSpPr>
            <a:spLocks noGrp="1"/>
          </p:cNvSpPr>
          <p:nvPr>
            <p:ph type="ftr" sz="quarter" idx="11"/>
          </p:nvPr>
        </p:nvSpPr>
        <p:spPr/>
        <p:txBody>
          <a:bodyPr/>
          <a:lstStyle/>
          <a:p>
            <a:r>
              <a:rPr lang="it-IT" smtClean="0"/>
              <a:t>D. BAFCOP - LPO C. CLAUDEL</a:t>
            </a:r>
            <a:endParaRPr lang="fr-FR"/>
          </a:p>
        </p:txBody>
      </p:sp>
      <p:sp>
        <p:nvSpPr>
          <p:cNvPr id="4" name="Espace réservé du numéro de diapositive 3"/>
          <p:cNvSpPr>
            <a:spLocks noGrp="1"/>
          </p:cNvSpPr>
          <p:nvPr>
            <p:ph type="sldNum" sz="quarter" idx="12"/>
          </p:nvPr>
        </p:nvSpPr>
        <p:spPr/>
        <p:txBody>
          <a:bodyPr/>
          <a:lstStyle/>
          <a:p>
            <a:fld id="{EF900422-60D8-42F5-AA0C-87FC3CCCD1D6}"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fr-FR" smtClean="0"/>
              <a:t>Cliquez pour modifier le style du titre</a:t>
            </a:r>
            <a:endParaRPr kumimoji="0" lang="en-US"/>
          </a:p>
        </p:txBody>
      </p:sp>
      <p:sp>
        <p:nvSpPr>
          <p:cNvPr id="3" name="Espace réservé du texte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fr-FR" smtClean="0"/>
              <a:t>Cliquez pour modifier les styles du texte du masque</a:t>
            </a:r>
          </a:p>
        </p:txBody>
      </p:sp>
      <p:sp>
        <p:nvSpPr>
          <p:cNvPr id="4" name="Espace réservé du contenu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p>
            <a:fld id="{37A6F440-CD42-4B54-BE18-B959A584B2E9}" type="datetime1">
              <a:rPr lang="fr-FR" smtClean="0"/>
              <a:pPr/>
              <a:t>05/05/2010</a:t>
            </a:fld>
            <a:endParaRPr lang="fr-FR"/>
          </a:p>
        </p:txBody>
      </p:sp>
      <p:sp>
        <p:nvSpPr>
          <p:cNvPr id="6" name="Espace réservé du pied de page 5"/>
          <p:cNvSpPr>
            <a:spLocks noGrp="1"/>
          </p:cNvSpPr>
          <p:nvPr>
            <p:ph type="ftr" sz="quarter" idx="11"/>
          </p:nvPr>
        </p:nvSpPr>
        <p:spPr/>
        <p:txBody>
          <a:bodyPr/>
          <a:lstStyle/>
          <a:p>
            <a:r>
              <a:rPr lang="it-IT" smtClean="0"/>
              <a:t>D. BAFCOP - LPO C. CLAUDEL</a:t>
            </a:r>
            <a:endParaRPr lang="fr-FR"/>
          </a:p>
        </p:txBody>
      </p:sp>
      <p:sp>
        <p:nvSpPr>
          <p:cNvPr id="7" name="Espace réservé du numéro de diapositive 6"/>
          <p:cNvSpPr>
            <a:spLocks noGrp="1"/>
          </p:cNvSpPr>
          <p:nvPr>
            <p:ph type="sldNum" sz="quarter" idx="12"/>
          </p:nvPr>
        </p:nvSpPr>
        <p:spPr/>
        <p:txBody>
          <a:bodyPr/>
          <a:lstStyle/>
          <a:p>
            <a:fld id="{EF900422-60D8-42F5-AA0C-87FC3CCCD1D6}"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9" name="Rogner et arrondir un rectangle à un seul coin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Triangle rect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r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fr-FR" smtClean="0"/>
              <a:t>Cliquez pour modifier le style du titre</a:t>
            </a:r>
            <a:endParaRPr kumimoji="0" lang="en-US"/>
          </a:p>
        </p:txBody>
      </p:sp>
      <p:sp>
        <p:nvSpPr>
          <p:cNvPr id="4" name="Espace réservé du texte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fr-FR" smtClean="0"/>
              <a:t>Cliquez pour modifier les styles du texte du masque</a:t>
            </a:r>
          </a:p>
        </p:txBody>
      </p:sp>
      <p:sp>
        <p:nvSpPr>
          <p:cNvPr id="5" name="Espace réservé de la date 4"/>
          <p:cNvSpPr>
            <a:spLocks noGrp="1"/>
          </p:cNvSpPr>
          <p:nvPr>
            <p:ph type="dt" sz="half" idx="10"/>
          </p:nvPr>
        </p:nvSpPr>
        <p:spPr/>
        <p:txBody>
          <a:bodyPr/>
          <a:lstStyle/>
          <a:p>
            <a:fld id="{1830AF2D-699C-4136-A1D2-E8B4723BBDFC}" type="datetime1">
              <a:rPr lang="fr-FR" smtClean="0"/>
              <a:pPr/>
              <a:t>05/05/2010</a:t>
            </a:fld>
            <a:endParaRPr lang="fr-FR"/>
          </a:p>
        </p:txBody>
      </p:sp>
      <p:sp>
        <p:nvSpPr>
          <p:cNvPr id="6" name="Espace réservé du pied de page 5"/>
          <p:cNvSpPr>
            <a:spLocks noGrp="1"/>
          </p:cNvSpPr>
          <p:nvPr>
            <p:ph type="ftr" sz="quarter" idx="11"/>
          </p:nvPr>
        </p:nvSpPr>
        <p:spPr/>
        <p:txBody>
          <a:bodyPr/>
          <a:lstStyle/>
          <a:p>
            <a:r>
              <a:rPr lang="it-IT" smtClean="0"/>
              <a:t>D. BAFCOP - LPO C. CLAUDEL</a:t>
            </a:r>
            <a:endParaRPr lang="fr-FR"/>
          </a:p>
        </p:txBody>
      </p:sp>
      <p:sp>
        <p:nvSpPr>
          <p:cNvPr id="7" name="Espace réservé du numéro de diapositive 6"/>
          <p:cNvSpPr>
            <a:spLocks noGrp="1"/>
          </p:cNvSpPr>
          <p:nvPr>
            <p:ph type="sldNum" sz="quarter" idx="12"/>
          </p:nvPr>
        </p:nvSpPr>
        <p:spPr>
          <a:xfrm>
            <a:off x="8077200" y="6356350"/>
            <a:ext cx="609600" cy="365125"/>
          </a:xfrm>
        </p:spPr>
        <p:txBody>
          <a:bodyPr/>
          <a:lstStyle/>
          <a:p>
            <a:fld id="{EF900422-60D8-42F5-AA0C-87FC3CCCD1D6}" type="slidenum">
              <a:rPr lang="fr-FR" smtClean="0"/>
              <a:pPr/>
              <a:t>‹N°›</a:t>
            </a:fld>
            <a:endParaRPr lang="fr-FR"/>
          </a:p>
        </p:txBody>
      </p:sp>
      <p:sp>
        <p:nvSpPr>
          <p:cNvPr id="3" name="Espace réservé pour une image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fr-FR" smtClean="0"/>
              <a:t>Cliquez sur l'icône pour ajouter une image</a:t>
            </a:r>
            <a:endParaRPr kumimoji="0" lang="en-US" dirty="0"/>
          </a:p>
        </p:txBody>
      </p:sp>
      <p:sp>
        <p:nvSpPr>
          <p:cNvPr id="10" name="Forme libre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orme libre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orme libre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orme libre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Espace réservé du titre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fr-FR" smtClean="0"/>
              <a:t>Cliquez pour modifier le style du titre</a:t>
            </a:r>
            <a:endParaRPr kumimoji="0" lang="en-US"/>
          </a:p>
        </p:txBody>
      </p:sp>
      <p:sp>
        <p:nvSpPr>
          <p:cNvPr id="30" name="Espace réservé du texte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10" name="Espace réservé de la date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F8F39902-6EC6-4A31-81AE-6172B82A8D71}" type="datetime1">
              <a:rPr lang="fr-FR" smtClean="0"/>
              <a:pPr/>
              <a:t>05/05/2010</a:t>
            </a:fld>
            <a:endParaRPr lang="fr-FR"/>
          </a:p>
        </p:txBody>
      </p:sp>
      <p:sp>
        <p:nvSpPr>
          <p:cNvPr id="22" name="Espace réservé du pied de page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r>
              <a:rPr lang="it-IT" smtClean="0"/>
              <a:t>D. BAFCOP - LPO C. CLAUDEL</a:t>
            </a:r>
            <a:endParaRPr lang="fr-FR"/>
          </a:p>
        </p:txBody>
      </p:sp>
      <p:sp>
        <p:nvSpPr>
          <p:cNvPr id="18" name="Espace réservé du numéro de diapositive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EF900422-60D8-42F5-AA0C-87FC3CCCD1D6}" type="slidenum">
              <a:rPr lang="fr-FR" smtClean="0"/>
              <a:pPr/>
              <a:t>‹N°›</a:t>
            </a:fld>
            <a:endParaRPr lang="fr-FR"/>
          </a:p>
        </p:txBody>
      </p:sp>
      <p:grpSp>
        <p:nvGrpSpPr>
          <p:cNvPr id="2" name="Groupe 1"/>
          <p:cNvGrpSpPr/>
          <p:nvPr/>
        </p:nvGrpSpPr>
        <p:grpSpPr>
          <a:xfrm>
            <a:off x="-19017" y="202408"/>
            <a:ext cx="9180548" cy="649224"/>
            <a:chOff x="-19045" y="216550"/>
            <a:chExt cx="9180548" cy="649224"/>
          </a:xfrm>
        </p:grpSpPr>
        <p:sp>
          <p:nvSpPr>
            <p:cNvPr id="12" name="Forme libre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orme libre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hdr="0" dt="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www.regionpaca.fr/index.php?id=1" TargetMode="External"/><Relationship Id="rId1" Type="http://schemas.openxmlformats.org/officeDocument/2006/relationships/slideLayout" Target="../slideLayouts/slideLayout2.xml"/><Relationship Id="rId6" Type="http://schemas.openxmlformats.org/officeDocument/2006/relationships/image" Target="../media/image3.gif"/><Relationship Id="rId5" Type="http://schemas.openxmlformats.org/officeDocument/2006/relationships/hyperlink" Target="http://www.provenceweb.fr/" TargetMode="External"/><Relationship Id="rId4" Type="http://schemas.openxmlformats.org/officeDocument/2006/relationships/hyperlink" Target="http://www.recoin.fr/"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37.gif"/><Relationship Id="rId7" Type="http://schemas.openxmlformats.org/officeDocument/2006/relationships/image" Target="../media/image41.wmf"/><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image" Target="../media/image40.gif"/><Relationship Id="rId5" Type="http://schemas.openxmlformats.org/officeDocument/2006/relationships/image" Target="../media/image39.gif"/><Relationship Id="rId4" Type="http://schemas.openxmlformats.org/officeDocument/2006/relationships/image" Target="../media/image38.gi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jpeg"/></Relationships>
</file>

<file path=ppt/slides/_rels/slide13.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46.png"/><Relationship Id="rId1" Type="http://schemas.openxmlformats.org/officeDocument/2006/relationships/slideLayout" Target="../slideLayouts/slideLayout6.xml"/><Relationship Id="rId4" Type="http://schemas.openxmlformats.org/officeDocument/2006/relationships/image" Target="../media/image48.jpeg"/></Relationships>
</file>

<file path=ppt/slides/_rels/slide14.xml.rels><?xml version="1.0" encoding="UTF-8" standalone="yes"?>
<Relationships xmlns="http://schemas.openxmlformats.org/package/2006/relationships"><Relationship Id="rId3" Type="http://schemas.openxmlformats.org/officeDocument/2006/relationships/image" Target="../media/image50.gif"/><Relationship Id="rId2" Type="http://schemas.openxmlformats.org/officeDocument/2006/relationships/image" Target="../media/image49.gif"/><Relationship Id="rId1" Type="http://schemas.openxmlformats.org/officeDocument/2006/relationships/slideLayout" Target="../slideLayouts/slideLayout6.xml"/><Relationship Id="rId5" Type="http://schemas.openxmlformats.org/officeDocument/2006/relationships/image" Target="../media/image52.gif"/><Relationship Id="rId4" Type="http://schemas.openxmlformats.org/officeDocument/2006/relationships/image" Target="../media/image51.gif"/></Relationships>
</file>

<file path=ppt/slides/_rels/slide15.xml.rels><?xml version="1.0" encoding="UTF-8" standalone="yes"?>
<Relationships xmlns="http://schemas.openxmlformats.org/package/2006/relationships"><Relationship Id="rId3" Type="http://schemas.openxmlformats.org/officeDocument/2006/relationships/image" Target="../media/image54.gif"/><Relationship Id="rId2" Type="http://schemas.openxmlformats.org/officeDocument/2006/relationships/image" Target="../media/image53.jpeg"/><Relationship Id="rId1" Type="http://schemas.openxmlformats.org/officeDocument/2006/relationships/slideLayout" Target="../slideLayouts/slideLayout6.xml"/><Relationship Id="rId4" Type="http://schemas.openxmlformats.org/officeDocument/2006/relationships/image" Target="../media/image55.gif"/></Relationships>
</file>

<file path=ppt/slides/_rels/slide16.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hyperlink" Target="http://fr.wikipedia.org/wiki/Fichier:Pastis1.jpg" TargetMode="Externa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image" Target="../media/image57.jpeg"/><Relationship Id="rId1" Type="http://schemas.openxmlformats.org/officeDocument/2006/relationships/slideLayout" Target="../slideLayouts/slideLayout6.xml"/><Relationship Id="rId5" Type="http://schemas.openxmlformats.org/officeDocument/2006/relationships/image" Target="../media/image60.jpeg"/><Relationship Id="rId4" Type="http://schemas.openxmlformats.org/officeDocument/2006/relationships/image" Target="../media/image59.jpeg"/></Relationships>
</file>

<file path=ppt/slides/_rels/slide18.xml.rels><?xml version="1.0" encoding="UTF-8" standalone="yes"?>
<Relationships xmlns="http://schemas.openxmlformats.org/package/2006/relationships"><Relationship Id="rId8" Type="http://schemas.openxmlformats.org/officeDocument/2006/relationships/image" Target="../media/image63.jpeg"/><Relationship Id="rId3" Type="http://schemas.openxmlformats.org/officeDocument/2006/relationships/hyperlink" Target="http://fr.wikipedia.org/wiki/Fichier:Alphonse_Daudet_2.jpg" TargetMode="External"/><Relationship Id="rId7" Type="http://schemas.openxmlformats.org/officeDocument/2006/relationships/hyperlink" Target="http://fr.wikipedia.org/wiki/Fichier:Paul_C%C3%A9zanne_042.jpg" TargetMode="External"/><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image" Target="../media/image62.jpeg"/><Relationship Id="rId5" Type="http://schemas.openxmlformats.org/officeDocument/2006/relationships/hyperlink" Target="http://fr.wikipedia.org/wiki/Fichier:Marcel_Pagnol_1931.jpg" TargetMode="External"/><Relationship Id="rId4" Type="http://schemas.openxmlformats.org/officeDocument/2006/relationships/image" Target="../media/image61.jpeg"/></Relationships>
</file>

<file path=ppt/slides/_rels/slide2.xml.rels><?xml version="1.0" encoding="UTF-8" standalone="yes"?>
<Relationships xmlns="http://schemas.openxmlformats.org/package/2006/relationships"><Relationship Id="rId3" Type="http://schemas.openxmlformats.org/officeDocument/2006/relationships/hyperlink" Target="http://www.frenchwayoflife.net/fr/map.php" TargetMode="External"/><Relationship Id="rId2" Type="http://schemas.openxmlformats.org/officeDocument/2006/relationships/image" Target="../media/image4.gif"/><Relationship Id="rId1" Type="http://schemas.openxmlformats.org/officeDocument/2006/relationships/slideLayout" Target="../slideLayouts/slideLayout2.xml"/><Relationship Id="rId4" Type="http://schemas.openxmlformats.org/officeDocument/2006/relationships/image" Target="../media/image5.gif"/></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eg"/></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5.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image" Target="../media/image14.gif"/><Relationship Id="rId7" Type="http://schemas.openxmlformats.org/officeDocument/2006/relationships/image" Target="../media/image18.jpeg"/><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 Id="rId9" Type="http://schemas.openxmlformats.org/officeDocument/2006/relationships/image" Target="../media/image20.jpeg"/></Relationships>
</file>

<file path=ppt/slides/_rels/slide6.xml.rels><?xml version="1.0" encoding="UTF-8" standalone="yes"?>
<Relationships xmlns="http://schemas.openxmlformats.org/package/2006/relationships"><Relationship Id="rId3" Type="http://schemas.openxmlformats.org/officeDocument/2006/relationships/image" Target="../media/image22.jpeg"/><Relationship Id="rId7" Type="http://schemas.openxmlformats.org/officeDocument/2006/relationships/image" Target="../media/image26.jpeg"/><Relationship Id="rId2" Type="http://schemas.openxmlformats.org/officeDocument/2006/relationships/image" Target="../media/image21.jpeg"/><Relationship Id="rId1" Type="http://schemas.openxmlformats.org/officeDocument/2006/relationships/slideLayout" Target="../slideLayouts/slideLayout6.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23.jpeg"/></Relationships>
</file>

<file path=ppt/slides/_rels/slide7.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3.xml"/><Relationship Id="rId1" Type="http://schemas.openxmlformats.org/officeDocument/2006/relationships/slideLayout" Target="../slideLayouts/slideLayout6.xml"/><Relationship Id="rId5" Type="http://schemas.openxmlformats.org/officeDocument/2006/relationships/image" Target="../media/image29.jpeg"/><Relationship Id="rId4" Type="http://schemas.openxmlformats.org/officeDocument/2006/relationships/image" Target="../media/image28.jpeg"/></Relationships>
</file>

<file path=ppt/slides/_rels/slide8.xml.rels><?xml version="1.0" encoding="UTF-8" standalone="yes"?>
<Relationships xmlns="http://schemas.openxmlformats.org/package/2006/relationships"><Relationship Id="rId8" Type="http://schemas.openxmlformats.org/officeDocument/2006/relationships/image" Target="../media/image35.gif"/><Relationship Id="rId3" Type="http://schemas.openxmlformats.org/officeDocument/2006/relationships/image" Target="../media/image30.jpeg"/><Relationship Id="rId7" Type="http://schemas.openxmlformats.org/officeDocument/2006/relationships/image" Target="../media/image34.jpeg"/><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image" Target="../media/image33.jpeg"/><Relationship Id="rId5" Type="http://schemas.openxmlformats.org/officeDocument/2006/relationships/image" Target="../media/image32.jpeg"/><Relationship Id="rId4" Type="http://schemas.openxmlformats.org/officeDocument/2006/relationships/image" Target="../media/image31.jpeg"/></Relationships>
</file>

<file path=ppt/slides/_rels/slide9.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a:xfrm>
            <a:off x="214282" y="357166"/>
            <a:ext cx="8534400" cy="758952"/>
          </a:xfrm>
        </p:spPr>
        <p:txBody>
          <a:bodyPr>
            <a:noAutofit/>
          </a:bodyPr>
          <a:lstStyle/>
          <a:p>
            <a:pPr algn="l"/>
            <a:r>
              <a:rPr lang="fr-FR" sz="4300" b="1" dirty="0" smtClean="0"/>
              <a:t>Provence-Alpes-Côte d’Azur</a:t>
            </a:r>
            <a:endParaRPr lang="fr-FR" sz="4300" b="1" dirty="0"/>
          </a:p>
        </p:txBody>
      </p:sp>
      <p:sp>
        <p:nvSpPr>
          <p:cNvPr id="6" name="Espace réservé du pied de page 5"/>
          <p:cNvSpPr>
            <a:spLocks noGrp="1"/>
          </p:cNvSpPr>
          <p:nvPr>
            <p:ph type="ftr" sz="quarter" idx="11"/>
          </p:nvPr>
        </p:nvSpPr>
        <p:spPr/>
        <p:txBody>
          <a:bodyPr/>
          <a:lstStyle/>
          <a:p>
            <a:r>
              <a:rPr lang="it-IT" smtClean="0"/>
              <a:t>D. BAFCOP - LPO C. CLAUDEL</a:t>
            </a:r>
            <a:endParaRPr lang="fr-FR" dirty="0"/>
          </a:p>
        </p:txBody>
      </p:sp>
      <p:sp>
        <p:nvSpPr>
          <p:cNvPr id="8" name="Espace réservé du numéro de diapositive 7"/>
          <p:cNvSpPr>
            <a:spLocks noGrp="1"/>
          </p:cNvSpPr>
          <p:nvPr>
            <p:ph type="sldNum" sz="quarter" idx="12"/>
          </p:nvPr>
        </p:nvSpPr>
        <p:spPr/>
        <p:txBody>
          <a:bodyPr/>
          <a:lstStyle/>
          <a:p>
            <a:fld id="{EF900422-60D8-42F5-AA0C-87FC3CCCD1D6}" type="slidenum">
              <a:rPr lang="fr-FR" smtClean="0"/>
              <a:pPr/>
              <a:t>1</a:t>
            </a:fld>
            <a:endParaRPr lang="fr-FR"/>
          </a:p>
        </p:txBody>
      </p:sp>
      <p:sp>
        <p:nvSpPr>
          <p:cNvPr id="7" name="Rectangle 6"/>
          <p:cNvSpPr/>
          <p:nvPr/>
        </p:nvSpPr>
        <p:spPr>
          <a:xfrm>
            <a:off x="285720" y="1500174"/>
            <a:ext cx="3857652" cy="3693319"/>
          </a:xfrm>
          <a:prstGeom prst="rect">
            <a:avLst/>
          </a:prstGeom>
        </p:spPr>
        <p:txBody>
          <a:bodyPr wrap="square">
            <a:spAutoFit/>
          </a:bodyPr>
          <a:lstStyle/>
          <a:p>
            <a:r>
              <a:rPr lang="fr-FR" dirty="0" smtClean="0"/>
              <a:t>Provence-Alpes-Côte d'Azur est une région située au Sud-Est. Elle est souvent désignée par l'acronyme PACA ou Paca.</a:t>
            </a:r>
          </a:p>
          <a:p>
            <a:r>
              <a:rPr lang="fr-FR" dirty="0" smtClean="0"/>
              <a:t>Elle est limitrophe de l‘Italie dont elle est séparée par les Alpes méridionales. Au nord, elle voisine avec la région Rhône-Alpes et à l'ouest avec le Languedoc-Roussillon dont le Rhône marque la limite. La région PACA est baignée au sud par la mer Méditerranée.</a:t>
            </a:r>
          </a:p>
          <a:p>
            <a:r>
              <a:rPr lang="fr-FR" dirty="0" smtClean="0"/>
              <a:t> </a:t>
            </a:r>
            <a:endParaRPr lang="fr-FR" dirty="0"/>
          </a:p>
        </p:txBody>
      </p:sp>
      <p:pic>
        <p:nvPicPr>
          <p:cNvPr id="36866" name="Picture 2" descr="http://www.regionpaca.fr/typo3conf/ext/ev_crpaca_bandeaupub/res/images/Img_Logo_RegionPACA.png">
            <a:hlinkClick r:id="rId2" tooltip="Retour à l'accueil du portail Provence-Alpes-Côe d'Azur, Notre R&amp;eacute:ion"/>
          </p:cNvPr>
          <p:cNvPicPr>
            <a:picLocks noChangeAspect="1" noChangeArrowheads="1"/>
          </p:cNvPicPr>
          <p:nvPr/>
        </p:nvPicPr>
        <p:blipFill>
          <a:blip r:embed="rId3" cstate="print"/>
          <a:srcRect l="74515" t="13393" r="7281" b="12946"/>
          <a:stretch>
            <a:fillRect/>
          </a:stretch>
        </p:blipFill>
        <p:spPr bwMode="auto">
          <a:xfrm>
            <a:off x="8177996" y="214290"/>
            <a:ext cx="738733" cy="1000132"/>
          </a:xfrm>
          <a:prstGeom prst="rect">
            <a:avLst/>
          </a:prstGeom>
          <a:noFill/>
        </p:spPr>
      </p:pic>
      <p:sp>
        <p:nvSpPr>
          <p:cNvPr id="11" name="Rectangle 10"/>
          <p:cNvSpPr/>
          <p:nvPr/>
        </p:nvSpPr>
        <p:spPr>
          <a:xfrm>
            <a:off x="285720" y="4857760"/>
            <a:ext cx="2332690" cy="2031325"/>
          </a:xfrm>
          <a:prstGeom prst="rect">
            <a:avLst/>
          </a:prstGeom>
        </p:spPr>
        <p:txBody>
          <a:bodyPr wrap="none">
            <a:spAutoFit/>
          </a:bodyPr>
          <a:lstStyle/>
          <a:p>
            <a:endParaRPr lang="fr-FR" dirty="0" smtClean="0">
              <a:hlinkClick r:id="rId4"/>
            </a:endParaRPr>
          </a:p>
          <a:p>
            <a:endParaRPr lang="fr-FR" dirty="0" smtClean="0">
              <a:hlinkClick r:id="rId4"/>
            </a:endParaRPr>
          </a:p>
          <a:p>
            <a:r>
              <a:rPr lang="fr-FR" dirty="0" smtClean="0">
                <a:hlinkClick r:id="rId4"/>
              </a:rPr>
              <a:t>www.recoin.f </a:t>
            </a:r>
          </a:p>
          <a:p>
            <a:r>
              <a:rPr lang="fr-FR" dirty="0" smtClean="0">
                <a:hlinkClick r:id="rId4"/>
              </a:rPr>
              <a:t>www.routard.com </a:t>
            </a:r>
            <a:endParaRPr lang="fr-FR" dirty="0" smtClean="0"/>
          </a:p>
          <a:p>
            <a:r>
              <a:rPr lang="fr-FR" dirty="0" smtClean="0">
                <a:hlinkClick r:id="rId5"/>
              </a:rPr>
              <a:t>www.provenceweb.fr</a:t>
            </a:r>
            <a:endParaRPr lang="fr-FR" dirty="0" smtClean="0"/>
          </a:p>
          <a:p>
            <a:endParaRPr lang="fr-FR" dirty="0" smtClean="0"/>
          </a:p>
          <a:p>
            <a:endParaRPr lang="fr-FR" dirty="0"/>
          </a:p>
        </p:txBody>
      </p:sp>
      <p:pic>
        <p:nvPicPr>
          <p:cNvPr id="29700" name="Picture 4" descr="Carte de la région PACA (provence alpes côte d azur)"/>
          <p:cNvPicPr>
            <a:picLocks noChangeAspect="1" noChangeArrowheads="1"/>
          </p:cNvPicPr>
          <p:nvPr/>
        </p:nvPicPr>
        <p:blipFill>
          <a:blip r:embed="rId6" cstate="print"/>
          <a:srcRect/>
          <a:stretch>
            <a:fillRect/>
          </a:stretch>
        </p:blipFill>
        <p:spPr bwMode="auto">
          <a:xfrm>
            <a:off x="4214810" y="1643050"/>
            <a:ext cx="4643470" cy="4572032"/>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00100" y="357166"/>
            <a:ext cx="7242048" cy="677246"/>
          </a:xfrm>
        </p:spPr>
        <p:txBody>
          <a:bodyPr>
            <a:noAutofit/>
          </a:bodyPr>
          <a:lstStyle/>
          <a:p>
            <a:r>
              <a:rPr lang="fr-FR" sz="4800" b="1" dirty="0" smtClean="0"/>
              <a:t>Les produits laitiers</a:t>
            </a:r>
            <a:endParaRPr lang="fr-FR" sz="4800" b="1" dirty="0"/>
          </a:p>
        </p:txBody>
      </p:sp>
      <p:sp>
        <p:nvSpPr>
          <p:cNvPr id="8" name="Espace réservé du pied de page 7"/>
          <p:cNvSpPr>
            <a:spLocks noGrp="1"/>
          </p:cNvSpPr>
          <p:nvPr>
            <p:ph type="ftr" sz="quarter" idx="11"/>
          </p:nvPr>
        </p:nvSpPr>
        <p:spPr/>
        <p:txBody>
          <a:bodyPr/>
          <a:lstStyle/>
          <a:p>
            <a:r>
              <a:rPr lang="it-IT" smtClean="0"/>
              <a:t>D. BAFCOP - LPO C. CLAUDEL</a:t>
            </a:r>
            <a:endParaRPr lang="fr-FR"/>
          </a:p>
        </p:txBody>
      </p:sp>
      <p:sp>
        <p:nvSpPr>
          <p:cNvPr id="11" name="Espace réservé du numéro de diapositive 10"/>
          <p:cNvSpPr>
            <a:spLocks noGrp="1"/>
          </p:cNvSpPr>
          <p:nvPr>
            <p:ph type="sldNum" sz="quarter" idx="12"/>
          </p:nvPr>
        </p:nvSpPr>
        <p:spPr/>
        <p:txBody>
          <a:bodyPr/>
          <a:lstStyle/>
          <a:p>
            <a:fld id="{EF900422-60D8-42F5-AA0C-87FC3CCCD1D6}" type="slidenum">
              <a:rPr lang="fr-FR" smtClean="0"/>
              <a:pPr/>
              <a:t>10</a:t>
            </a:fld>
            <a:endParaRPr lang="fr-FR"/>
          </a:p>
        </p:txBody>
      </p:sp>
      <p:sp>
        <p:nvSpPr>
          <p:cNvPr id="9" name="Rectangle 8"/>
          <p:cNvSpPr/>
          <p:nvPr/>
        </p:nvSpPr>
        <p:spPr>
          <a:xfrm>
            <a:off x="214282" y="1142984"/>
            <a:ext cx="4429156" cy="4247317"/>
          </a:xfrm>
          <a:prstGeom prst="rect">
            <a:avLst/>
          </a:prstGeom>
        </p:spPr>
        <p:txBody>
          <a:bodyPr wrap="square">
            <a:spAutoFit/>
          </a:bodyPr>
          <a:lstStyle/>
          <a:p>
            <a:endParaRPr lang="fr-FR" dirty="0" smtClean="0"/>
          </a:p>
          <a:p>
            <a:pPr>
              <a:buFont typeface="Wingdings" pitchFamily="2" charset="2"/>
              <a:buChar char="q"/>
            </a:pPr>
            <a:r>
              <a:rPr lang="fr-FR" dirty="0" smtClean="0"/>
              <a:t>  Porteur d’une AOC, </a:t>
            </a:r>
            <a:r>
              <a:rPr lang="fr-FR" b="1" dirty="0" smtClean="0"/>
              <a:t>le banon </a:t>
            </a:r>
            <a:r>
              <a:rPr lang="fr-FR" dirty="0" smtClean="0"/>
              <a:t>(petit chèvre plat et rond de 100g enveloppé d’une feuille de châtaignier) en est la savoureuse image.</a:t>
            </a:r>
          </a:p>
          <a:p>
            <a:endParaRPr lang="fr-FR" dirty="0" smtClean="0"/>
          </a:p>
          <a:p>
            <a:pPr>
              <a:buFont typeface="Wingdings" pitchFamily="2" charset="2"/>
              <a:buChar char="q"/>
            </a:pPr>
            <a:r>
              <a:rPr lang="fr-FR" dirty="0" smtClean="0"/>
              <a:t>  Parmi les autres spécialités fromagères de la région, figurent : la brousse du Var et du </a:t>
            </a:r>
            <a:r>
              <a:rPr lang="fr-FR" dirty="0" err="1" smtClean="0"/>
              <a:t>Rove</a:t>
            </a:r>
            <a:r>
              <a:rPr lang="fr-FR" dirty="0" smtClean="0"/>
              <a:t> (fromage frais caillé de brebis), le val de </a:t>
            </a:r>
            <a:r>
              <a:rPr lang="fr-FR" dirty="0" err="1" smtClean="0"/>
              <a:t>Blore</a:t>
            </a:r>
            <a:r>
              <a:rPr lang="fr-FR" dirty="0" smtClean="0"/>
              <a:t> (brebis, cylindre aplati), les chèvres de la Crau et des Alpilles, le bleu du Queyras (persillé, chèvre et vache, cylindre plat de 50cm de diamètre), le </a:t>
            </a:r>
            <a:r>
              <a:rPr lang="fr-FR" dirty="0" err="1" smtClean="0"/>
              <a:t>cabrigan</a:t>
            </a:r>
            <a:r>
              <a:rPr lang="fr-FR" dirty="0" smtClean="0"/>
              <a:t> (chèvre de forme triangulaire) …</a:t>
            </a:r>
            <a:endParaRPr lang="fr-FR" dirty="0"/>
          </a:p>
        </p:txBody>
      </p:sp>
      <p:pic>
        <p:nvPicPr>
          <p:cNvPr id="17412" name="Picture 4" descr="Banon AOC"/>
          <p:cNvPicPr>
            <a:picLocks noChangeAspect="1" noChangeArrowheads="1"/>
          </p:cNvPicPr>
          <p:nvPr/>
        </p:nvPicPr>
        <p:blipFill>
          <a:blip r:embed="rId3" cstate="print"/>
          <a:srcRect/>
          <a:stretch>
            <a:fillRect/>
          </a:stretch>
        </p:blipFill>
        <p:spPr bwMode="auto">
          <a:xfrm>
            <a:off x="0" y="5000636"/>
            <a:ext cx="1781175" cy="1628776"/>
          </a:xfrm>
          <a:prstGeom prst="rect">
            <a:avLst/>
          </a:prstGeom>
          <a:noFill/>
        </p:spPr>
      </p:pic>
      <p:pic>
        <p:nvPicPr>
          <p:cNvPr id="17414" name="Picture 6" descr="Banon AOC"/>
          <p:cNvPicPr>
            <a:picLocks noChangeAspect="1" noChangeArrowheads="1"/>
          </p:cNvPicPr>
          <p:nvPr/>
        </p:nvPicPr>
        <p:blipFill>
          <a:blip r:embed="rId4" cstate="print"/>
          <a:srcRect/>
          <a:stretch>
            <a:fillRect/>
          </a:stretch>
        </p:blipFill>
        <p:spPr bwMode="auto">
          <a:xfrm>
            <a:off x="4143372" y="5072074"/>
            <a:ext cx="1504950" cy="1400175"/>
          </a:xfrm>
          <a:prstGeom prst="rect">
            <a:avLst/>
          </a:prstGeom>
          <a:noFill/>
        </p:spPr>
      </p:pic>
      <p:pic>
        <p:nvPicPr>
          <p:cNvPr id="17416" name="Picture 8" descr="Logos AOC Banon"/>
          <p:cNvPicPr>
            <a:picLocks noChangeAspect="1" noChangeArrowheads="1"/>
          </p:cNvPicPr>
          <p:nvPr/>
        </p:nvPicPr>
        <p:blipFill>
          <a:blip r:embed="rId5" cstate="print">
            <a:lum contrast="-10000"/>
          </a:blip>
          <a:srcRect/>
          <a:stretch>
            <a:fillRect/>
          </a:stretch>
        </p:blipFill>
        <p:spPr bwMode="auto">
          <a:xfrm>
            <a:off x="1357290" y="5429264"/>
            <a:ext cx="3019425" cy="857251"/>
          </a:xfrm>
          <a:prstGeom prst="rect">
            <a:avLst/>
          </a:prstGeom>
          <a:noFill/>
        </p:spPr>
      </p:pic>
      <p:sp>
        <p:nvSpPr>
          <p:cNvPr id="16" name="Rectangle à coins arrondis 15"/>
          <p:cNvSpPr/>
          <p:nvPr/>
        </p:nvSpPr>
        <p:spPr>
          <a:xfrm>
            <a:off x="4572000" y="1428736"/>
            <a:ext cx="4286280" cy="3143272"/>
          </a:xfrm>
          <a:prstGeom prst="wedgeRoundRectCallout">
            <a:avLst>
              <a:gd name="adj1" fmla="val -20297"/>
              <a:gd name="adj2" fmla="val 61806"/>
              <a:gd name="adj3" fmla="val 16667"/>
            </a:avLst>
          </a:prstGeom>
        </p:spPr>
        <p:style>
          <a:lnRef idx="0">
            <a:schemeClr val="accent3"/>
          </a:lnRef>
          <a:fillRef idx="3">
            <a:schemeClr val="accent3"/>
          </a:fillRef>
          <a:effectRef idx="3">
            <a:schemeClr val="accent3"/>
          </a:effectRef>
          <a:fontRef idx="minor">
            <a:schemeClr val="lt1"/>
          </a:fontRef>
        </p:style>
        <p:txBody>
          <a:bodyPr rtlCol="0" anchor="ctr"/>
          <a:lstStyle/>
          <a:p>
            <a:r>
              <a:rPr lang="fr-FR" sz="1600" b="1" dirty="0" smtClean="0"/>
              <a:t>Fromage &amp; Salade …</a:t>
            </a:r>
          </a:p>
          <a:p>
            <a:pPr algn="r"/>
            <a:r>
              <a:rPr lang="fr-FR" sz="1600" b="1" dirty="0" smtClean="0"/>
              <a:t>Le saviez-vous ?</a:t>
            </a:r>
          </a:p>
          <a:p>
            <a:r>
              <a:rPr lang="fr-FR" sz="1600" b="1" dirty="0" smtClean="0"/>
              <a:t>Le Mesclun </a:t>
            </a:r>
            <a:r>
              <a:rPr lang="fr-FR" sz="1600" dirty="0" smtClean="0"/>
              <a:t>est un mélange de jeunes pousses typiquement Niçois qui peut contenir laitue, feuille de chêne, scarole, romaine, frisée, batavia… La présence de la roquette et du cerfeuil est indispensable pour respecter la recette de l’authentique Mesclun Niçois. Il aurait été inventé par des moines (les Pères Franciscains) à Nice.</a:t>
            </a:r>
            <a:endParaRPr lang="fr-FR" sz="1600" dirty="0"/>
          </a:p>
        </p:txBody>
      </p:sp>
      <p:pic>
        <p:nvPicPr>
          <p:cNvPr id="17422" name="Picture 14" descr="Mesclun niçois"/>
          <p:cNvPicPr>
            <a:picLocks noChangeAspect="1" noChangeArrowheads="1"/>
          </p:cNvPicPr>
          <p:nvPr/>
        </p:nvPicPr>
        <p:blipFill>
          <a:blip r:embed="rId6" cstate="print"/>
          <a:srcRect/>
          <a:stretch>
            <a:fillRect/>
          </a:stretch>
        </p:blipFill>
        <p:spPr bwMode="auto">
          <a:xfrm>
            <a:off x="6191256" y="4357694"/>
            <a:ext cx="2952744" cy="2273613"/>
          </a:xfrm>
          <a:prstGeom prst="rect">
            <a:avLst/>
          </a:prstGeom>
          <a:noFill/>
        </p:spPr>
      </p:pic>
      <p:pic>
        <p:nvPicPr>
          <p:cNvPr id="17423" name="Picture 15" descr="j0383550[1]"/>
          <p:cNvPicPr>
            <a:picLocks noChangeAspect="1" noChangeArrowheads="1"/>
          </p:cNvPicPr>
          <p:nvPr/>
        </p:nvPicPr>
        <p:blipFill>
          <a:blip r:embed="rId7" cstate="print"/>
          <a:srcRect/>
          <a:stretch>
            <a:fillRect/>
          </a:stretch>
        </p:blipFill>
        <p:spPr bwMode="auto">
          <a:xfrm>
            <a:off x="5715008" y="4340885"/>
            <a:ext cx="860428" cy="1898003"/>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85720" y="214290"/>
            <a:ext cx="8534400" cy="758952"/>
          </a:xfrm>
        </p:spPr>
        <p:txBody>
          <a:bodyPr>
            <a:noAutofit/>
          </a:bodyPr>
          <a:lstStyle/>
          <a:p>
            <a:r>
              <a:rPr lang="fr-FR" sz="4800" b="1" dirty="0" smtClean="0"/>
              <a:t>Les spécialités régionales</a:t>
            </a:r>
            <a:endParaRPr lang="fr-FR" sz="4800" dirty="0"/>
          </a:p>
        </p:txBody>
      </p:sp>
      <p:sp>
        <p:nvSpPr>
          <p:cNvPr id="3" name="Espace réservé du pied de page 2"/>
          <p:cNvSpPr>
            <a:spLocks noGrp="1"/>
          </p:cNvSpPr>
          <p:nvPr>
            <p:ph type="ftr" sz="quarter" idx="11"/>
          </p:nvPr>
        </p:nvSpPr>
        <p:spPr/>
        <p:txBody>
          <a:bodyPr/>
          <a:lstStyle/>
          <a:p>
            <a:r>
              <a:rPr lang="it-IT" smtClean="0"/>
              <a:t>D. BAFCOP - LPO C. CLAUDEL</a:t>
            </a:r>
            <a:endParaRPr lang="fr-FR"/>
          </a:p>
        </p:txBody>
      </p:sp>
      <p:sp>
        <p:nvSpPr>
          <p:cNvPr id="5" name="Espace réservé du numéro de diapositive 4"/>
          <p:cNvSpPr>
            <a:spLocks noGrp="1"/>
          </p:cNvSpPr>
          <p:nvPr>
            <p:ph type="sldNum" sz="quarter" idx="12"/>
          </p:nvPr>
        </p:nvSpPr>
        <p:spPr/>
        <p:txBody>
          <a:bodyPr/>
          <a:lstStyle/>
          <a:p>
            <a:fld id="{EF900422-60D8-42F5-AA0C-87FC3CCCD1D6}" type="slidenum">
              <a:rPr lang="fr-FR" smtClean="0"/>
              <a:pPr/>
              <a:t>11</a:t>
            </a:fld>
            <a:endParaRPr lang="fr-FR"/>
          </a:p>
        </p:txBody>
      </p:sp>
      <p:sp>
        <p:nvSpPr>
          <p:cNvPr id="4" name="Rectangle 3"/>
          <p:cNvSpPr/>
          <p:nvPr/>
        </p:nvSpPr>
        <p:spPr>
          <a:xfrm>
            <a:off x="214282" y="1142984"/>
            <a:ext cx="8786874" cy="5293757"/>
          </a:xfrm>
          <a:prstGeom prst="rect">
            <a:avLst/>
          </a:prstGeom>
        </p:spPr>
        <p:txBody>
          <a:bodyPr wrap="square">
            <a:spAutoFit/>
          </a:bodyPr>
          <a:lstStyle/>
          <a:p>
            <a:r>
              <a:rPr lang="fr-FR" dirty="0" smtClean="0"/>
              <a:t>- </a:t>
            </a:r>
            <a:r>
              <a:rPr lang="fr-FR" sz="1600" b="1" i="1" dirty="0" smtClean="0"/>
              <a:t>L'aïoli :</a:t>
            </a:r>
            <a:r>
              <a:rPr lang="fr-FR" sz="1600" i="1" dirty="0" smtClean="0"/>
              <a:t> </a:t>
            </a:r>
            <a:r>
              <a:rPr lang="fr-FR" sz="1600" dirty="0" smtClean="0"/>
              <a:t>mayonnaise à l'ail (et sans moutarde), plutôt épaisse et parfumée. Se fait exclusivement à l'huile d'olive.</a:t>
            </a:r>
            <a:br>
              <a:rPr lang="fr-FR" sz="1600" dirty="0" smtClean="0"/>
            </a:br>
            <a:r>
              <a:rPr lang="fr-FR" sz="1600" dirty="0" smtClean="0"/>
              <a:t>- </a:t>
            </a:r>
            <a:r>
              <a:rPr lang="fr-FR" sz="1600" b="1" i="1" dirty="0" smtClean="0"/>
              <a:t>L'anchoïade :</a:t>
            </a:r>
            <a:r>
              <a:rPr lang="fr-FR" sz="1600" i="1" dirty="0" smtClean="0"/>
              <a:t> </a:t>
            </a:r>
            <a:r>
              <a:rPr lang="fr-FR" sz="1600" dirty="0" smtClean="0"/>
              <a:t>purée d'anchois, mélangée à de l'huile d'olive et des câpres, très onctueuse .</a:t>
            </a:r>
            <a:br>
              <a:rPr lang="fr-FR" sz="1600" dirty="0" smtClean="0"/>
            </a:br>
            <a:r>
              <a:rPr lang="fr-FR" sz="1600" dirty="0" smtClean="0"/>
              <a:t>- </a:t>
            </a:r>
            <a:r>
              <a:rPr lang="fr-FR" sz="1600" b="1" i="1" dirty="0" smtClean="0"/>
              <a:t>Le bœuf en daube :</a:t>
            </a:r>
            <a:r>
              <a:rPr lang="fr-FR" sz="1600" i="1" dirty="0" smtClean="0"/>
              <a:t> </a:t>
            </a:r>
            <a:r>
              <a:rPr lang="fr-FR" sz="1600" dirty="0" smtClean="0"/>
              <a:t>morceaux de bœuf cuits à l'huile d'olive avec du lard et des oignons, de l'ail et des aromates, servis avec une sauce au vin rouge ; la </a:t>
            </a:r>
            <a:r>
              <a:rPr lang="fr-FR" sz="1600" b="1" dirty="0" smtClean="0"/>
              <a:t>gardiane</a:t>
            </a:r>
            <a:r>
              <a:rPr lang="fr-FR" sz="1600" dirty="0" smtClean="0"/>
              <a:t> est à base de taureau.</a:t>
            </a:r>
            <a:br>
              <a:rPr lang="fr-FR" sz="1600" dirty="0" smtClean="0"/>
            </a:br>
            <a:r>
              <a:rPr lang="fr-FR" sz="1600" dirty="0" smtClean="0"/>
              <a:t>- </a:t>
            </a:r>
            <a:r>
              <a:rPr lang="fr-FR" sz="1600" b="1" i="1" dirty="0" smtClean="0"/>
              <a:t>La bouillabaisse :</a:t>
            </a:r>
            <a:r>
              <a:rPr lang="fr-FR" sz="1600" dirty="0" smtClean="0"/>
              <a:t> au moins 12 poissons dans une soupe parfumée au safran. D'abord plat des pauvres, il est devenu celui des très riches. Pour accompagner la bouillabaisse, une sauce onctueuse et épicée, la rouille, et des croûtons grillés, généreusement frottés d'ail.</a:t>
            </a:r>
            <a:br>
              <a:rPr lang="fr-FR" sz="1600" dirty="0" smtClean="0"/>
            </a:br>
            <a:r>
              <a:rPr lang="fr-FR" sz="1600" dirty="0" smtClean="0"/>
              <a:t>- </a:t>
            </a:r>
            <a:r>
              <a:rPr lang="fr-FR" sz="1600" b="1" i="1" dirty="0" smtClean="0"/>
              <a:t>La bourride :</a:t>
            </a:r>
            <a:r>
              <a:rPr lang="fr-FR" sz="1600" i="1" dirty="0" smtClean="0"/>
              <a:t> </a:t>
            </a:r>
            <a:r>
              <a:rPr lang="fr-FR" sz="1600" dirty="0" smtClean="0"/>
              <a:t>genre de bouillabaisse, un peu moins chère, avec des poissons blancs (mulet, baudroie, merlan) et servie surtout avec l'aïoli. </a:t>
            </a:r>
            <a:br>
              <a:rPr lang="fr-FR" sz="1600" dirty="0" smtClean="0"/>
            </a:br>
            <a:r>
              <a:rPr lang="fr-FR" sz="1600" dirty="0" smtClean="0"/>
              <a:t>- </a:t>
            </a:r>
            <a:r>
              <a:rPr lang="fr-FR" sz="1600" b="1" i="1" dirty="0" smtClean="0"/>
              <a:t>Les grenouilles à la provençale :</a:t>
            </a:r>
            <a:r>
              <a:rPr lang="fr-FR" sz="1600" i="1" dirty="0" smtClean="0"/>
              <a:t> </a:t>
            </a:r>
            <a:r>
              <a:rPr lang="fr-FR" sz="1600" dirty="0" smtClean="0"/>
              <a:t>grillées dans l'huile avec de l'ail après avoir été roulées dans de la farine.</a:t>
            </a:r>
            <a:br>
              <a:rPr lang="fr-FR" sz="1600" dirty="0" smtClean="0"/>
            </a:br>
            <a:r>
              <a:rPr lang="fr-FR" sz="1600" dirty="0" smtClean="0"/>
              <a:t>- </a:t>
            </a:r>
            <a:r>
              <a:rPr lang="fr-FR" sz="1600" b="1" i="1" dirty="0" smtClean="0"/>
              <a:t>Le lapin à la provençale :</a:t>
            </a:r>
            <a:r>
              <a:rPr lang="fr-FR" sz="1600" i="1" dirty="0" smtClean="0"/>
              <a:t> </a:t>
            </a:r>
            <a:r>
              <a:rPr lang="fr-FR" sz="1600" dirty="0" smtClean="0"/>
              <a:t>cuit au vin blanc, à tout petit feu, avec de l'ail, de la moutarde, des aromates et des tomates.</a:t>
            </a:r>
            <a:br>
              <a:rPr lang="fr-FR" sz="1600" dirty="0" smtClean="0"/>
            </a:br>
            <a:r>
              <a:rPr lang="fr-FR" sz="1600" dirty="0" smtClean="0"/>
              <a:t>- </a:t>
            </a:r>
            <a:r>
              <a:rPr lang="fr-FR" sz="1600" b="1" i="1" dirty="0" smtClean="0"/>
              <a:t>Les pieds-paquets :</a:t>
            </a:r>
            <a:r>
              <a:rPr lang="fr-FR" sz="1600" i="1" dirty="0" smtClean="0"/>
              <a:t> </a:t>
            </a:r>
            <a:r>
              <a:rPr lang="fr-FR" sz="1600" dirty="0" smtClean="0"/>
              <a:t>tripes à la marseillaise (alliées à des pieds de mouton), farcies et cuites à petit feu dans du vin blanc avec oignons, carottes et lard. </a:t>
            </a:r>
            <a:br>
              <a:rPr lang="fr-FR" sz="1600" dirty="0" smtClean="0"/>
            </a:br>
            <a:r>
              <a:rPr lang="fr-FR" sz="1600" dirty="0" smtClean="0"/>
              <a:t>- </a:t>
            </a:r>
            <a:r>
              <a:rPr lang="fr-FR" sz="1600" b="1" i="1" dirty="0" smtClean="0"/>
              <a:t>La rouille :</a:t>
            </a:r>
            <a:r>
              <a:rPr lang="fr-FR" sz="1600" i="1" dirty="0" smtClean="0"/>
              <a:t> </a:t>
            </a:r>
            <a:r>
              <a:rPr lang="fr-FR" sz="1600" dirty="0" smtClean="0"/>
              <a:t>complice indispensable de la bouillabaisse. Piments rouges, frais, écrasés avec de l'ail, auxquels on ajoute de l'huile d'olive, un peu de mie de pain et du bouillon.</a:t>
            </a:r>
            <a:br>
              <a:rPr lang="fr-FR" sz="1600" dirty="0" smtClean="0"/>
            </a:br>
            <a:r>
              <a:rPr lang="fr-FR" sz="1600" dirty="0" smtClean="0"/>
              <a:t>- </a:t>
            </a:r>
            <a:r>
              <a:rPr lang="fr-FR" sz="1600" b="1" i="1" dirty="0" smtClean="0"/>
              <a:t>La soupe au pistou :</a:t>
            </a:r>
            <a:r>
              <a:rPr lang="fr-FR" sz="1600" i="1" dirty="0" smtClean="0"/>
              <a:t> </a:t>
            </a:r>
            <a:r>
              <a:rPr lang="fr-FR" sz="1600" dirty="0" smtClean="0"/>
              <a:t>un des temps forts de la cuisine provençale. Soupe aux légumes parfumée avec une pâte composée de basilic et d'ail pilés dans de l'huile d'olive.</a:t>
            </a:r>
            <a:br>
              <a:rPr lang="fr-FR" sz="1600" dirty="0" smtClean="0"/>
            </a:br>
            <a:r>
              <a:rPr lang="fr-FR" sz="1600" dirty="0" smtClean="0"/>
              <a:t>- </a:t>
            </a:r>
            <a:r>
              <a:rPr lang="fr-FR" sz="1600" b="1" i="1" dirty="0" smtClean="0"/>
              <a:t>La tapenade :</a:t>
            </a:r>
            <a:r>
              <a:rPr lang="fr-FR" sz="1600" i="1" dirty="0" smtClean="0"/>
              <a:t> </a:t>
            </a:r>
            <a:r>
              <a:rPr lang="fr-FR" sz="1600" dirty="0" smtClean="0"/>
              <a:t>purée d'olives noires et de câpres mélangée à l'huile d'olive. </a:t>
            </a:r>
            <a:endParaRPr lang="fr-FR" sz="16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a:xfrm>
            <a:off x="571472" y="285728"/>
            <a:ext cx="7858180" cy="748684"/>
          </a:xfrm>
        </p:spPr>
        <p:txBody>
          <a:bodyPr>
            <a:noAutofit/>
          </a:bodyPr>
          <a:lstStyle/>
          <a:p>
            <a:r>
              <a:rPr lang="fr-FR" sz="4800" b="1" dirty="0" smtClean="0"/>
              <a:t>Les spécialités niçoises</a:t>
            </a:r>
            <a:endParaRPr lang="fr-FR" sz="4800" b="1" dirty="0"/>
          </a:p>
        </p:txBody>
      </p:sp>
      <p:sp>
        <p:nvSpPr>
          <p:cNvPr id="9" name="Espace réservé du pied de page 8"/>
          <p:cNvSpPr>
            <a:spLocks noGrp="1"/>
          </p:cNvSpPr>
          <p:nvPr>
            <p:ph type="ftr" sz="quarter" idx="11"/>
          </p:nvPr>
        </p:nvSpPr>
        <p:spPr/>
        <p:txBody>
          <a:bodyPr/>
          <a:lstStyle/>
          <a:p>
            <a:r>
              <a:rPr lang="it-IT" smtClean="0"/>
              <a:t>D. BAFCOP - LPO C. CLAUDEL</a:t>
            </a:r>
            <a:endParaRPr lang="fr-FR"/>
          </a:p>
        </p:txBody>
      </p:sp>
      <p:sp>
        <p:nvSpPr>
          <p:cNvPr id="10" name="Espace réservé du numéro de diapositive 9"/>
          <p:cNvSpPr>
            <a:spLocks noGrp="1"/>
          </p:cNvSpPr>
          <p:nvPr>
            <p:ph type="sldNum" sz="quarter" idx="12"/>
          </p:nvPr>
        </p:nvSpPr>
        <p:spPr/>
        <p:txBody>
          <a:bodyPr/>
          <a:lstStyle/>
          <a:p>
            <a:fld id="{EF900422-60D8-42F5-AA0C-87FC3CCCD1D6}" type="slidenum">
              <a:rPr lang="fr-FR" smtClean="0"/>
              <a:pPr/>
              <a:t>12</a:t>
            </a:fld>
            <a:endParaRPr lang="fr-FR"/>
          </a:p>
        </p:txBody>
      </p:sp>
      <p:sp>
        <p:nvSpPr>
          <p:cNvPr id="10243" name="Rectangle 3"/>
          <p:cNvSpPr>
            <a:spLocks noChangeArrowheads="1"/>
          </p:cNvSpPr>
          <p:nvPr/>
        </p:nvSpPr>
        <p:spPr bwMode="auto">
          <a:xfrm>
            <a:off x="214282" y="1214422"/>
            <a:ext cx="6643734" cy="535531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indent="107950" fontAlgn="base">
              <a:spcBef>
                <a:spcPct val="0"/>
              </a:spcBef>
              <a:spcAft>
                <a:spcPct val="0"/>
              </a:spcAft>
              <a:tabLst>
                <a:tab pos="457200" algn="l"/>
              </a:tabLst>
            </a:pPr>
            <a:r>
              <a:rPr lang="fr-FR" b="1" dirty="0" smtClean="0"/>
              <a:t/>
            </a:r>
            <a:br>
              <a:rPr lang="fr-FR" b="1" dirty="0" smtClean="0"/>
            </a:br>
            <a:r>
              <a:rPr lang="fr-FR" b="1" dirty="0" smtClean="0"/>
              <a:t>- </a:t>
            </a:r>
            <a:r>
              <a:rPr lang="fr-FR" dirty="0" smtClean="0"/>
              <a:t>La </a:t>
            </a:r>
            <a:r>
              <a:rPr lang="fr-FR" b="1" dirty="0" smtClean="0"/>
              <a:t>salade niçoise </a:t>
            </a:r>
            <a:r>
              <a:rPr lang="fr-FR" dirty="0" smtClean="0"/>
              <a:t>est composée à l'origine avec des légumes crus du pays niçois, des anchois, de l'huile, des aromates, seul l‘œuf est cuit.</a:t>
            </a:r>
            <a:br>
              <a:rPr lang="fr-FR" dirty="0" smtClean="0"/>
            </a:br>
            <a:r>
              <a:rPr lang="fr-FR" dirty="0" smtClean="0"/>
              <a:t>- Le </a:t>
            </a:r>
            <a:r>
              <a:rPr lang="fr-FR" b="1" dirty="0" smtClean="0"/>
              <a:t>pan bagnat</a:t>
            </a:r>
            <a:r>
              <a:rPr lang="fr-FR" dirty="0" smtClean="0"/>
              <a:t> est en quelque sorte un sandwich à la salade niçoise.</a:t>
            </a:r>
            <a:br>
              <a:rPr lang="fr-FR" dirty="0" smtClean="0"/>
            </a:br>
            <a:r>
              <a:rPr lang="fr-FR" dirty="0" smtClean="0"/>
              <a:t>- La </a:t>
            </a:r>
            <a:r>
              <a:rPr lang="fr-FR" b="1" dirty="0" err="1" smtClean="0"/>
              <a:t>socca</a:t>
            </a:r>
            <a:r>
              <a:rPr lang="fr-FR" dirty="0" smtClean="0"/>
              <a:t> se présente comme une grosse crêpe cuite au feu de bois, la pâte est composée de farine de pois chiches, d'eau, d'huile d'olive et de sel.</a:t>
            </a:r>
            <a:br>
              <a:rPr lang="fr-FR" dirty="0" smtClean="0"/>
            </a:br>
            <a:r>
              <a:rPr lang="fr-FR" dirty="0" smtClean="0"/>
              <a:t>- La </a:t>
            </a:r>
            <a:r>
              <a:rPr lang="fr-FR" b="1" dirty="0" smtClean="0"/>
              <a:t>pissaladière</a:t>
            </a:r>
            <a:r>
              <a:rPr lang="fr-FR" dirty="0" smtClean="0"/>
              <a:t> est une sorte de pizza sans tomate. Sur la pâte à pain sont déposés les oignons cuits et recouvert d'anchois et d'olives de Nice.</a:t>
            </a:r>
            <a:br>
              <a:rPr lang="fr-FR" dirty="0" smtClean="0"/>
            </a:br>
            <a:r>
              <a:rPr lang="fr-FR" dirty="0" smtClean="0"/>
              <a:t>- Les </a:t>
            </a:r>
            <a:r>
              <a:rPr lang="fr-FR" b="1" dirty="0" smtClean="0"/>
              <a:t>farcis niçois </a:t>
            </a:r>
            <a:r>
              <a:rPr lang="fr-FR" dirty="0" smtClean="0"/>
              <a:t>sont des légumes cuits au four et fourrés avec un mélange de viande, mie de pain, aromates et œufs.</a:t>
            </a:r>
            <a:br>
              <a:rPr lang="fr-FR" dirty="0" smtClean="0"/>
            </a:br>
            <a:r>
              <a:rPr lang="fr-FR" dirty="0" smtClean="0"/>
              <a:t>- La </a:t>
            </a:r>
            <a:r>
              <a:rPr lang="fr-FR" b="1" dirty="0" smtClean="0"/>
              <a:t>ratatouille niçoise </a:t>
            </a:r>
            <a:r>
              <a:rPr lang="fr-FR" dirty="0" smtClean="0"/>
              <a:t>est composée de quartiers de légumes cuits tous en même temps ou tous séparément. Les légumes les plus fréquemment utilisés sont les aubergines, les oignons, les courgettes, les poivrons et les tomates. </a:t>
            </a:r>
          </a:p>
          <a:p>
            <a:pPr marL="0" marR="0" lvl="0" indent="107950" algn="l" defTabSz="914400" rtl="0" eaLnBrk="0" fontAlgn="base" latinLnBrk="0" hangingPunct="0">
              <a:lnSpc>
                <a:spcPct val="100000"/>
              </a:lnSpc>
              <a:spcBef>
                <a:spcPct val="0"/>
              </a:spcBef>
              <a:spcAft>
                <a:spcPct val="0"/>
              </a:spcAft>
              <a:buClrTx/>
              <a:buSzTx/>
              <a:tabLst>
                <a:tab pos="457200" algn="l"/>
              </a:tabLst>
            </a:pPr>
            <a:endParaRPr kumimoji="0" lang="fr-FR" b="0" i="0" u="none" strike="noStrike" cap="none" normalizeH="0" baseline="0" dirty="0" smtClean="0">
              <a:ln>
                <a:noFill/>
              </a:ln>
              <a:solidFill>
                <a:schemeClr val="tx1"/>
              </a:solidFill>
              <a:effectLst/>
              <a:cs typeface="Arial" pitchFamily="34" charset="0"/>
            </a:endParaRPr>
          </a:p>
        </p:txBody>
      </p:sp>
      <p:pic>
        <p:nvPicPr>
          <p:cNvPr id="5" name="Image 4" descr="Cuisine de Nice : petits farcis niçois"/>
          <p:cNvPicPr/>
          <p:nvPr/>
        </p:nvPicPr>
        <p:blipFill>
          <a:blip r:embed="rId3" cstate="print"/>
          <a:srcRect/>
          <a:stretch>
            <a:fillRect/>
          </a:stretch>
        </p:blipFill>
        <p:spPr bwMode="auto">
          <a:xfrm>
            <a:off x="7143768" y="1285860"/>
            <a:ext cx="1812920" cy="171451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6" name="Image 5" descr="SALADE NIÇOISE, Recette Cuisine de Nice et du Comté de Nice"/>
          <p:cNvPicPr/>
          <p:nvPr/>
        </p:nvPicPr>
        <p:blipFill>
          <a:blip r:embed="rId4" cstate="print"/>
          <a:srcRect/>
          <a:stretch>
            <a:fillRect/>
          </a:stretch>
        </p:blipFill>
        <p:spPr bwMode="auto">
          <a:xfrm>
            <a:off x="6572264" y="3000372"/>
            <a:ext cx="1500198" cy="1500198"/>
          </a:xfrm>
          <a:prstGeom prst="ellipse">
            <a:avLst/>
          </a:prstGeom>
          <a:ln>
            <a:noFill/>
          </a:ln>
          <a:effectLst>
            <a:softEdge rad="112500"/>
          </a:effectLst>
        </p:spPr>
      </p:pic>
      <p:pic>
        <p:nvPicPr>
          <p:cNvPr id="7" name="Picture 4"/>
          <p:cNvPicPr>
            <a:picLocks noChangeAspect="1" noChangeArrowheads="1"/>
          </p:cNvPicPr>
          <p:nvPr/>
        </p:nvPicPr>
        <p:blipFill>
          <a:blip r:embed="rId5" cstate="print">
            <a:clrChange>
              <a:clrFrom>
                <a:srgbClr val="F7F7F7"/>
              </a:clrFrom>
              <a:clrTo>
                <a:srgbClr val="F7F7F7">
                  <a:alpha val="0"/>
                </a:srgbClr>
              </a:clrTo>
            </a:clrChange>
          </a:blip>
          <a:srcRect/>
          <a:stretch>
            <a:fillRect/>
          </a:stretch>
        </p:blipFill>
        <p:spPr>
          <a:xfrm>
            <a:off x="7650572" y="4929198"/>
            <a:ext cx="1294989" cy="1398588"/>
          </a:xfrm>
          <a:prstGeom prst="rect">
            <a:avLst/>
          </a:prstGeom>
        </p:spPr>
      </p:pic>
      <p:pic>
        <p:nvPicPr>
          <p:cNvPr id="8" name="Picture 4"/>
          <p:cNvPicPr>
            <a:picLocks noChangeAspect="1" noChangeArrowheads="1"/>
          </p:cNvPicPr>
          <p:nvPr/>
        </p:nvPicPr>
        <p:blipFill>
          <a:blip r:embed="rId6" cstate="print"/>
          <a:srcRect/>
          <a:stretch>
            <a:fillRect/>
          </a:stretch>
        </p:blipFill>
        <p:spPr>
          <a:xfrm flipH="1">
            <a:off x="7554154" y="4000504"/>
            <a:ext cx="1589846" cy="858517"/>
          </a:xfrm>
          <a:prstGeom prst="rect">
            <a:avLst/>
          </a:prstGeom>
          <a:ln>
            <a:noFill/>
          </a:ln>
          <a:effectLst>
            <a:softEdge rad="112500"/>
          </a:effectLst>
        </p:spPr>
      </p:pic>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 6" descr="http://www.tarte-tropezienne.com/images/homephoto41.png"/>
          <p:cNvPicPr/>
          <p:nvPr/>
        </p:nvPicPr>
        <p:blipFill>
          <a:blip r:embed="rId2" cstate="print"/>
          <a:srcRect/>
          <a:stretch>
            <a:fillRect/>
          </a:stretch>
        </p:blipFill>
        <p:spPr bwMode="auto">
          <a:xfrm>
            <a:off x="6000760" y="4419600"/>
            <a:ext cx="1854200" cy="2438400"/>
          </a:xfrm>
          <a:prstGeom prst="rect">
            <a:avLst/>
          </a:prstGeom>
          <a:noFill/>
          <a:ln w="9525">
            <a:noFill/>
            <a:miter lim="800000"/>
            <a:headEnd/>
            <a:tailEnd/>
          </a:ln>
        </p:spPr>
      </p:pic>
      <p:sp>
        <p:nvSpPr>
          <p:cNvPr id="2" name="Titre 1"/>
          <p:cNvSpPr>
            <a:spLocks noGrp="1"/>
          </p:cNvSpPr>
          <p:nvPr>
            <p:ph type="title"/>
          </p:nvPr>
        </p:nvSpPr>
        <p:spPr>
          <a:xfrm>
            <a:off x="642910" y="357166"/>
            <a:ext cx="8143900" cy="677246"/>
          </a:xfrm>
        </p:spPr>
        <p:txBody>
          <a:bodyPr>
            <a:noAutofit/>
          </a:bodyPr>
          <a:lstStyle/>
          <a:p>
            <a:r>
              <a:rPr lang="fr-FR" sz="4800" b="1" dirty="0" smtClean="0"/>
              <a:t>Les gourmandises</a:t>
            </a:r>
            <a:endParaRPr lang="fr-FR" sz="4800" dirty="0"/>
          </a:p>
        </p:txBody>
      </p:sp>
      <p:sp>
        <p:nvSpPr>
          <p:cNvPr id="11" name="Espace réservé du pied de page 10"/>
          <p:cNvSpPr>
            <a:spLocks noGrp="1"/>
          </p:cNvSpPr>
          <p:nvPr>
            <p:ph type="ftr" sz="quarter" idx="11"/>
          </p:nvPr>
        </p:nvSpPr>
        <p:spPr/>
        <p:txBody>
          <a:bodyPr/>
          <a:lstStyle/>
          <a:p>
            <a:r>
              <a:rPr lang="it-IT" smtClean="0"/>
              <a:t>D. BAFCOP - LPO C. CLAUDEL</a:t>
            </a:r>
            <a:endParaRPr lang="fr-FR" dirty="0"/>
          </a:p>
        </p:txBody>
      </p:sp>
      <p:sp>
        <p:nvSpPr>
          <p:cNvPr id="8" name="Espace réservé du numéro de diapositive 7"/>
          <p:cNvSpPr>
            <a:spLocks noGrp="1"/>
          </p:cNvSpPr>
          <p:nvPr>
            <p:ph type="sldNum" sz="quarter" idx="12"/>
          </p:nvPr>
        </p:nvSpPr>
        <p:spPr/>
        <p:txBody>
          <a:bodyPr/>
          <a:lstStyle/>
          <a:p>
            <a:fld id="{EF900422-60D8-42F5-AA0C-87FC3CCCD1D6}" type="slidenum">
              <a:rPr lang="fr-FR" smtClean="0"/>
              <a:pPr/>
              <a:t>13</a:t>
            </a:fld>
            <a:endParaRPr lang="fr-FR"/>
          </a:p>
        </p:txBody>
      </p:sp>
      <p:sp>
        <p:nvSpPr>
          <p:cNvPr id="12" name="Rectangle 11"/>
          <p:cNvSpPr/>
          <p:nvPr/>
        </p:nvSpPr>
        <p:spPr>
          <a:xfrm>
            <a:off x="214282" y="1357298"/>
            <a:ext cx="6000792" cy="4801314"/>
          </a:xfrm>
          <a:prstGeom prst="rect">
            <a:avLst/>
          </a:prstGeom>
        </p:spPr>
        <p:txBody>
          <a:bodyPr wrap="square">
            <a:spAutoFit/>
          </a:bodyPr>
          <a:lstStyle/>
          <a:p>
            <a:r>
              <a:rPr lang="fr-FR" b="1" dirty="0" smtClean="0"/>
              <a:t>La tarte tropézienne </a:t>
            </a:r>
            <a:r>
              <a:rPr lang="fr-FR" dirty="0" smtClean="0"/>
              <a:t>est composée deux tranches de génoises à la fleur d'oranger associées à une crème épaisse et légère et saupoudrée de gros grains de sucre.</a:t>
            </a:r>
          </a:p>
          <a:p>
            <a:r>
              <a:rPr lang="fr-FR" b="1" i="1" dirty="0" smtClean="0"/>
              <a:t>Le calisson :</a:t>
            </a:r>
            <a:r>
              <a:rPr lang="fr-FR" dirty="0" smtClean="0"/>
              <a:t> spécialité aixoise. Son nom viendrait (mais il y a d'autres versions) du provençal « di </a:t>
            </a:r>
            <a:r>
              <a:rPr lang="fr-FR" dirty="0" err="1" smtClean="0"/>
              <a:t>calin</a:t>
            </a:r>
            <a:r>
              <a:rPr lang="fr-FR" dirty="0" smtClean="0"/>
              <a:t> </a:t>
            </a:r>
            <a:r>
              <a:rPr lang="fr-FR" dirty="0" err="1" smtClean="0"/>
              <a:t>soun</a:t>
            </a:r>
            <a:r>
              <a:rPr lang="fr-FR" dirty="0" smtClean="0"/>
              <a:t> », qui signifie « ce sont des câlins ». Sa forme évoque une petite barque. Entre deux feuilles de pain azyme, un mélange de pâte d'amandes, de miel et de fruits confits (melons, oranges, mandarines, abricots). </a:t>
            </a:r>
            <a:br>
              <a:rPr lang="fr-FR" dirty="0" smtClean="0"/>
            </a:br>
            <a:r>
              <a:rPr lang="fr-FR" dirty="0" smtClean="0"/>
              <a:t>- </a:t>
            </a:r>
            <a:r>
              <a:rPr lang="fr-FR" b="1" i="1" dirty="0" smtClean="0"/>
              <a:t>Les fruits confits : </a:t>
            </a:r>
            <a:r>
              <a:rPr lang="fr-FR" dirty="0" smtClean="0"/>
              <a:t>une tradition préservée par les derniers artisans du pays d'Apt. Fraises, abricots, prunes...</a:t>
            </a:r>
            <a:br>
              <a:rPr lang="fr-FR" dirty="0" smtClean="0"/>
            </a:br>
            <a:r>
              <a:rPr lang="fr-FR" dirty="0" smtClean="0"/>
              <a:t>- </a:t>
            </a:r>
            <a:r>
              <a:rPr lang="fr-FR" b="1" i="1" dirty="0" smtClean="0"/>
              <a:t>Le nougat :</a:t>
            </a:r>
            <a:r>
              <a:rPr lang="fr-FR" dirty="0" smtClean="0"/>
              <a:t> de Montélimar ? Non, de Sault ou de </a:t>
            </a:r>
            <a:r>
              <a:rPr lang="fr-FR" dirty="0" err="1" smtClean="0"/>
              <a:t>Saint-Didier</a:t>
            </a:r>
            <a:r>
              <a:rPr lang="fr-FR" dirty="0" smtClean="0"/>
              <a:t> ! Celui que l'on fabrique ici, dans les monts du Vaucluse. Les purs et durs le fabriquent encore avec des amandes de Provence, obligatoirement émondées. C'est traditionnellement l'un des treize desserts de Noël.  </a:t>
            </a:r>
            <a:endParaRPr lang="fr-FR" i="1" dirty="0"/>
          </a:p>
        </p:txBody>
      </p:sp>
      <p:pic>
        <p:nvPicPr>
          <p:cNvPr id="22529" name="Picture 1" descr="http://www.recoin.fr/photos/nice-marche-aux-fleurs-6.jpg"/>
          <p:cNvPicPr>
            <a:picLocks noChangeAspect="1" noChangeArrowheads="1"/>
          </p:cNvPicPr>
          <p:nvPr/>
        </p:nvPicPr>
        <p:blipFill>
          <a:blip r:embed="rId3" cstate="print"/>
          <a:srcRect b="7499"/>
          <a:stretch>
            <a:fillRect/>
          </a:stretch>
        </p:blipFill>
        <p:spPr bwMode="auto">
          <a:xfrm>
            <a:off x="6715140" y="1285860"/>
            <a:ext cx="2214558" cy="204848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3313" name="Picture 1" descr="dosmai20063"/>
          <p:cNvPicPr>
            <a:picLocks noChangeAspect="1" noChangeArrowheads="1"/>
          </p:cNvPicPr>
          <p:nvPr/>
        </p:nvPicPr>
        <p:blipFill>
          <a:blip r:embed="rId4" cstate="print"/>
          <a:srcRect/>
          <a:stretch>
            <a:fillRect/>
          </a:stretch>
        </p:blipFill>
        <p:spPr bwMode="auto">
          <a:xfrm>
            <a:off x="7478780" y="3857628"/>
            <a:ext cx="1665220" cy="1500198"/>
          </a:xfrm>
          <a:prstGeom prst="ellipse">
            <a:avLst/>
          </a:prstGeom>
          <a:ln>
            <a:noFill/>
          </a:ln>
          <a:effectLst>
            <a:softEdge rad="112500"/>
          </a:effectLst>
        </p:spPr>
      </p:pic>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8" name="Picture 4" descr="http://www.provenceweb.fr/f/mag/terroir/traditions/noel/santons2.gif"/>
          <p:cNvPicPr>
            <a:picLocks noChangeAspect="1" noChangeArrowheads="1"/>
          </p:cNvPicPr>
          <p:nvPr/>
        </p:nvPicPr>
        <p:blipFill>
          <a:blip r:embed="rId2" cstate="print"/>
          <a:srcRect/>
          <a:stretch>
            <a:fillRect/>
          </a:stretch>
        </p:blipFill>
        <p:spPr bwMode="auto">
          <a:xfrm>
            <a:off x="214282" y="6286520"/>
            <a:ext cx="4286280" cy="428604"/>
          </a:xfrm>
          <a:prstGeom prst="rect">
            <a:avLst/>
          </a:prstGeom>
          <a:noFill/>
        </p:spPr>
      </p:pic>
      <p:sp>
        <p:nvSpPr>
          <p:cNvPr id="2" name="Titre 1"/>
          <p:cNvSpPr>
            <a:spLocks noGrp="1"/>
          </p:cNvSpPr>
          <p:nvPr>
            <p:ph type="title"/>
          </p:nvPr>
        </p:nvSpPr>
        <p:spPr>
          <a:xfrm>
            <a:off x="838200" y="714356"/>
            <a:ext cx="8305800" cy="581772"/>
          </a:xfrm>
        </p:spPr>
        <p:txBody>
          <a:bodyPr>
            <a:noAutofit/>
          </a:bodyPr>
          <a:lstStyle/>
          <a:p>
            <a:r>
              <a:rPr lang="fr-FR" sz="4000" b="1" dirty="0" smtClean="0"/>
              <a:t>Les traditions de Noël en Provence</a:t>
            </a:r>
            <a:endParaRPr lang="fr-FR" sz="4000" b="1" dirty="0"/>
          </a:p>
        </p:txBody>
      </p:sp>
      <p:sp>
        <p:nvSpPr>
          <p:cNvPr id="3" name="Espace réservé du pied de page 2"/>
          <p:cNvSpPr>
            <a:spLocks noGrp="1"/>
          </p:cNvSpPr>
          <p:nvPr>
            <p:ph type="ftr" sz="quarter" idx="11"/>
          </p:nvPr>
        </p:nvSpPr>
        <p:spPr/>
        <p:txBody>
          <a:bodyPr/>
          <a:lstStyle/>
          <a:p>
            <a:r>
              <a:rPr lang="it-IT" dirty="0" smtClean="0"/>
              <a:t>D. BAFCOP - LPO C. CLAUDEL</a:t>
            </a:r>
            <a:endParaRPr lang="fr-FR" dirty="0"/>
          </a:p>
        </p:txBody>
      </p:sp>
      <p:sp>
        <p:nvSpPr>
          <p:cNvPr id="11" name="Espace réservé du numéro de diapositive 10"/>
          <p:cNvSpPr>
            <a:spLocks noGrp="1"/>
          </p:cNvSpPr>
          <p:nvPr>
            <p:ph type="sldNum" sz="quarter" idx="12"/>
          </p:nvPr>
        </p:nvSpPr>
        <p:spPr/>
        <p:txBody>
          <a:bodyPr/>
          <a:lstStyle/>
          <a:p>
            <a:fld id="{EF900422-60D8-42F5-AA0C-87FC3CCCD1D6}" type="slidenum">
              <a:rPr lang="fr-FR" smtClean="0"/>
              <a:pPr/>
              <a:t>14</a:t>
            </a:fld>
            <a:endParaRPr lang="fr-FR"/>
          </a:p>
        </p:txBody>
      </p:sp>
      <p:sp>
        <p:nvSpPr>
          <p:cNvPr id="5" name="Rectangle 4"/>
          <p:cNvSpPr/>
          <p:nvPr/>
        </p:nvSpPr>
        <p:spPr>
          <a:xfrm>
            <a:off x="214282" y="1285860"/>
            <a:ext cx="8501122" cy="7325082"/>
          </a:xfrm>
          <a:prstGeom prst="rect">
            <a:avLst/>
          </a:prstGeom>
        </p:spPr>
        <p:txBody>
          <a:bodyPr wrap="square">
            <a:spAutoFit/>
          </a:bodyPr>
          <a:lstStyle/>
          <a:p>
            <a:pPr>
              <a:buFont typeface="Wingdings" pitchFamily="2" charset="2"/>
              <a:buChar char="v"/>
            </a:pPr>
            <a:r>
              <a:rPr lang="fr-FR" b="1" dirty="0" smtClean="0"/>
              <a:t> La crèche &amp; les santons :</a:t>
            </a:r>
          </a:p>
          <a:p>
            <a:r>
              <a:rPr lang="fr-FR" sz="1600" dirty="0" smtClean="0"/>
              <a:t>Pour préparer la crèche, de nombreuses foires aux santons s'organisent dans toute la Provence dès mi Novembre. Le vrai santon du provençal "Santoun" (petit saint) est en argile, il est crée artisanalement à la main et avec amour. Les santons doivent ensuite prendre figure humaine, une allure, un caractère et même un rang social…</a:t>
            </a:r>
            <a:r>
              <a:rPr lang="fr-FR" sz="1600" b="1" dirty="0" smtClean="0"/>
              <a:t> </a:t>
            </a:r>
          </a:p>
          <a:p>
            <a:pPr>
              <a:buFont typeface="Wingdings" pitchFamily="2" charset="2"/>
              <a:buChar char="v"/>
            </a:pPr>
            <a:r>
              <a:rPr lang="fr-FR" b="1" dirty="0" smtClean="0"/>
              <a:t> Les marchés de Noël :</a:t>
            </a:r>
          </a:p>
          <a:p>
            <a:r>
              <a:rPr lang="fr-FR" sz="1600" dirty="0" smtClean="0"/>
              <a:t>Durant tout le mois de décembre, les marchés de Noël s'installent dans chaque ville, et vous permettent de préparer Noël agréablement. Gastronomie, artisanat, décoration et idées cadeaux s'étalent dans une ambiance chaleureuse et conviviale. </a:t>
            </a:r>
          </a:p>
          <a:p>
            <a:pPr>
              <a:buFont typeface="Wingdings" pitchFamily="2" charset="2"/>
              <a:buChar char="v"/>
            </a:pPr>
            <a:r>
              <a:rPr lang="fr-FR" dirty="0" smtClean="0"/>
              <a:t> </a:t>
            </a:r>
            <a:r>
              <a:rPr lang="fr-FR" b="1" dirty="0" smtClean="0"/>
              <a:t>La veillée de Noël : le gros souper et les 13 desserts</a:t>
            </a:r>
          </a:p>
          <a:p>
            <a:r>
              <a:rPr lang="fr-FR" sz="1600" dirty="0" smtClean="0"/>
              <a:t>Le gros souper est paradoxalement composé de 7 plats maigres en souvenir des 7 douleurs de Marie, il est servi avec 13 petits pains suivi des 13 desserts représentant la Cène avec les 12 apôtres et Jésus.</a:t>
            </a:r>
            <a:br>
              <a:rPr lang="fr-FR" sz="1600" dirty="0" smtClean="0"/>
            </a:br>
            <a:r>
              <a:rPr lang="fr-FR" sz="1600" dirty="0" smtClean="0"/>
              <a:t>Les plats maigres servis diffèrent d'un coin de Provence à l'autre, on retrouve souvent la carde et le céleri, le choux-fleurs, les épinards et la morue, l'omelette, les escargots, la soupe à l'ail … mais jamais de viande uniquement des poissons, des coquillages, des gratins, des légumes, des soupes, de l'anchoïade. </a:t>
            </a:r>
          </a:p>
          <a:p>
            <a:r>
              <a:rPr lang="fr-FR" sz="1600" dirty="0" smtClean="0"/>
              <a:t>La seule abondance est celle des treize desserts : les 4 mendiants (figues sèches, amandes, raisins secs, noix), les dattes, les nougats noirs et blancs, la fougasse à l’huile d’olive (la pompe), la pâte de coing ou fruits confits, les oreillettes (petites gaufres) et des fruits frais.</a:t>
            </a:r>
          </a:p>
          <a:p>
            <a:r>
              <a:rPr lang="fr-FR" b="1" dirty="0" smtClean="0"/>
              <a:t/>
            </a:r>
            <a:br>
              <a:rPr lang="fr-FR" b="1" dirty="0" smtClean="0"/>
            </a:br>
            <a:endParaRPr lang="fr-FR" dirty="0" smtClean="0"/>
          </a:p>
          <a:p>
            <a:endParaRPr lang="fr-FR" dirty="0" smtClean="0"/>
          </a:p>
          <a:p>
            <a:endParaRPr lang="fr-FR" dirty="0" smtClean="0"/>
          </a:p>
          <a:p>
            <a:endParaRPr lang="fr-FR" dirty="0" smtClean="0"/>
          </a:p>
          <a:p>
            <a:endParaRPr lang="fr-FR" dirty="0" smtClean="0"/>
          </a:p>
          <a:p>
            <a:r>
              <a:rPr lang="fr-FR" b="1" dirty="0" smtClean="0"/>
              <a:t/>
            </a:r>
            <a:br>
              <a:rPr lang="fr-FR" b="1" dirty="0" smtClean="0"/>
            </a:br>
            <a:endParaRPr lang="fr-FR" dirty="0"/>
          </a:p>
        </p:txBody>
      </p:sp>
      <p:pic>
        <p:nvPicPr>
          <p:cNvPr id="42007" name="Picture 23" descr="http://www.provenceweb.fr/f/mag/terroir/traditions/noel/creche2.gif"/>
          <p:cNvPicPr>
            <a:picLocks noChangeAspect="1" noChangeArrowheads="1"/>
          </p:cNvPicPr>
          <p:nvPr/>
        </p:nvPicPr>
        <p:blipFill>
          <a:blip r:embed="rId3" cstate="print">
            <a:clrChange>
              <a:clrFrom>
                <a:srgbClr val="336699"/>
              </a:clrFrom>
              <a:clrTo>
                <a:srgbClr val="336699">
                  <a:alpha val="0"/>
                </a:srgbClr>
              </a:clrTo>
            </a:clrChange>
          </a:blip>
          <a:srcRect/>
          <a:stretch>
            <a:fillRect/>
          </a:stretch>
        </p:blipFill>
        <p:spPr bwMode="auto">
          <a:xfrm>
            <a:off x="7786710" y="2143116"/>
            <a:ext cx="1495425" cy="1028701"/>
          </a:xfrm>
          <a:prstGeom prst="ellipse">
            <a:avLst/>
          </a:prstGeom>
          <a:ln>
            <a:noFill/>
          </a:ln>
          <a:effectLst>
            <a:softEdge rad="112500"/>
          </a:effectLst>
        </p:spPr>
      </p:pic>
      <p:pic>
        <p:nvPicPr>
          <p:cNvPr id="42009" name="Picture 25" descr="http://www.provenceweb.fr/f/mag/terroir/traditions/pictos/cadeaudore2.gif"/>
          <p:cNvPicPr>
            <a:picLocks noChangeAspect="1" noChangeArrowheads="1"/>
          </p:cNvPicPr>
          <p:nvPr/>
        </p:nvPicPr>
        <p:blipFill>
          <a:blip r:embed="rId4" cstate="print"/>
          <a:srcRect/>
          <a:stretch>
            <a:fillRect/>
          </a:stretch>
        </p:blipFill>
        <p:spPr bwMode="auto">
          <a:xfrm>
            <a:off x="8041816" y="642918"/>
            <a:ext cx="1102184" cy="857256"/>
          </a:xfrm>
          <a:prstGeom prst="rect">
            <a:avLst/>
          </a:prstGeom>
          <a:noFill/>
        </p:spPr>
      </p:pic>
      <p:pic>
        <p:nvPicPr>
          <p:cNvPr id="42011" name="Picture 27" descr="http://www.provenceweb.fr/f/mag/terroir/traditions/noel/sapinpatesel.gif"/>
          <p:cNvPicPr>
            <a:picLocks noChangeAspect="1" noChangeArrowheads="1"/>
          </p:cNvPicPr>
          <p:nvPr/>
        </p:nvPicPr>
        <p:blipFill>
          <a:blip r:embed="rId5" cstate="print"/>
          <a:srcRect/>
          <a:stretch>
            <a:fillRect/>
          </a:stretch>
        </p:blipFill>
        <p:spPr bwMode="auto">
          <a:xfrm>
            <a:off x="0" y="0"/>
            <a:ext cx="785818" cy="1219374"/>
          </a:xfrm>
          <a:prstGeom prst="rect">
            <a:avLst/>
          </a:prstGeom>
          <a:noFill/>
        </p:spPr>
      </p:pic>
      <p:pic>
        <p:nvPicPr>
          <p:cNvPr id="10" name="Picture 4" descr="http://www.provenceweb.fr/f/mag/terroir/traditions/noel/santons2.gif"/>
          <p:cNvPicPr>
            <a:picLocks noChangeAspect="1" noChangeArrowheads="1"/>
          </p:cNvPicPr>
          <p:nvPr/>
        </p:nvPicPr>
        <p:blipFill>
          <a:blip r:embed="rId2" cstate="print"/>
          <a:srcRect/>
          <a:stretch>
            <a:fillRect/>
          </a:stretch>
        </p:blipFill>
        <p:spPr bwMode="auto">
          <a:xfrm>
            <a:off x="4572000" y="6286520"/>
            <a:ext cx="4357718" cy="428604"/>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305800" cy="724648"/>
          </a:xfrm>
        </p:spPr>
        <p:txBody>
          <a:bodyPr>
            <a:noAutofit/>
          </a:bodyPr>
          <a:lstStyle/>
          <a:p>
            <a:pPr algn="ctr"/>
            <a:r>
              <a:rPr lang="fr-FR" sz="4200" b="1" dirty="0" smtClean="0"/>
              <a:t>Les vignobles de Provence</a:t>
            </a:r>
            <a:endParaRPr lang="fr-FR" sz="4200" dirty="0"/>
          </a:p>
        </p:txBody>
      </p:sp>
      <p:sp>
        <p:nvSpPr>
          <p:cNvPr id="3" name="Espace réservé du pied de page 2"/>
          <p:cNvSpPr>
            <a:spLocks noGrp="1"/>
          </p:cNvSpPr>
          <p:nvPr>
            <p:ph type="ftr" sz="quarter" idx="11"/>
          </p:nvPr>
        </p:nvSpPr>
        <p:spPr/>
        <p:txBody>
          <a:bodyPr/>
          <a:lstStyle/>
          <a:p>
            <a:r>
              <a:rPr lang="it-IT" smtClean="0"/>
              <a:t>D. BAFCOP - LPO C. CLAUDEL</a:t>
            </a:r>
            <a:endParaRPr lang="fr-FR"/>
          </a:p>
        </p:txBody>
      </p:sp>
      <p:sp>
        <p:nvSpPr>
          <p:cNvPr id="9" name="Espace réservé du numéro de diapositive 8"/>
          <p:cNvSpPr>
            <a:spLocks noGrp="1"/>
          </p:cNvSpPr>
          <p:nvPr>
            <p:ph type="sldNum" sz="quarter" idx="12"/>
          </p:nvPr>
        </p:nvSpPr>
        <p:spPr/>
        <p:txBody>
          <a:bodyPr/>
          <a:lstStyle/>
          <a:p>
            <a:fld id="{EF900422-60D8-42F5-AA0C-87FC3CCCD1D6}" type="slidenum">
              <a:rPr lang="fr-FR" smtClean="0"/>
              <a:pPr/>
              <a:t>15</a:t>
            </a:fld>
            <a:endParaRPr lang="fr-FR"/>
          </a:p>
        </p:txBody>
      </p:sp>
      <p:pic>
        <p:nvPicPr>
          <p:cNvPr id="1026" name="Picture 2" descr="Benoit France"/>
          <p:cNvPicPr>
            <a:picLocks noChangeAspect="1" noChangeArrowheads="1"/>
          </p:cNvPicPr>
          <p:nvPr/>
        </p:nvPicPr>
        <p:blipFill>
          <a:blip r:embed="rId2" cstate="print"/>
          <a:srcRect/>
          <a:stretch>
            <a:fillRect/>
          </a:stretch>
        </p:blipFill>
        <p:spPr bwMode="auto">
          <a:xfrm>
            <a:off x="3675565" y="1571612"/>
            <a:ext cx="5254113" cy="4214842"/>
          </a:xfrm>
          <a:prstGeom prst="rect">
            <a:avLst/>
          </a:prstGeom>
          <a:ln>
            <a:noFill/>
          </a:ln>
          <a:effectLst>
            <a:outerShdw blurRad="292100" dist="139700" dir="2700000" algn="tl" rotWithShape="0">
              <a:srgbClr val="333333">
                <a:alpha val="65000"/>
              </a:srgbClr>
            </a:outerShdw>
          </a:effectLst>
        </p:spPr>
      </p:pic>
      <p:sp>
        <p:nvSpPr>
          <p:cNvPr id="1027" name="Rectangle 3"/>
          <p:cNvSpPr>
            <a:spLocks noChangeArrowheads="1"/>
          </p:cNvSpPr>
          <p:nvPr/>
        </p:nvSpPr>
        <p:spPr bwMode="auto">
          <a:xfrm>
            <a:off x="214282" y="1357298"/>
            <a:ext cx="3929090" cy="477053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600" b="0" i="0" u="none" strike="noStrike" cap="none" normalizeH="0" baseline="0" dirty="0" smtClean="0">
                <a:ln>
                  <a:noFill/>
                </a:ln>
                <a:solidFill>
                  <a:srgbClr val="000000"/>
                </a:solidFill>
                <a:effectLst/>
                <a:latin typeface="+mj-lt"/>
                <a:ea typeface="Times New Roman" pitchFamily="18" charset="0"/>
                <a:cs typeface="Arial" pitchFamily="34" charset="0"/>
              </a:rPr>
              <a:t>La Provence des vignobles compte sur </a:t>
            </a:r>
            <a:r>
              <a:rPr kumimoji="0" lang="fr-FR" sz="1600" b="1" i="0" u="none" strike="noStrike" cap="none" normalizeH="0" baseline="0" dirty="0" smtClean="0">
                <a:ln>
                  <a:noFill/>
                </a:ln>
                <a:solidFill>
                  <a:srgbClr val="000000"/>
                </a:solidFill>
                <a:effectLst/>
                <a:latin typeface="+mj-lt"/>
                <a:ea typeface="Times New Roman" pitchFamily="18" charset="0"/>
                <a:cs typeface="Arial" pitchFamily="34" charset="0"/>
              </a:rPr>
              <a:t>quatre département</a:t>
            </a:r>
            <a:r>
              <a:rPr lang="fr-FR" sz="1600" b="1" dirty="0" smtClean="0">
                <a:solidFill>
                  <a:srgbClr val="000000"/>
                </a:solidFill>
                <a:latin typeface="+mj-lt"/>
                <a:ea typeface="Times New Roman" pitchFamily="18" charset="0"/>
                <a:cs typeface="Arial" pitchFamily="34" charset="0"/>
              </a:rPr>
              <a:t>s </a:t>
            </a:r>
            <a:r>
              <a:rPr kumimoji="0" lang="fr-FR" sz="1600" b="1" i="0" u="none" strike="noStrike" cap="none" normalizeH="0" baseline="0" dirty="0" smtClean="0">
                <a:ln>
                  <a:noFill/>
                </a:ln>
                <a:solidFill>
                  <a:srgbClr val="000000"/>
                </a:solidFill>
                <a:effectLst/>
                <a:latin typeface="+mj-lt"/>
                <a:ea typeface="Times New Roman" pitchFamily="18" charset="0"/>
                <a:cs typeface="Arial" pitchFamily="34" charset="0"/>
              </a:rPr>
              <a:t>huit AOC</a:t>
            </a:r>
            <a:r>
              <a:rPr kumimoji="0" lang="fr-FR" sz="1600" b="0" i="0" u="none" strike="noStrike" cap="none" normalizeH="0" baseline="0" dirty="0" smtClean="0">
                <a:ln>
                  <a:noFill/>
                </a:ln>
                <a:solidFill>
                  <a:srgbClr val="000000"/>
                </a:solidFill>
                <a:effectLst/>
                <a:latin typeface="+mj-lt"/>
                <a:ea typeface="Times New Roman" pitchFamily="18" charset="0"/>
                <a:cs typeface="Arial" pitchFamily="34" charset="0"/>
              </a:rPr>
              <a:t> qui expriment les particularités d'un territoire divers. </a:t>
            </a:r>
          </a:p>
          <a:p>
            <a:pPr lvl="0" eaLnBrk="0" fontAlgn="base" hangingPunct="0">
              <a:spcBef>
                <a:spcPct val="0"/>
              </a:spcBef>
              <a:spcAft>
                <a:spcPct val="0"/>
              </a:spcAft>
            </a:pPr>
            <a:endParaRPr kumimoji="0" lang="fr-FR" sz="1600" b="0" i="0" u="none" strike="noStrike" cap="none" normalizeH="0" baseline="0" dirty="0" smtClean="0">
              <a:ln>
                <a:noFill/>
              </a:ln>
              <a:solidFill>
                <a:srgbClr val="000000"/>
              </a:solidFill>
              <a:effectLst/>
              <a:latin typeface="+mj-lt"/>
              <a:ea typeface="Times New Roman" pitchFamily="18" charset="0"/>
              <a:cs typeface="Arial" pitchFamily="34" charset="0"/>
            </a:endParaRPr>
          </a:p>
          <a:p>
            <a:pPr lvl="0" eaLnBrk="0" fontAlgn="base" hangingPunct="0">
              <a:spcBef>
                <a:spcPct val="0"/>
              </a:spcBef>
              <a:spcAft>
                <a:spcPct val="0"/>
              </a:spcAft>
              <a:buFontTx/>
              <a:buChar char="-"/>
            </a:pPr>
            <a:r>
              <a:rPr lang="fr-FR" sz="1600" dirty="0" smtClean="0"/>
              <a:t>les </a:t>
            </a:r>
            <a:r>
              <a:rPr lang="fr-FR" sz="1600" b="1" dirty="0" smtClean="0"/>
              <a:t>côtes de Provence </a:t>
            </a:r>
            <a:r>
              <a:rPr lang="fr-FR" sz="1600" dirty="0" smtClean="0"/>
              <a:t>(grands rosés secs et fruités, rouges généreux et charpentés, blancs bouquetés),</a:t>
            </a:r>
            <a:br>
              <a:rPr lang="fr-FR" sz="1600" dirty="0" smtClean="0"/>
            </a:br>
            <a:r>
              <a:rPr lang="fr-FR" sz="1600" dirty="0" smtClean="0"/>
              <a:t>- les </a:t>
            </a:r>
            <a:r>
              <a:rPr lang="fr-FR" sz="1600" b="1" dirty="0" smtClean="0"/>
              <a:t>coteaux Varois </a:t>
            </a:r>
            <a:r>
              <a:rPr lang="fr-FR" sz="1600" dirty="0" smtClean="0"/>
              <a:t>(rouges et rosés),</a:t>
            </a:r>
          </a:p>
          <a:p>
            <a:pPr lvl="0" eaLnBrk="0" fontAlgn="base" hangingPunct="0">
              <a:spcBef>
                <a:spcPct val="0"/>
              </a:spcBef>
              <a:spcAft>
                <a:spcPct val="0"/>
              </a:spcAft>
              <a:buFontTx/>
              <a:buChar char="-"/>
            </a:pPr>
            <a:r>
              <a:rPr lang="fr-FR" sz="1600" dirty="0" smtClean="0"/>
              <a:t> les </a:t>
            </a:r>
            <a:r>
              <a:rPr lang="fr-FR" sz="1600" b="1" dirty="0" smtClean="0"/>
              <a:t>coteaux d’Aix-en-Provence </a:t>
            </a:r>
            <a:r>
              <a:rPr lang="fr-FR" sz="1600" dirty="0" smtClean="0"/>
              <a:t>(rouges aromatiques, blancs et rosés vifs). Il existe une micro-appellation, </a:t>
            </a:r>
            <a:r>
              <a:rPr lang="fr-FR" sz="1600" b="1" dirty="0" smtClean="0"/>
              <a:t>Palette</a:t>
            </a:r>
            <a:r>
              <a:rPr lang="fr-FR" sz="1600" dirty="0" smtClean="0"/>
              <a:t>, située aux portes d’Aix, produisant des rouges, blancs et rosés de classe ;</a:t>
            </a:r>
            <a:br>
              <a:rPr lang="fr-FR" sz="1600" dirty="0" smtClean="0"/>
            </a:br>
            <a:r>
              <a:rPr lang="fr-FR" sz="1600" dirty="0" smtClean="0"/>
              <a:t>- les vins de </a:t>
            </a:r>
            <a:r>
              <a:rPr lang="fr-FR" sz="1600" b="1" dirty="0" smtClean="0"/>
              <a:t>Bandol</a:t>
            </a:r>
            <a:r>
              <a:rPr lang="fr-FR" sz="1600" dirty="0" smtClean="0"/>
              <a:t> (rouges en majorité, rosés frais, blancs vifs et frais), </a:t>
            </a:r>
            <a:br>
              <a:rPr lang="fr-FR" sz="1600" dirty="0" smtClean="0"/>
            </a:br>
            <a:endParaRPr kumimoji="0" lang="fr-FR" sz="1600" b="0" i="0" u="none" strike="noStrike" cap="none" normalizeH="0" baseline="0" dirty="0" smtClean="0">
              <a:ln>
                <a:noFill/>
              </a:ln>
              <a:solidFill>
                <a:srgbClr val="000000"/>
              </a:solidFill>
              <a:effectLst/>
              <a:latin typeface="Verdana"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fr-FR"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Rectangle 5"/>
          <p:cNvSpPr/>
          <p:nvPr/>
        </p:nvSpPr>
        <p:spPr>
          <a:xfrm>
            <a:off x="214282" y="5429264"/>
            <a:ext cx="8715436" cy="830997"/>
          </a:xfrm>
          <a:prstGeom prst="rect">
            <a:avLst/>
          </a:prstGeom>
        </p:spPr>
        <p:txBody>
          <a:bodyPr wrap="square">
            <a:spAutoFit/>
          </a:bodyPr>
          <a:lstStyle/>
          <a:p>
            <a:pPr>
              <a:buFontTx/>
              <a:buChar char="-"/>
            </a:pPr>
            <a:r>
              <a:rPr lang="fr-FR" sz="1600" dirty="0" smtClean="0"/>
              <a:t>les vins de </a:t>
            </a:r>
            <a:r>
              <a:rPr lang="fr-FR" sz="1600" b="1" dirty="0" smtClean="0"/>
              <a:t>Cassis</a:t>
            </a:r>
            <a:r>
              <a:rPr lang="fr-FR" sz="1600" dirty="0" smtClean="0"/>
              <a:t> (vins blancs),</a:t>
            </a:r>
            <a:br>
              <a:rPr lang="fr-FR" sz="1600" dirty="0" smtClean="0"/>
            </a:br>
            <a:r>
              <a:rPr lang="fr-FR" sz="1600" dirty="0" smtClean="0"/>
              <a:t>- les </a:t>
            </a:r>
            <a:r>
              <a:rPr lang="fr-FR" sz="1600" b="1" dirty="0" smtClean="0"/>
              <a:t>baux de Provence </a:t>
            </a:r>
            <a:r>
              <a:rPr lang="fr-FR" sz="1600" dirty="0" smtClean="0"/>
              <a:t>(rouges et rosés charpentés),</a:t>
            </a:r>
            <a:br>
              <a:rPr lang="fr-FR" sz="1600" dirty="0" smtClean="0"/>
            </a:br>
            <a:r>
              <a:rPr lang="fr-FR" sz="1600" dirty="0" smtClean="0"/>
              <a:t>- le </a:t>
            </a:r>
            <a:r>
              <a:rPr lang="fr-FR" sz="1600" b="1" dirty="0" smtClean="0"/>
              <a:t>Bellet</a:t>
            </a:r>
            <a:r>
              <a:rPr lang="fr-FR" sz="1600" dirty="0" smtClean="0"/>
              <a:t> (petite appellation niçoise de grande qualité).</a:t>
            </a:r>
            <a:endParaRPr lang="fr-FR" sz="1600" dirty="0"/>
          </a:p>
        </p:txBody>
      </p:sp>
      <p:pic>
        <p:nvPicPr>
          <p:cNvPr id="7" name="Picture 10" descr="http://www.provenceweb.fr/grafiq/magazine/terroir/vin/grapperouge.gif"/>
          <p:cNvPicPr>
            <a:picLocks noChangeAspect="1" noChangeArrowheads="1"/>
          </p:cNvPicPr>
          <p:nvPr/>
        </p:nvPicPr>
        <p:blipFill>
          <a:blip r:embed="rId3" cstate="print"/>
          <a:srcRect/>
          <a:stretch>
            <a:fillRect/>
          </a:stretch>
        </p:blipFill>
        <p:spPr bwMode="auto">
          <a:xfrm>
            <a:off x="571472" y="285728"/>
            <a:ext cx="985867" cy="1285884"/>
          </a:xfrm>
          <a:prstGeom prst="rect">
            <a:avLst/>
          </a:prstGeom>
          <a:noFill/>
        </p:spPr>
      </p:pic>
      <p:pic>
        <p:nvPicPr>
          <p:cNvPr id="8" name="Picture 12" descr="http://www.provenceweb.fr/grafiq/magazine/terroir/vin/grappeblanche.gif"/>
          <p:cNvPicPr>
            <a:picLocks noChangeAspect="1" noChangeArrowheads="1"/>
          </p:cNvPicPr>
          <p:nvPr/>
        </p:nvPicPr>
        <p:blipFill>
          <a:blip r:embed="rId4" cstate="print"/>
          <a:srcRect/>
          <a:stretch>
            <a:fillRect/>
          </a:stretch>
        </p:blipFill>
        <p:spPr bwMode="auto">
          <a:xfrm>
            <a:off x="7643834" y="214290"/>
            <a:ext cx="1133475" cy="1257301"/>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14348" y="500042"/>
            <a:ext cx="7242048" cy="537192"/>
          </a:xfrm>
        </p:spPr>
        <p:txBody>
          <a:bodyPr>
            <a:noAutofit/>
          </a:bodyPr>
          <a:lstStyle/>
          <a:p>
            <a:r>
              <a:rPr lang="fr-FR" sz="4800" b="1" dirty="0" smtClean="0"/>
              <a:t>Accords mets &amp; vins</a:t>
            </a:r>
            <a:endParaRPr lang="fr-FR" sz="4800" b="1" dirty="0"/>
          </a:p>
        </p:txBody>
      </p:sp>
      <p:sp>
        <p:nvSpPr>
          <p:cNvPr id="5" name="Espace réservé du pied de page 4"/>
          <p:cNvSpPr>
            <a:spLocks noGrp="1"/>
          </p:cNvSpPr>
          <p:nvPr>
            <p:ph type="ftr" sz="quarter" idx="11"/>
          </p:nvPr>
        </p:nvSpPr>
        <p:spPr>
          <a:xfrm>
            <a:off x="928662" y="6492240"/>
            <a:ext cx="3581400" cy="365760"/>
          </a:xfrm>
        </p:spPr>
        <p:txBody>
          <a:bodyPr/>
          <a:lstStyle/>
          <a:p>
            <a:r>
              <a:rPr lang="it-IT" dirty="0" smtClean="0"/>
              <a:t>D. BAFCOP - LPO C. CLAUDEL</a:t>
            </a:r>
            <a:endParaRPr lang="fr-FR" dirty="0"/>
          </a:p>
        </p:txBody>
      </p:sp>
      <p:sp>
        <p:nvSpPr>
          <p:cNvPr id="6" name="Espace réservé du numéro de diapositive 5"/>
          <p:cNvSpPr>
            <a:spLocks noGrp="1"/>
          </p:cNvSpPr>
          <p:nvPr>
            <p:ph type="sldNum" sz="quarter" idx="12"/>
          </p:nvPr>
        </p:nvSpPr>
        <p:spPr/>
        <p:txBody>
          <a:bodyPr/>
          <a:lstStyle/>
          <a:p>
            <a:fld id="{EF900422-60D8-42F5-AA0C-87FC3CCCD1D6}" type="slidenum">
              <a:rPr lang="fr-FR" smtClean="0"/>
              <a:pPr/>
              <a:t>16</a:t>
            </a:fld>
            <a:endParaRPr lang="fr-FR"/>
          </a:p>
        </p:txBody>
      </p:sp>
      <p:sp>
        <p:nvSpPr>
          <p:cNvPr id="4" name="Parchemin horizontal 3"/>
          <p:cNvSpPr/>
          <p:nvPr/>
        </p:nvSpPr>
        <p:spPr>
          <a:xfrm>
            <a:off x="2714612" y="642918"/>
            <a:ext cx="6143668" cy="6072230"/>
          </a:xfrm>
          <a:prstGeom prst="horizontalScroll">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fr-FR" b="1" i="1" dirty="0" smtClean="0"/>
              <a:t>Anisette &amp; tapenade</a:t>
            </a:r>
          </a:p>
          <a:p>
            <a:pPr algn="ctr"/>
            <a:r>
              <a:rPr lang="fr-FR" dirty="0" smtClean="0"/>
              <a:t> </a:t>
            </a:r>
          </a:p>
          <a:p>
            <a:pPr algn="ctr"/>
            <a:r>
              <a:rPr lang="fr-FR" dirty="0" smtClean="0"/>
              <a:t>Soupe au Pistou</a:t>
            </a:r>
          </a:p>
          <a:p>
            <a:pPr algn="ctr"/>
            <a:r>
              <a:rPr lang="fr-FR" b="1" i="1" dirty="0" smtClean="0"/>
              <a:t>AOC  Bellet  blanc                                                                                                                                                                                                                                                                                                                                                                                                                                                              </a:t>
            </a:r>
          </a:p>
          <a:p>
            <a:pPr algn="ctr"/>
            <a:r>
              <a:rPr lang="fr-FR" dirty="0" smtClean="0"/>
              <a:t>  </a:t>
            </a:r>
            <a:r>
              <a:rPr lang="fr-FR" dirty="0" smtClean="0">
                <a:sym typeface="Symbol"/>
              </a:rPr>
              <a:t> </a:t>
            </a:r>
            <a:endParaRPr lang="fr-FR" dirty="0" smtClean="0"/>
          </a:p>
          <a:p>
            <a:pPr algn="ctr"/>
            <a:r>
              <a:rPr lang="fr-FR" dirty="0" smtClean="0">
                <a:solidFill>
                  <a:schemeClr val="tx1"/>
                </a:solidFill>
              </a:rPr>
              <a:t>Rougets grillés au beurre d’anis</a:t>
            </a:r>
          </a:p>
          <a:p>
            <a:pPr lvl="0" algn="ctr"/>
            <a:r>
              <a:rPr lang="fr-FR" b="1" i="1" dirty="0" smtClean="0"/>
              <a:t>AOC Cassis blanc</a:t>
            </a:r>
          </a:p>
          <a:p>
            <a:pPr algn="ctr"/>
            <a:r>
              <a:rPr lang="fr-FR" dirty="0" smtClean="0"/>
              <a:t>  </a:t>
            </a:r>
            <a:r>
              <a:rPr lang="fr-FR" dirty="0" smtClean="0">
                <a:sym typeface="Symbol"/>
              </a:rPr>
              <a:t> </a:t>
            </a:r>
            <a:endParaRPr lang="fr-FR" dirty="0" smtClean="0"/>
          </a:p>
          <a:p>
            <a:pPr lvl="0" algn="ctr"/>
            <a:r>
              <a:rPr lang="fr-FR" dirty="0" smtClean="0"/>
              <a:t>Noisette d’agneau aux senteurs de Garrigue </a:t>
            </a:r>
          </a:p>
          <a:p>
            <a:pPr lvl="0" algn="ctr"/>
            <a:r>
              <a:rPr lang="fr-FR" dirty="0" smtClean="0"/>
              <a:t>Et fleur de courgettes à la Niçoise</a:t>
            </a:r>
          </a:p>
          <a:p>
            <a:pPr lvl="0" algn="ctr"/>
            <a:r>
              <a:rPr lang="fr-FR" b="1" i="1" dirty="0" smtClean="0"/>
              <a:t>AOC Palette rouge</a:t>
            </a:r>
          </a:p>
          <a:p>
            <a:pPr algn="ctr"/>
            <a:r>
              <a:rPr lang="fr-FR" dirty="0" smtClean="0"/>
              <a:t>  </a:t>
            </a:r>
            <a:r>
              <a:rPr lang="fr-FR" dirty="0" smtClean="0">
                <a:sym typeface="Symbol"/>
              </a:rPr>
              <a:t> </a:t>
            </a:r>
            <a:endParaRPr lang="fr-FR" dirty="0" smtClean="0"/>
          </a:p>
          <a:p>
            <a:pPr algn="ctr"/>
            <a:r>
              <a:rPr lang="fr-FR" dirty="0" smtClean="0"/>
              <a:t>Tarte au citron de Menton meringuée</a:t>
            </a:r>
          </a:p>
          <a:p>
            <a:pPr algn="ctr"/>
            <a:r>
              <a:rPr lang="fr-FR" b="1" i="1" dirty="0" smtClean="0"/>
              <a:t>AOC Côte de Provence rosé</a:t>
            </a:r>
          </a:p>
          <a:p>
            <a:pPr algn="ctr"/>
            <a:r>
              <a:rPr lang="fr-FR" dirty="0" smtClean="0">
                <a:sym typeface="Symbol"/>
              </a:rPr>
              <a:t> </a:t>
            </a:r>
          </a:p>
          <a:p>
            <a:pPr algn="ctr"/>
            <a:r>
              <a:rPr lang="fr-FR" b="1" dirty="0" smtClean="0"/>
              <a:t>Digestif </a:t>
            </a:r>
          </a:p>
          <a:p>
            <a:pPr algn="ctr"/>
            <a:r>
              <a:rPr lang="fr-FR" i="1" dirty="0" smtClean="0"/>
              <a:t>Eau de vie de Marc de Provence</a:t>
            </a:r>
            <a:endParaRPr lang="fr-FR" i="1" dirty="0"/>
          </a:p>
        </p:txBody>
      </p:sp>
      <p:pic>
        <p:nvPicPr>
          <p:cNvPr id="9" name="Picture 2" descr="http://upload.wikimedia.org/wikipedia/commons/thumb/0/0b/Pastis1.jpg/150px-Pastis1.jpg">
            <a:hlinkClick r:id="rId2"/>
          </p:cNvPr>
          <p:cNvPicPr>
            <a:picLocks noChangeAspect="1" noChangeArrowheads="1"/>
          </p:cNvPicPr>
          <p:nvPr/>
        </p:nvPicPr>
        <p:blipFill>
          <a:blip r:embed="rId3" cstate="print"/>
          <a:srcRect/>
          <a:stretch>
            <a:fillRect/>
          </a:stretch>
        </p:blipFill>
        <p:spPr bwMode="auto">
          <a:xfrm>
            <a:off x="642910" y="928670"/>
            <a:ext cx="1643074" cy="2190764"/>
          </a:xfrm>
          <a:prstGeom prst="ellipse">
            <a:avLst/>
          </a:prstGeom>
          <a:ln>
            <a:noFill/>
          </a:ln>
          <a:effectLst>
            <a:softEdge rad="112500"/>
          </a:effectLst>
        </p:spPr>
      </p:pic>
      <p:sp>
        <p:nvSpPr>
          <p:cNvPr id="11" name="Carré corné 10"/>
          <p:cNvSpPr/>
          <p:nvPr/>
        </p:nvSpPr>
        <p:spPr>
          <a:xfrm>
            <a:off x="285720" y="3000372"/>
            <a:ext cx="2286016" cy="3286148"/>
          </a:xfrm>
          <a:prstGeom prst="foldedCorner">
            <a:avLst/>
          </a:prstGeom>
        </p:spPr>
        <p:style>
          <a:lnRef idx="1">
            <a:schemeClr val="accent3"/>
          </a:lnRef>
          <a:fillRef idx="3">
            <a:schemeClr val="accent3"/>
          </a:fillRef>
          <a:effectRef idx="2">
            <a:schemeClr val="accent3"/>
          </a:effectRef>
          <a:fontRef idx="minor">
            <a:schemeClr val="lt1"/>
          </a:fontRef>
        </p:style>
        <p:txBody>
          <a:bodyPr rtlCol="0" anchor="ctr"/>
          <a:lstStyle/>
          <a:p>
            <a:endParaRPr lang="fr-FR" sz="1600" dirty="0" smtClean="0"/>
          </a:p>
          <a:p>
            <a:pPr algn="ctr"/>
            <a:r>
              <a:rPr lang="fr-FR" sz="1600" dirty="0" smtClean="0"/>
              <a:t>Mais, la région PACA doit aussi son originalité à son fameux pastis que l’on ne présente plus, </a:t>
            </a:r>
            <a:r>
              <a:rPr lang="fr-FR" sz="1600" b="1" i="1" dirty="0" smtClean="0"/>
              <a:t>liqueur anisée ou anisette </a:t>
            </a:r>
            <a:r>
              <a:rPr lang="fr-FR" sz="1600" dirty="0" smtClean="0"/>
              <a:t>(alcool, essence d’anis, réglisse et sucre) connue dans le monde (au travers de ses différentes marques)</a:t>
            </a:r>
            <a:r>
              <a:rPr lang="fr-FR" dirty="0" smtClean="0"/>
              <a:t>…</a:t>
            </a:r>
            <a:endParaRPr lang="fr-FR" sz="1600" dirty="0"/>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85720" y="285728"/>
            <a:ext cx="7615262" cy="605808"/>
          </a:xfrm>
        </p:spPr>
        <p:txBody>
          <a:bodyPr>
            <a:noAutofit/>
          </a:bodyPr>
          <a:lstStyle/>
          <a:p>
            <a:r>
              <a:rPr lang="fr-FR" sz="4000" b="1" dirty="0" smtClean="0"/>
              <a:t>Quelques tables renommées</a:t>
            </a:r>
            <a:endParaRPr lang="fr-FR" sz="4000" b="1" dirty="0"/>
          </a:p>
        </p:txBody>
      </p:sp>
      <p:sp>
        <p:nvSpPr>
          <p:cNvPr id="8" name="Espace réservé du pied de page 7"/>
          <p:cNvSpPr>
            <a:spLocks noGrp="1"/>
          </p:cNvSpPr>
          <p:nvPr>
            <p:ph type="ftr" sz="quarter" idx="11"/>
          </p:nvPr>
        </p:nvSpPr>
        <p:spPr/>
        <p:txBody>
          <a:bodyPr/>
          <a:lstStyle/>
          <a:p>
            <a:r>
              <a:rPr lang="it-IT" smtClean="0"/>
              <a:t>D. BAFCOP - LPO C. CLAUDEL</a:t>
            </a:r>
            <a:endParaRPr lang="fr-FR" dirty="0"/>
          </a:p>
        </p:txBody>
      </p:sp>
      <p:sp>
        <p:nvSpPr>
          <p:cNvPr id="9" name="Espace réservé du numéro de diapositive 8"/>
          <p:cNvSpPr>
            <a:spLocks noGrp="1"/>
          </p:cNvSpPr>
          <p:nvPr>
            <p:ph type="sldNum" sz="quarter" idx="12"/>
          </p:nvPr>
        </p:nvSpPr>
        <p:spPr/>
        <p:txBody>
          <a:bodyPr/>
          <a:lstStyle/>
          <a:p>
            <a:fld id="{EF900422-60D8-42F5-AA0C-87FC3CCCD1D6}" type="slidenum">
              <a:rPr lang="fr-FR" smtClean="0"/>
              <a:pPr/>
              <a:t>17</a:t>
            </a:fld>
            <a:endParaRPr lang="fr-FR"/>
          </a:p>
        </p:txBody>
      </p:sp>
      <p:sp>
        <p:nvSpPr>
          <p:cNvPr id="7" name="Rectangle 6"/>
          <p:cNvSpPr/>
          <p:nvPr/>
        </p:nvSpPr>
        <p:spPr>
          <a:xfrm>
            <a:off x="285720" y="1500174"/>
            <a:ext cx="5357850" cy="2534861"/>
          </a:xfrm>
          <a:prstGeom prst="rect">
            <a:avLst/>
          </a:prstGeom>
        </p:spPr>
        <p:txBody>
          <a:bodyPr wrap="square">
            <a:spAutoFit/>
          </a:bodyPr>
          <a:lstStyle/>
          <a:p>
            <a:pPr>
              <a:lnSpc>
                <a:spcPct val="150000"/>
              </a:lnSpc>
              <a:buFont typeface="Wingdings" pitchFamily="2" charset="2"/>
              <a:buChar char="ü"/>
            </a:pPr>
            <a:r>
              <a:rPr lang="fr-FR" dirty="0" smtClean="0"/>
              <a:t>  </a:t>
            </a:r>
            <a:r>
              <a:rPr lang="fr-FR" b="1" dirty="0" smtClean="0"/>
              <a:t>Le moulin de Mougins</a:t>
            </a:r>
            <a:r>
              <a:rPr lang="fr-FR" dirty="0" smtClean="0"/>
              <a:t> </a:t>
            </a:r>
          </a:p>
          <a:p>
            <a:pPr>
              <a:lnSpc>
                <a:spcPct val="150000"/>
              </a:lnSpc>
              <a:buFont typeface="Wingdings" pitchFamily="2" charset="2"/>
              <a:buChar char="ü"/>
            </a:pPr>
            <a:r>
              <a:rPr lang="fr-FR" b="1" dirty="0" smtClean="0"/>
              <a:t>  Le Manoir de l'étang à Mougins</a:t>
            </a:r>
            <a:r>
              <a:rPr lang="fr-FR" dirty="0" smtClean="0"/>
              <a:t> </a:t>
            </a:r>
          </a:p>
          <a:p>
            <a:pPr>
              <a:lnSpc>
                <a:spcPct val="150000"/>
              </a:lnSpc>
              <a:buFont typeface="Wingdings" pitchFamily="2" charset="2"/>
              <a:buChar char="ü"/>
            </a:pPr>
            <a:r>
              <a:rPr lang="fr-FR" b="1" dirty="0" smtClean="0"/>
              <a:t>  Le martinez à Cannes</a:t>
            </a:r>
            <a:r>
              <a:rPr lang="fr-FR" dirty="0" smtClean="0"/>
              <a:t> </a:t>
            </a:r>
          </a:p>
          <a:p>
            <a:pPr>
              <a:lnSpc>
                <a:spcPct val="150000"/>
              </a:lnSpc>
              <a:buFont typeface="Wingdings" pitchFamily="2" charset="2"/>
              <a:buChar char="ü"/>
            </a:pPr>
            <a:r>
              <a:rPr lang="fr-FR" b="1" dirty="0" smtClean="0"/>
              <a:t>  l'Olivier à St-</a:t>
            </a:r>
            <a:r>
              <a:rPr lang="fr-FR" b="1" dirty="0" err="1" smtClean="0"/>
              <a:t>Tropez</a:t>
            </a:r>
            <a:r>
              <a:rPr lang="fr-FR" dirty="0" smtClean="0"/>
              <a:t> </a:t>
            </a:r>
          </a:p>
          <a:p>
            <a:pPr>
              <a:lnSpc>
                <a:spcPct val="150000"/>
              </a:lnSpc>
              <a:buFont typeface="Wingdings" pitchFamily="2" charset="2"/>
              <a:buChar char="ü"/>
            </a:pPr>
            <a:r>
              <a:rPr lang="fr-FR" b="1" dirty="0" smtClean="0"/>
              <a:t>  L'</a:t>
            </a:r>
            <a:r>
              <a:rPr lang="fr-FR" b="1" dirty="0" err="1" smtClean="0"/>
              <a:t>Oustau</a:t>
            </a:r>
            <a:r>
              <a:rPr lang="fr-FR" b="1" dirty="0" smtClean="0"/>
              <a:t> de Baumanière aux Baux de Provence</a:t>
            </a:r>
            <a:endParaRPr lang="fr-FR" dirty="0"/>
          </a:p>
        </p:txBody>
      </p:sp>
      <p:pic>
        <p:nvPicPr>
          <p:cNvPr id="3076" name="Picture 4" descr="Hôtel Martinez - Cannes - Restaurant La Palme d'Or"/>
          <p:cNvPicPr>
            <a:picLocks noChangeAspect="1" noChangeArrowheads="1"/>
          </p:cNvPicPr>
          <p:nvPr/>
        </p:nvPicPr>
        <p:blipFill>
          <a:blip r:embed="rId2" cstate="print"/>
          <a:srcRect/>
          <a:stretch>
            <a:fillRect/>
          </a:stretch>
        </p:blipFill>
        <p:spPr bwMode="auto">
          <a:xfrm>
            <a:off x="6500826" y="1428736"/>
            <a:ext cx="2381250" cy="23812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3074" name="Picture 2" descr="Hôtel Martinez - Cannes"/>
          <p:cNvPicPr>
            <a:picLocks noChangeAspect="1" noChangeArrowheads="1"/>
          </p:cNvPicPr>
          <p:nvPr/>
        </p:nvPicPr>
        <p:blipFill>
          <a:blip r:embed="rId3" cstate="print"/>
          <a:srcRect/>
          <a:stretch>
            <a:fillRect/>
          </a:stretch>
        </p:blipFill>
        <p:spPr bwMode="auto">
          <a:xfrm>
            <a:off x="4429124" y="1357298"/>
            <a:ext cx="2381250" cy="1590675"/>
          </a:xfrm>
          <a:prstGeom prst="ellipse">
            <a:avLst/>
          </a:prstGeom>
          <a:ln>
            <a:noFill/>
          </a:ln>
          <a:effectLst>
            <a:softEdge rad="112500"/>
          </a:effectLst>
        </p:spPr>
      </p:pic>
      <p:pic>
        <p:nvPicPr>
          <p:cNvPr id="3078" name="Picture 6" descr="Photo distance"/>
          <p:cNvPicPr>
            <a:picLocks noChangeAspect="1" noChangeArrowheads="1"/>
          </p:cNvPicPr>
          <p:nvPr/>
        </p:nvPicPr>
        <p:blipFill>
          <a:blip r:embed="rId4" cstate="print"/>
          <a:srcRect/>
          <a:stretch>
            <a:fillRect/>
          </a:stretch>
        </p:blipFill>
        <p:spPr bwMode="auto">
          <a:xfrm>
            <a:off x="4071934" y="3857628"/>
            <a:ext cx="3402883" cy="2428892"/>
          </a:xfrm>
          <a:prstGeom prst="rect">
            <a:avLst/>
          </a:prstGeom>
          <a:ln>
            <a:noFill/>
          </a:ln>
          <a:effectLst>
            <a:outerShdw blurRad="292100" dist="139700" dir="2700000" algn="tl" rotWithShape="0">
              <a:srgbClr val="333333">
                <a:alpha val="65000"/>
              </a:srgbClr>
            </a:outerShdw>
          </a:effectLst>
        </p:spPr>
      </p:pic>
      <p:pic>
        <p:nvPicPr>
          <p:cNvPr id="3082" name="Picture 10" descr="restaurant La Bastide de Saint-Tropez - l'Olivier"/>
          <p:cNvPicPr>
            <a:picLocks noChangeAspect="1" noChangeArrowheads="1"/>
          </p:cNvPicPr>
          <p:nvPr/>
        </p:nvPicPr>
        <p:blipFill>
          <a:blip r:embed="rId5" cstate="print"/>
          <a:srcRect r="27119"/>
          <a:stretch>
            <a:fillRect/>
          </a:stretch>
        </p:blipFill>
        <p:spPr bwMode="auto">
          <a:xfrm>
            <a:off x="500034" y="4214818"/>
            <a:ext cx="3071834" cy="2147184"/>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14282" y="428604"/>
            <a:ext cx="7500990" cy="605808"/>
          </a:xfrm>
        </p:spPr>
        <p:txBody>
          <a:bodyPr>
            <a:noAutofit/>
          </a:bodyPr>
          <a:lstStyle/>
          <a:p>
            <a:r>
              <a:rPr lang="fr-FR" sz="4400" b="1" dirty="0" smtClean="0"/>
              <a:t>Les personnages célèbres</a:t>
            </a:r>
            <a:endParaRPr lang="fr-FR" sz="4400" b="1" dirty="0"/>
          </a:p>
        </p:txBody>
      </p:sp>
      <p:sp>
        <p:nvSpPr>
          <p:cNvPr id="3" name="Espace réservé du pied de page 2"/>
          <p:cNvSpPr>
            <a:spLocks noGrp="1"/>
          </p:cNvSpPr>
          <p:nvPr>
            <p:ph type="ftr" sz="quarter" idx="11"/>
          </p:nvPr>
        </p:nvSpPr>
        <p:spPr/>
        <p:txBody>
          <a:bodyPr/>
          <a:lstStyle/>
          <a:p>
            <a:r>
              <a:rPr lang="it-IT" dirty="0" smtClean="0"/>
              <a:t>D. BAFCOP - LPO C. CLAUDEL</a:t>
            </a:r>
            <a:endParaRPr lang="fr-FR" dirty="0"/>
          </a:p>
        </p:txBody>
      </p:sp>
      <p:sp>
        <p:nvSpPr>
          <p:cNvPr id="11" name="Espace réservé du numéro de diapositive 10"/>
          <p:cNvSpPr>
            <a:spLocks noGrp="1"/>
          </p:cNvSpPr>
          <p:nvPr>
            <p:ph type="sldNum" sz="quarter" idx="12"/>
          </p:nvPr>
        </p:nvSpPr>
        <p:spPr/>
        <p:txBody>
          <a:bodyPr/>
          <a:lstStyle/>
          <a:p>
            <a:fld id="{EF900422-60D8-42F5-AA0C-87FC3CCCD1D6}" type="slidenum">
              <a:rPr lang="fr-FR" smtClean="0"/>
              <a:pPr/>
              <a:t>18</a:t>
            </a:fld>
            <a:endParaRPr lang="fr-FR"/>
          </a:p>
        </p:txBody>
      </p:sp>
      <p:sp>
        <p:nvSpPr>
          <p:cNvPr id="7" name="ZoneTexte 6"/>
          <p:cNvSpPr txBox="1"/>
          <p:nvPr/>
        </p:nvSpPr>
        <p:spPr>
          <a:xfrm>
            <a:off x="7429520" y="6357958"/>
            <a:ext cx="1500198" cy="307777"/>
          </a:xfrm>
          <a:prstGeom prst="rect">
            <a:avLst/>
          </a:prstGeom>
          <a:noFill/>
        </p:spPr>
        <p:txBody>
          <a:bodyPr wrap="square" rtlCol="0">
            <a:spAutoFit/>
          </a:bodyPr>
          <a:lstStyle/>
          <a:p>
            <a:r>
              <a:rPr lang="fr-FR" sz="1400" b="1" dirty="0" smtClean="0"/>
              <a:t>Marcel Pagnol</a:t>
            </a:r>
            <a:endParaRPr lang="fr-FR" sz="1400" dirty="0"/>
          </a:p>
        </p:txBody>
      </p:sp>
      <p:sp>
        <p:nvSpPr>
          <p:cNvPr id="15" name="ZoneTexte 14"/>
          <p:cNvSpPr txBox="1"/>
          <p:nvPr/>
        </p:nvSpPr>
        <p:spPr>
          <a:xfrm>
            <a:off x="7572396" y="1643050"/>
            <a:ext cx="1143008" cy="523220"/>
          </a:xfrm>
          <a:prstGeom prst="rect">
            <a:avLst/>
          </a:prstGeom>
          <a:noFill/>
        </p:spPr>
        <p:txBody>
          <a:bodyPr wrap="square" rtlCol="0">
            <a:spAutoFit/>
          </a:bodyPr>
          <a:lstStyle/>
          <a:p>
            <a:r>
              <a:rPr lang="fr-FR" sz="1400" b="1" dirty="0" smtClean="0"/>
              <a:t>Alphonse Daudet</a:t>
            </a:r>
            <a:endParaRPr lang="fr-FR" sz="1400" dirty="0"/>
          </a:p>
        </p:txBody>
      </p:sp>
      <p:sp>
        <p:nvSpPr>
          <p:cNvPr id="12" name="Rectangle 11"/>
          <p:cNvSpPr/>
          <p:nvPr/>
        </p:nvSpPr>
        <p:spPr>
          <a:xfrm>
            <a:off x="285720" y="1357298"/>
            <a:ext cx="7072362" cy="4801314"/>
          </a:xfrm>
          <a:prstGeom prst="rect">
            <a:avLst/>
          </a:prstGeom>
        </p:spPr>
        <p:txBody>
          <a:bodyPr wrap="square">
            <a:spAutoFit/>
          </a:bodyPr>
          <a:lstStyle/>
          <a:p>
            <a:pPr>
              <a:buFont typeface="Wingdings" pitchFamily="2" charset="2"/>
              <a:buChar char="q"/>
            </a:pPr>
            <a:r>
              <a:rPr lang="fr-FR" dirty="0" smtClean="0"/>
              <a:t> Scénariste et réalisateur, dramaturge, poète, traducteur, historien, romancier, </a:t>
            </a:r>
            <a:r>
              <a:rPr lang="fr-FR" b="1" dirty="0" smtClean="0"/>
              <a:t>Marcel Pagnol</a:t>
            </a:r>
            <a:r>
              <a:rPr lang="fr-FR" dirty="0" smtClean="0"/>
              <a:t> (1895-1974) a célébré toute sa vie sa Provence natale.</a:t>
            </a:r>
            <a:r>
              <a:rPr lang="fr-FR" b="1" dirty="0" smtClean="0"/>
              <a:t> </a:t>
            </a:r>
            <a:r>
              <a:rPr lang="fr-FR" dirty="0" smtClean="0"/>
              <a:t>(</a:t>
            </a:r>
            <a:r>
              <a:rPr lang="fr-FR" i="1" dirty="0" smtClean="0"/>
              <a:t>La gloire de mon père, Le château de ma mère</a:t>
            </a:r>
            <a:r>
              <a:rPr lang="fr-FR" dirty="0" smtClean="0"/>
              <a:t>, etc.).</a:t>
            </a:r>
            <a:endParaRPr lang="fr-FR" b="1" dirty="0" smtClean="0"/>
          </a:p>
          <a:p>
            <a:pPr>
              <a:buFont typeface="Wingdings" pitchFamily="2" charset="2"/>
              <a:buChar char="q"/>
            </a:pPr>
            <a:r>
              <a:rPr lang="fr-FR" b="1" dirty="0" smtClean="0"/>
              <a:t> Jean Giono</a:t>
            </a:r>
            <a:r>
              <a:rPr lang="fr-FR" dirty="0" smtClean="0"/>
              <a:t> (Manosque 1895-1970) écrivain, un grand nombre de ses ouvrages ont pour cadre le monde paysan provençal.</a:t>
            </a:r>
          </a:p>
          <a:p>
            <a:pPr>
              <a:buFont typeface="Wingdings" pitchFamily="2" charset="2"/>
              <a:buChar char="q"/>
            </a:pPr>
            <a:r>
              <a:rPr lang="fr-FR" b="1" dirty="0" smtClean="0"/>
              <a:t> </a:t>
            </a:r>
            <a:r>
              <a:rPr lang="fr-FR" dirty="0" smtClean="0"/>
              <a:t>Les nouvelles qui composent les </a:t>
            </a:r>
            <a:r>
              <a:rPr lang="fr-FR" i="1" dirty="0" smtClean="0"/>
              <a:t>Lettres de mon moulin </a:t>
            </a:r>
            <a:r>
              <a:rPr lang="fr-FR" dirty="0" smtClean="0"/>
              <a:t>d‘ </a:t>
            </a:r>
            <a:r>
              <a:rPr lang="fr-FR" b="1" dirty="0" smtClean="0"/>
              <a:t>Alphonse Daudet</a:t>
            </a:r>
            <a:r>
              <a:rPr lang="fr-FR" dirty="0" smtClean="0"/>
              <a:t> (1840-1897) se situent pour la plupart dans les environs de Nîmes, et reprennent parfois des récits tirés du folklore provençal.</a:t>
            </a:r>
          </a:p>
          <a:p>
            <a:pPr>
              <a:buFont typeface="Wingdings" pitchFamily="2" charset="2"/>
              <a:buChar char="q"/>
            </a:pPr>
            <a:r>
              <a:rPr lang="fr-FR" b="1" dirty="0" smtClean="0"/>
              <a:t> Paul Cézanne</a:t>
            </a:r>
            <a:r>
              <a:rPr lang="fr-FR" dirty="0" smtClean="0"/>
              <a:t> (1839–1906) est un peintre français, membre du mouvement impressionniste, il est l'auteur de nombreux paysages de  Provence.</a:t>
            </a:r>
          </a:p>
          <a:p>
            <a:pPr>
              <a:buFont typeface="Wingdings" pitchFamily="2" charset="2"/>
              <a:buChar char="q"/>
            </a:pPr>
            <a:r>
              <a:rPr lang="fr-FR" b="1" dirty="0" smtClean="0"/>
              <a:t> Fernandel</a:t>
            </a:r>
            <a:r>
              <a:rPr lang="fr-FR" dirty="0" smtClean="0"/>
              <a:t> (1903-1971), est un chanteur et acteur français.</a:t>
            </a:r>
          </a:p>
          <a:p>
            <a:pPr>
              <a:buFont typeface="Wingdings" pitchFamily="2" charset="2"/>
              <a:buChar char="q"/>
            </a:pPr>
            <a:r>
              <a:rPr lang="fr-FR" b="1" dirty="0" smtClean="0"/>
              <a:t> Raimu </a:t>
            </a:r>
            <a:r>
              <a:rPr lang="fr-FR" dirty="0" smtClean="0"/>
              <a:t>(1883-1946), est une vedette de music-hall et un acteur </a:t>
            </a:r>
            <a:r>
              <a:rPr lang="fr-FR" smtClean="0"/>
              <a:t>de </a:t>
            </a:r>
            <a:r>
              <a:rPr lang="fr-FR" smtClean="0"/>
              <a:t>théâtre </a:t>
            </a:r>
            <a:r>
              <a:rPr lang="fr-FR" dirty="0" smtClean="0"/>
              <a:t>et de cinéma français.</a:t>
            </a:r>
          </a:p>
          <a:p>
            <a:pPr>
              <a:buFont typeface="Wingdings" pitchFamily="2" charset="2"/>
              <a:buChar char="q"/>
            </a:pPr>
            <a:r>
              <a:rPr lang="fr-FR" dirty="0" smtClean="0"/>
              <a:t>  …</a:t>
            </a:r>
          </a:p>
          <a:p>
            <a:endParaRPr lang="fr-FR" dirty="0"/>
          </a:p>
        </p:txBody>
      </p:sp>
      <p:pic>
        <p:nvPicPr>
          <p:cNvPr id="2052" name="Picture 4" descr="Alphonse Daudet">
            <a:hlinkClick r:id="rId3" tooltip="Alphonse Daudet"/>
          </p:cNvPr>
          <p:cNvPicPr>
            <a:picLocks noChangeAspect="1" noChangeArrowheads="1"/>
          </p:cNvPicPr>
          <p:nvPr/>
        </p:nvPicPr>
        <p:blipFill>
          <a:blip r:embed="rId4" cstate="print"/>
          <a:srcRect/>
          <a:stretch>
            <a:fillRect/>
          </a:stretch>
        </p:blipFill>
        <p:spPr bwMode="auto">
          <a:xfrm>
            <a:off x="7429520" y="214290"/>
            <a:ext cx="1500166" cy="1527442"/>
          </a:xfrm>
          <a:prstGeom prst="ellipse">
            <a:avLst/>
          </a:prstGeom>
          <a:ln>
            <a:noFill/>
          </a:ln>
          <a:effectLst>
            <a:softEdge rad="112500"/>
          </a:effectLst>
        </p:spPr>
      </p:pic>
      <p:pic>
        <p:nvPicPr>
          <p:cNvPr id="2054" name="Picture 6" descr="http://upload.wikimedia.org/wikipedia/commons/thumb/0/09/Marcel_Pagnol_1931.jpg/180px-Marcel_Pagnol_1931.jpg">
            <a:hlinkClick r:id="rId5"/>
          </p:cNvPr>
          <p:cNvPicPr>
            <a:picLocks noChangeAspect="1" noChangeArrowheads="1"/>
          </p:cNvPicPr>
          <p:nvPr/>
        </p:nvPicPr>
        <p:blipFill>
          <a:blip r:embed="rId6" cstate="print"/>
          <a:srcRect/>
          <a:stretch>
            <a:fillRect/>
          </a:stretch>
        </p:blipFill>
        <p:spPr bwMode="auto">
          <a:xfrm>
            <a:off x="7500958" y="4357694"/>
            <a:ext cx="1411335" cy="192882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056" name="Picture 8" descr="http://upload.wikimedia.org/wikipedia/commons/thumb/f/fc/Paul_C%C3%A9zanne_042.jpg/175px-Paul_C%C3%A9zanne_042.jpg">
            <a:hlinkClick r:id="rId7"/>
          </p:cNvPr>
          <p:cNvPicPr>
            <a:picLocks noChangeAspect="1" noChangeArrowheads="1"/>
          </p:cNvPicPr>
          <p:nvPr/>
        </p:nvPicPr>
        <p:blipFill>
          <a:blip r:embed="rId8" cstate="print"/>
          <a:srcRect/>
          <a:stretch>
            <a:fillRect/>
          </a:stretch>
        </p:blipFill>
        <p:spPr bwMode="auto">
          <a:xfrm>
            <a:off x="7500958" y="2143117"/>
            <a:ext cx="1452561" cy="189248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9" name="ZoneTexte 18"/>
          <p:cNvSpPr txBox="1"/>
          <p:nvPr/>
        </p:nvSpPr>
        <p:spPr>
          <a:xfrm>
            <a:off x="7358050" y="4071942"/>
            <a:ext cx="1785950" cy="307777"/>
          </a:xfrm>
          <a:prstGeom prst="rect">
            <a:avLst/>
          </a:prstGeom>
          <a:noFill/>
        </p:spPr>
        <p:txBody>
          <a:bodyPr wrap="square" rtlCol="0">
            <a:spAutoFit/>
          </a:bodyPr>
          <a:lstStyle/>
          <a:p>
            <a:pPr algn="ctr"/>
            <a:r>
              <a:rPr lang="fr-FR" sz="1400" b="1" dirty="0" smtClean="0"/>
              <a:t>Paul Cézanne</a:t>
            </a:r>
            <a:endParaRPr lang="fr-FR" sz="1400" dirty="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14282" y="357166"/>
            <a:ext cx="7462830" cy="758952"/>
          </a:xfrm>
        </p:spPr>
        <p:txBody>
          <a:bodyPr>
            <a:noAutofit/>
          </a:bodyPr>
          <a:lstStyle/>
          <a:p>
            <a:r>
              <a:rPr lang="fr-FR" sz="4400" b="1" dirty="0" smtClean="0"/>
              <a:t>Situation géographique</a:t>
            </a:r>
            <a:endParaRPr lang="fr-FR" sz="4400" b="1" dirty="0"/>
          </a:p>
        </p:txBody>
      </p:sp>
      <p:sp>
        <p:nvSpPr>
          <p:cNvPr id="6" name="Espace réservé du pied de page 5"/>
          <p:cNvSpPr>
            <a:spLocks noGrp="1"/>
          </p:cNvSpPr>
          <p:nvPr>
            <p:ph type="ftr" sz="quarter" idx="11"/>
          </p:nvPr>
        </p:nvSpPr>
        <p:spPr/>
        <p:txBody>
          <a:bodyPr/>
          <a:lstStyle/>
          <a:p>
            <a:r>
              <a:rPr lang="it-IT" smtClean="0"/>
              <a:t>D. BAFCOP - LPO C. CLAUDEL</a:t>
            </a:r>
            <a:endParaRPr lang="fr-FR" dirty="0"/>
          </a:p>
        </p:txBody>
      </p:sp>
      <p:sp>
        <p:nvSpPr>
          <p:cNvPr id="9" name="Espace réservé du numéro de diapositive 8"/>
          <p:cNvSpPr>
            <a:spLocks noGrp="1"/>
          </p:cNvSpPr>
          <p:nvPr>
            <p:ph type="sldNum" sz="quarter" idx="12"/>
          </p:nvPr>
        </p:nvSpPr>
        <p:spPr/>
        <p:txBody>
          <a:bodyPr/>
          <a:lstStyle/>
          <a:p>
            <a:fld id="{EF900422-60D8-42F5-AA0C-87FC3CCCD1D6}" type="slidenum">
              <a:rPr lang="fr-FR" smtClean="0"/>
              <a:pPr/>
              <a:t>2</a:t>
            </a:fld>
            <a:endParaRPr lang="fr-FR"/>
          </a:p>
        </p:txBody>
      </p:sp>
      <p:sp>
        <p:nvSpPr>
          <p:cNvPr id="14339" name="Rectangle 3"/>
          <p:cNvSpPr>
            <a:spLocks noChangeArrowheads="1"/>
          </p:cNvSpPr>
          <p:nvPr/>
        </p:nvSpPr>
        <p:spPr bwMode="auto">
          <a:xfrm>
            <a:off x="214282" y="1357298"/>
            <a:ext cx="3857652" cy="50783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fr-FR" dirty="0" smtClean="0"/>
              <a:t>La Provence-Alpes-Côte d'Azur regroupe six départements :</a:t>
            </a:r>
          </a:p>
          <a:p>
            <a:endParaRPr lang="fr-FR" dirty="0" smtClean="0"/>
          </a:p>
          <a:p>
            <a:pPr>
              <a:buFont typeface="Arial" pitchFamily="34" charset="0"/>
              <a:buChar char="•"/>
            </a:pPr>
            <a:r>
              <a:rPr lang="fr-FR" dirty="0" smtClean="0"/>
              <a:t> Alpes-de-Haute-Provence (04)</a:t>
            </a:r>
          </a:p>
          <a:p>
            <a:pPr>
              <a:buFont typeface="Arial" pitchFamily="34" charset="0"/>
              <a:buChar char="•"/>
            </a:pPr>
            <a:r>
              <a:rPr lang="fr-FR" dirty="0" smtClean="0"/>
              <a:t> Hautes-Alpes (05)</a:t>
            </a:r>
          </a:p>
          <a:p>
            <a:pPr>
              <a:buFont typeface="Arial" pitchFamily="34" charset="0"/>
              <a:buChar char="•"/>
            </a:pPr>
            <a:r>
              <a:rPr lang="fr-FR" dirty="0" smtClean="0"/>
              <a:t> Alpes-Maritimes (06)</a:t>
            </a:r>
          </a:p>
          <a:p>
            <a:pPr>
              <a:buFont typeface="Arial" pitchFamily="34" charset="0"/>
              <a:buChar char="•"/>
            </a:pPr>
            <a:r>
              <a:rPr lang="fr-FR" dirty="0" smtClean="0"/>
              <a:t> Bouches-du-Rhône (13)</a:t>
            </a:r>
          </a:p>
          <a:p>
            <a:pPr>
              <a:buFont typeface="Arial" pitchFamily="34" charset="0"/>
              <a:buChar char="•"/>
            </a:pPr>
            <a:r>
              <a:rPr lang="fr-FR" dirty="0" smtClean="0"/>
              <a:t> Var (83)</a:t>
            </a:r>
          </a:p>
          <a:p>
            <a:pPr>
              <a:buFont typeface="Arial" pitchFamily="34" charset="0"/>
              <a:buChar char="•"/>
            </a:pPr>
            <a:r>
              <a:rPr lang="fr-FR" dirty="0" smtClean="0"/>
              <a:t> Vaucluse (84) </a:t>
            </a:r>
          </a:p>
          <a:p>
            <a:pPr>
              <a:buFont typeface="Arial" pitchFamily="34" charset="0"/>
              <a:buChar char="•"/>
            </a:pPr>
            <a:endParaRPr lang="fr-FR" b="1" i="1" dirty="0" smtClean="0"/>
          </a:p>
          <a:p>
            <a:pPr>
              <a:buFont typeface="Wingdings" pitchFamily="2" charset="2"/>
              <a:buChar char="Ø"/>
            </a:pPr>
            <a:r>
              <a:rPr lang="fr-FR" b="1" i="1" dirty="0" smtClean="0"/>
              <a:t> Superficie :</a:t>
            </a:r>
            <a:r>
              <a:rPr lang="fr-FR" dirty="0" smtClean="0"/>
              <a:t> 31 400 km².</a:t>
            </a:r>
          </a:p>
          <a:p>
            <a:pPr>
              <a:buFont typeface="Wingdings" pitchFamily="2" charset="2"/>
              <a:buChar char="Ø"/>
            </a:pPr>
            <a:r>
              <a:rPr lang="fr-FR" b="1" i="1" dirty="0" smtClean="0"/>
              <a:t> Préfecture régionale :</a:t>
            </a:r>
            <a:r>
              <a:rPr lang="fr-FR" dirty="0" smtClean="0"/>
              <a:t> Marseille.</a:t>
            </a:r>
          </a:p>
          <a:p>
            <a:pPr>
              <a:buFont typeface="Wingdings" pitchFamily="2" charset="2"/>
              <a:buChar char="Ø"/>
            </a:pPr>
            <a:r>
              <a:rPr lang="fr-FR" dirty="0" smtClean="0"/>
              <a:t> </a:t>
            </a:r>
            <a:r>
              <a:rPr lang="fr-FR" b="1" i="1" dirty="0" smtClean="0"/>
              <a:t>Préfectures :</a:t>
            </a:r>
            <a:r>
              <a:rPr lang="fr-FR" dirty="0" smtClean="0"/>
              <a:t> Digne, Gap, Nice, Toulon et Avignon.</a:t>
            </a:r>
          </a:p>
          <a:p>
            <a:pPr>
              <a:buFont typeface="Wingdings" pitchFamily="2" charset="2"/>
              <a:buChar char="Ø"/>
            </a:pPr>
            <a:r>
              <a:rPr lang="fr-FR" dirty="0" smtClean="0"/>
              <a:t> </a:t>
            </a:r>
            <a:r>
              <a:rPr lang="fr-FR" b="1" i="1" dirty="0" smtClean="0"/>
              <a:t>Population :</a:t>
            </a:r>
            <a:r>
              <a:rPr lang="fr-FR" dirty="0" smtClean="0"/>
              <a:t> 4 701 555 habitants.</a:t>
            </a:r>
            <a:br>
              <a:rPr lang="fr-FR" dirty="0" smtClean="0"/>
            </a:br>
            <a:r>
              <a:rPr lang="fr-FR" dirty="0" smtClean="0"/>
              <a:t> </a:t>
            </a:r>
            <a:endParaRPr kumimoji="0" lang="fr-FR" b="0" i="0" u="none" strike="noStrike" cap="none" normalizeH="0" baseline="0" dirty="0" smtClean="0">
              <a:ln>
                <a:noFill/>
              </a:ln>
              <a:effectLst/>
              <a:latin typeface="Arial" pitchFamily="34" charset="0"/>
              <a:cs typeface="Arial" pitchFamily="34" charset="0"/>
            </a:endParaRPr>
          </a:p>
        </p:txBody>
      </p:sp>
      <p:pic>
        <p:nvPicPr>
          <p:cNvPr id="7" name="Picture 2" descr="http://www.provenceweb.fr/grafiq/homepage/carte_2007e.gif"/>
          <p:cNvPicPr>
            <a:picLocks noChangeAspect="1" noChangeArrowheads="1"/>
          </p:cNvPicPr>
          <p:nvPr/>
        </p:nvPicPr>
        <p:blipFill>
          <a:blip r:embed="rId2" cstate="print"/>
          <a:srcRect/>
          <a:stretch>
            <a:fillRect/>
          </a:stretch>
        </p:blipFill>
        <p:spPr bwMode="auto">
          <a:xfrm>
            <a:off x="4000496" y="2071678"/>
            <a:ext cx="4931060" cy="3924303"/>
          </a:xfrm>
          <a:prstGeom prst="rect">
            <a:avLst/>
          </a:prstGeom>
          <a:noFill/>
        </p:spPr>
      </p:pic>
      <p:pic>
        <p:nvPicPr>
          <p:cNvPr id="8" name="Picture 2" descr="http://www.frenchwayoflife.net/maps/mini-paca.gif">
            <a:hlinkClick r:id="rId3"/>
          </p:cNvPr>
          <p:cNvPicPr>
            <a:picLocks noChangeAspect="1" noChangeArrowheads="1"/>
          </p:cNvPicPr>
          <p:nvPr/>
        </p:nvPicPr>
        <p:blipFill>
          <a:blip r:embed="rId4" cstate="print"/>
          <a:srcRect/>
          <a:stretch>
            <a:fillRect/>
          </a:stretch>
        </p:blipFill>
        <p:spPr bwMode="auto">
          <a:xfrm>
            <a:off x="7286644" y="214290"/>
            <a:ext cx="1664573" cy="1714512"/>
          </a:xfrm>
          <a:prstGeom prst="rect">
            <a:avLst/>
          </a:prstGeom>
          <a:noFill/>
        </p:spPr>
      </p:pic>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28596" y="214290"/>
            <a:ext cx="8229600" cy="1143000"/>
          </a:xfrm>
        </p:spPr>
        <p:txBody>
          <a:bodyPr>
            <a:noAutofit/>
          </a:bodyPr>
          <a:lstStyle/>
          <a:p>
            <a:r>
              <a:rPr lang="fr-FR" sz="4800" b="1" dirty="0" smtClean="0"/>
              <a:t>La région PACA pratique</a:t>
            </a:r>
            <a:endParaRPr lang="fr-FR" sz="4800" b="1" dirty="0"/>
          </a:p>
        </p:txBody>
      </p:sp>
      <p:sp>
        <p:nvSpPr>
          <p:cNvPr id="3" name="Espace réservé du pied de page 2"/>
          <p:cNvSpPr>
            <a:spLocks noGrp="1"/>
          </p:cNvSpPr>
          <p:nvPr>
            <p:ph type="ftr" sz="quarter" idx="11"/>
          </p:nvPr>
        </p:nvSpPr>
        <p:spPr/>
        <p:txBody>
          <a:bodyPr/>
          <a:lstStyle/>
          <a:p>
            <a:r>
              <a:rPr lang="it-IT" smtClean="0"/>
              <a:t>D. BAFCOP - LPO C. CLAUDEL</a:t>
            </a:r>
            <a:endParaRPr lang="fr-FR"/>
          </a:p>
        </p:txBody>
      </p:sp>
      <p:sp>
        <p:nvSpPr>
          <p:cNvPr id="10" name="Espace réservé du numéro de diapositive 9"/>
          <p:cNvSpPr>
            <a:spLocks noGrp="1"/>
          </p:cNvSpPr>
          <p:nvPr>
            <p:ph type="sldNum" sz="quarter" idx="12"/>
          </p:nvPr>
        </p:nvSpPr>
        <p:spPr/>
        <p:txBody>
          <a:bodyPr/>
          <a:lstStyle/>
          <a:p>
            <a:fld id="{EF900422-60D8-42F5-AA0C-87FC3CCCD1D6}" type="slidenum">
              <a:rPr lang="fr-FR" smtClean="0"/>
              <a:pPr/>
              <a:t>3</a:t>
            </a:fld>
            <a:endParaRPr lang="fr-FR"/>
          </a:p>
        </p:txBody>
      </p:sp>
      <p:sp>
        <p:nvSpPr>
          <p:cNvPr id="5" name="Rectangle 4"/>
          <p:cNvSpPr/>
          <p:nvPr/>
        </p:nvSpPr>
        <p:spPr>
          <a:xfrm>
            <a:off x="285720" y="1500174"/>
            <a:ext cx="8643998" cy="3539430"/>
          </a:xfrm>
          <a:prstGeom prst="rect">
            <a:avLst/>
          </a:prstGeom>
        </p:spPr>
        <p:txBody>
          <a:bodyPr wrap="square">
            <a:spAutoFit/>
          </a:bodyPr>
          <a:lstStyle/>
          <a:p>
            <a:pPr>
              <a:buFont typeface="Arial" pitchFamily="34" charset="0"/>
              <a:buChar char="•"/>
            </a:pPr>
            <a:r>
              <a:rPr lang="fr-FR" sz="1600" dirty="0" smtClean="0"/>
              <a:t>  Le patrimoine naturel remarquable, sa qualité de vie, son dynamisme constituent quelques-uns des atouts de la région PACA. Attractive, la région PACA sait protéger son environnement. Le territoire n’est pas immense et pourtant Provence-Alpes-Côte-D'azur est la région de France la plus dotée en espèces animales et végétales.</a:t>
            </a:r>
          </a:p>
          <a:p>
            <a:pPr>
              <a:buFont typeface="Arial" pitchFamily="34" charset="0"/>
              <a:buChar char="•"/>
            </a:pPr>
            <a:r>
              <a:rPr lang="fr-FR" sz="1600" dirty="0" smtClean="0"/>
              <a:t>  Le climat méditerranéen entraîne une faune et une flore différente des régions plus au nord ou à l’ouest de la région. La végétation est en effet majoritairement composée de pinède, maquis, garrigue et chênes verts près des littoraux. Le climat méditerranéen permet à cette région ( PACA) de se spécialiser dans certaines activités économiques telles que la culture de la vigne, la production de vins (notamment les rosés) ainsi que la culture de la lavande et des oliviers. Autant de richesses qui ont fait connaître la région (PACA) à travers le monde par ses traditions. </a:t>
            </a:r>
          </a:p>
          <a:p>
            <a:pPr>
              <a:buFont typeface="Arial" pitchFamily="34" charset="0"/>
              <a:buChar char="•"/>
            </a:pPr>
            <a:r>
              <a:rPr lang="fr-FR" sz="1600" dirty="0" smtClean="0"/>
              <a:t>  Le grand littoral méditerranéen est un atout économique (ports…) et touristique (montagne notamment en hiver grâce au succès des sports d’hiver) et de nombreux monuments dont beaucoup d’historiques tels que les châteaux forts sont répartis dans toute la région.</a:t>
            </a:r>
            <a:endParaRPr lang="fr-FR" sz="1600" dirty="0"/>
          </a:p>
        </p:txBody>
      </p:sp>
      <p:pic>
        <p:nvPicPr>
          <p:cNvPr id="6" name="Picture 5" descr="http://www.recoin.fr/photos/sixfourspepiole5.jpg"/>
          <p:cNvPicPr>
            <a:picLocks noChangeAspect="1" noChangeArrowheads="1"/>
          </p:cNvPicPr>
          <p:nvPr/>
        </p:nvPicPr>
        <p:blipFill>
          <a:blip r:embed="rId2" cstate="print"/>
          <a:srcRect/>
          <a:stretch>
            <a:fillRect/>
          </a:stretch>
        </p:blipFill>
        <p:spPr bwMode="auto">
          <a:xfrm>
            <a:off x="2928926" y="4786322"/>
            <a:ext cx="1643050" cy="1643050"/>
          </a:xfrm>
          <a:prstGeom prst="ellipse">
            <a:avLst/>
          </a:prstGeom>
          <a:ln>
            <a:noFill/>
          </a:ln>
          <a:effectLst>
            <a:softEdge rad="112500"/>
          </a:effectLst>
        </p:spPr>
      </p:pic>
      <p:pic>
        <p:nvPicPr>
          <p:cNvPr id="44037" name="Picture 5" descr="http://www.provenceweb.fr/grafiq/provence/nice.jpg"/>
          <p:cNvPicPr>
            <a:picLocks noChangeAspect="1" noChangeArrowheads="1"/>
          </p:cNvPicPr>
          <p:nvPr/>
        </p:nvPicPr>
        <p:blipFill>
          <a:blip r:embed="rId3" cstate="print">
            <a:clrChange>
              <a:clrFrom>
                <a:srgbClr val="F7F7FF"/>
              </a:clrFrom>
              <a:clrTo>
                <a:srgbClr val="F7F7FF">
                  <a:alpha val="0"/>
                </a:srgbClr>
              </a:clrTo>
            </a:clrChange>
          </a:blip>
          <a:srcRect/>
          <a:stretch>
            <a:fillRect/>
          </a:stretch>
        </p:blipFill>
        <p:spPr bwMode="auto">
          <a:xfrm>
            <a:off x="4500562" y="5000636"/>
            <a:ext cx="2233613" cy="1438275"/>
          </a:xfrm>
          <a:prstGeom prst="rect">
            <a:avLst/>
          </a:prstGeom>
          <a:noFill/>
        </p:spPr>
      </p:pic>
      <p:pic>
        <p:nvPicPr>
          <p:cNvPr id="44039" name="Picture 7" descr="http://www.provenceweb.fr/grafiq/provence/cuges.jpg"/>
          <p:cNvPicPr>
            <a:picLocks noChangeAspect="1" noChangeArrowheads="1"/>
          </p:cNvPicPr>
          <p:nvPr/>
        </p:nvPicPr>
        <p:blipFill>
          <a:blip r:embed="rId4" cstate="print">
            <a:clrChange>
              <a:clrFrom>
                <a:srgbClr val="F7F7FF"/>
              </a:clrFrom>
              <a:clrTo>
                <a:srgbClr val="F7F7FF">
                  <a:alpha val="0"/>
                </a:srgbClr>
              </a:clrTo>
            </a:clrChange>
          </a:blip>
          <a:srcRect/>
          <a:stretch>
            <a:fillRect/>
          </a:stretch>
        </p:blipFill>
        <p:spPr bwMode="auto">
          <a:xfrm>
            <a:off x="125505" y="4929198"/>
            <a:ext cx="2927231" cy="1428760"/>
          </a:xfrm>
          <a:prstGeom prst="rect">
            <a:avLst/>
          </a:prstGeom>
          <a:noFill/>
        </p:spPr>
      </p:pic>
      <p:pic>
        <p:nvPicPr>
          <p:cNvPr id="44041" name="Picture 9" descr="http://www.provenceweb.fr/grafiq/provence/neige.jpg"/>
          <p:cNvPicPr>
            <a:picLocks noChangeAspect="1" noChangeArrowheads="1"/>
          </p:cNvPicPr>
          <p:nvPr/>
        </p:nvPicPr>
        <p:blipFill>
          <a:blip r:embed="rId5" cstate="print">
            <a:clrChange>
              <a:clrFrom>
                <a:srgbClr val="F7F7FF"/>
              </a:clrFrom>
              <a:clrTo>
                <a:srgbClr val="F7F7FF">
                  <a:alpha val="0"/>
                </a:srgbClr>
              </a:clrTo>
            </a:clrChange>
          </a:blip>
          <a:srcRect/>
          <a:stretch>
            <a:fillRect/>
          </a:stretch>
        </p:blipFill>
        <p:spPr bwMode="auto">
          <a:xfrm>
            <a:off x="6643702" y="5000636"/>
            <a:ext cx="2286016" cy="142876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85720" y="571480"/>
            <a:ext cx="7615262" cy="677246"/>
          </a:xfrm>
        </p:spPr>
        <p:txBody>
          <a:bodyPr>
            <a:noAutofit/>
          </a:bodyPr>
          <a:lstStyle/>
          <a:p>
            <a:pPr algn="l"/>
            <a:r>
              <a:rPr lang="fr-FR" sz="4800" b="1" dirty="0" smtClean="0">
                <a:solidFill>
                  <a:schemeClr val="bg2">
                    <a:lumMod val="75000"/>
                  </a:schemeClr>
                </a:solidFill>
              </a:rPr>
              <a:t>L’ identité régionale</a:t>
            </a:r>
            <a:endParaRPr lang="fr-FR" sz="4800" b="1" dirty="0">
              <a:solidFill>
                <a:schemeClr val="bg2">
                  <a:lumMod val="75000"/>
                </a:schemeClr>
              </a:solidFill>
            </a:endParaRPr>
          </a:p>
        </p:txBody>
      </p:sp>
      <p:sp>
        <p:nvSpPr>
          <p:cNvPr id="6" name="Espace réservé du pied de page 5"/>
          <p:cNvSpPr>
            <a:spLocks noGrp="1"/>
          </p:cNvSpPr>
          <p:nvPr>
            <p:ph type="ftr" sz="quarter" idx="11"/>
          </p:nvPr>
        </p:nvSpPr>
        <p:spPr/>
        <p:txBody>
          <a:bodyPr/>
          <a:lstStyle/>
          <a:p>
            <a:r>
              <a:rPr lang="it-IT" smtClean="0"/>
              <a:t>D. BAFCOP - LPO C. CLAUDEL</a:t>
            </a:r>
            <a:endParaRPr lang="fr-FR" dirty="0"/>
          </a:p>
        </p:txBody>
      </p:sp>
      <p:sp>
        <p:nvSpPr>
          <p:cNvPr id="12" name="Espace réservé du numéro de diapositive 11"/>
          <p:cNvSpPr>
            <a:spLocks noGrp="1"/>
          </p:cNvSpPr>
          <p:nvPr>
            <p:ph type="sldNum" sz="quarter" idx="12"/>
          </p:nvPr>
        </p:nvSpPr>
        <p:spPr/>
        <p:txBody>
          <a:bodyPr/>
          <a:lstStyle/>
          <a:p>
            <a:fld id="{EF900422-60D8-42F5-AA0C-87FC3CCCD1D6}" type="slidenum">
              <a:rPr lang="fr-FR" smtClean="0"/>
              <a:pPr/>
              <a:t>4</a:t>
            </a:fld>
            <a:endParaRPr lang="fr-FR"/>
          </a:p>
        </p:txBody>
      </p:sp>
      <p:sp>
        <p:nvSpPr>
          <p:cNvPr id="9" name="Rectangle 8"/>
          <p:cNvSpPr/>
          <p:nvPr/>
        </p:nvSpPr>
        <p:spPr>
          <a:xfrm>
            <a:off x="214282" y="1428737"/>
            <a:ext cx="5643602" cy="5693866"/>
          </a:xfrm>
          <a:prstGeom prst="rect">
            <a:avLst/>
          </a:prstGeom>
        </p:spPr>
        <p:txBody>
          <a:bodyPr wrap="square">
            <a:spAutoFit/>
          </a:bodyPr>
          <a:lstStyle/>
          <a:p>
            <a:pPr>
              <a:buFont typeface="Wingdings" pitchFamily="2" charset="2"/>
              <a:buChar char="q"/>
            </a:pPr>
            <a:r>
              <a:rPr lang="fr-FR" dirty="0" smtClean="0"/>
              <a:t> </a:t>
            </a:r>
            <a:r>
              <a:rPr lang="fr-FR" b="1" dirty="0" smtClean="0"/>
              <a:t>Les santons de Provence. </a:t>
            </a:r>
            <a:r>
              <a:rPr lang="fr-FR" dirty="0" smtClean="0"/>
              <a:t/>
            </a:r>
            <a:br>
              <a:rPr lang="fr-FR" dirty="0" smtClean="0"/>
            </a:br>
            <a:r>
              <a:rPr lang="fr-FR" sz="1600" dirty="0" smtClean="0"/>
              <a:t>Dans la tradition provençale, les santons placés dans la crèche représentent la nativité, les métiers d'autrefois et un vieux village provençal. Les premières crèches datent du IVe siècle et elles ne se développèrent dans les foyers qu'au XVIIIe siècle après l'interdiction des crèches d'églises à la révolution. </a:t>
            </a:r>
          </a:p>
          <a:p>
            <a:pPr>
              <a:buFont typeface="Wingdings" pitchFamily="2" charset="2"/>
              <a:buChar char="q"/>
            </a:pPr>
            <a:r>
              <a:rPr lang="fr-FR" dirty="0" smtClean="0"/>
              <a:t> </a:t>
            </a:r>
            <a:r>
              <a:rPr lang="fr-FR" b="1" dirty="0" smtClean="0"/>
              <a:t>Les tissus provençaux. </a:t>
            </a:r>
            <a:r>
              <a:rPr lang="fr-FR" dirty="0" smtClean="0"/>
              <a:t/>
            </a:r>
            <a:br>
              <a:rPr lang="fr-FR" dirty="0" smtClean="0"/>
            </a:br>
            <a:r>
              <a:rPr lang="fr-FR" sz="1600" dirty="0" smtClean="0"/>
              <a:t>Ce tissu est apparu à Marseille au XVIIIe siècle. Ce sont des toiles de coton imprimées selon les techniques mises au point par les imageries. Les couleurs sont vives et les motifs représentent les plantes, les fleurs de la garrigue, telles la fleur de lavande, la branche d'olivier, ...</a:t>
            </a:r>
          </a:p>
          <a:p>
            <a:pPr>
              <a:buFont typeface="Wingdings" pitchFamily="2" charset="2"/>
              <a:buChar char="q"/>
            </a:pPr>
            <a:r>
              <a:rPr lang="fr-FR" dirty="0" smtClean="0"/>
              <a:t> </a:t>
            </a:r>
            <a:r>
              <a:rPr lang="fr-FR" b="1" dirty="0" smtClean="0"/>
              <a:t>Les poteries. </a:t>
            </a:r>
            <a:r>
              <a:rPr lang="fr-FR" dirty="0" smtClean="0"/>
              <a:t/>
            </a:r>
            <a:br>
              <a:rPr lang="fr-FR" dirty="0" smtClean="0"/>
            </a:br>
            <a:r>
              <a:rPr lang="fr-FR" sz="1600" dirty="0" smtClean="0"/>
              <a:t>Apparues au XVIIe siècle, les poteries provençales sont de couleurs bleu, jaune ou vert ornées comme le tissu des plantes de la garrigue. </a:t>
            </a:r>
          </a:p>
          <a:p>
            <a:pPr>
              <a:buFont typeface="Wingdings" pitchFamily="2" charset="2"/>
              <a:buChar char="q"/>
            </a:pPr>
            <a:r>
              <a:rPr lang="fr-FR" b="1" dirty="0" smtClean="0"/>
              <a:t>Le bois d'olivier. </a:t>
            </a:r>
            <a:r>
              <a:rPr lang="fr-FR" dirty="0" smtClean="0"/>
              <a:t/>
            </a:r>
            <a:br>
              <a:rPr lang="fr-FR" dirty="0" smtClean="0"/>
            </a:br>
            <a:r>
              <a:rPr lang="fr-FR" sz="1600" dirty="0" smtClean="0"/>
              <a:t>Il est utilisé dans la fabrication de fourchettes, cuillères, mortiers, pilons, ... </a:t>
            </a:r>
          </a:p>
          <a:p>
            <a:endParaRPr lang="fr-FR" dirty="0" smtClean="0"/>
          </a:p>
          <a:p>
            <a:endParaRPr lang="fr-FR" dirty="0"/>
          </a:p>
        </p:txBody>
      </p:sp>
      <p:pic>
        <p:nvPicPr>
          <p:cNvPr id="33795" name="Picture 3" descr="http://www.recoin.fr/photos/castellet4.jpg"/>
          <p:cNvPicPr>
            <a:picLocks noChangeAspect="1" noChangeArrowheads="1"/>
          </p:cNvPicPr>
          <p:nvPr/>
        </p:nvPicPr>
        <p:blipFill>
          <a:blip r:embed="rId3" cstate="print"/>
          <a:srcRect b="7499"/>
          <a:stretch>
            <a:fillRect/>
          </a:stretch>
        </p:blipFill>
        <p:spPr bwMode="auto">
          <a:xfrm>
            <a:off x="6858016" y="3286124"/>
            <a:ext cx="2085203" cy="192882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33796" name="Picture 4" descr="http://www.recoin.fr/photos/sanarymarche3.jpg"/>
          <p:cNvPicPr>
            <a:picLocks noChangeAspect="1" noChangeArrowheads="1"/>
          </p:cNvPicPr>
          <p:nvPr/>
        </p:nvPicPr>
        <p:blipFill>
          <a:blip r:embed="rId4" cstate="print"/>
          <a:srcRect b="7499"/>
          <a:stretch>
            <a:fillRect/>
          </a:stretch>
        </p:blipFill>
        <p:spPr bwMode="auto">
          <a:xfrm>
            <a:off x="5715008" y="4714884"/>
            <a:ext cx="2000264" cy="1850257"/>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33797" name="Picture 5" descr="http://www.recoin.fr/photos/sanarymarche5.jpg"/>
          <p:cNvPicPr>
            <a:picLocks noChangeAspect="1" noChangeArrowheads="1"/>
          </p:cNvPicPr>
          <p:nvPr/>
        </p:nvPicPr>
        <p:blipFill>
          <a:blip r:embed="rId5" cstate="print"/>
          <a:srcRect b="7499"/>
          <a:stretch>
            <a:fillRect/>
          </a:stretch>
        </p:blipFill>
        <p:spPr bwMode="auto">
          <a:xfrm>
            <a:off x="5429256" y="2214554"/>
            <a:ext cx="2214578" cy="2048499"/>
          </a:xfrm>
          <a:prstGeom prst="ellipse">
            <a:avLst/>
          </a:prstGeom>
          <a:ln>
            <a:noFill/>
          </a:ln>
          <a:effectLst>
            <a:softEdge rad="112500"/>
          </a:effectLst>
        </p:spPr>
      </p:pic>
      <p:pic>
        <p:nvPicPr>
          <p:cNvPr id="33798" name="Picture 6" descr="http://www.recoin.fr/photos/aubagnesantons5.jpg"/>
          <p:cNvPicPr>
            <a:picLocks noChangeAspect="1" noChangeArrowheads="1"/>
          </p:cNvPicPr>
          <p:nvPr/>
        </p:nvPicPr>
        <p:blipFill>
          <a:blip r:embed="rId6" cstate="print"/>
          <a:srcRect b="7499"/>
          <a:stretch>
            <a:fillRect/>
          </a:stretch>
        </p:blipFill>
        <p:spPr bwMode="auto">
          <a:xfrm>
            <a:off x="6643702" y="357166"/>
            <a:ext cx="2286016" cy="2114580"/>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320040"/>
            <a:ext cx="8143900" cy="751506"/>
          </a:xfrm>
        </p:spPr>
        <p:txBody>
          <a:bodyPr>
            <a:noAutofit/>
          </a:bodyPr>
          <a:lstStyle/>
          <a:p>
            <a:r>
              <a:rPr lang="fr-FR" sz="4800" b="1" dirty="0" smtClean="0"/>
              <a:t> Le tourisme</a:t>
            </a:r>
            <a:endParaRPr lang="fr-FR" sz="3400" b="1" dirty="0"/>
          </a:p>
        </p:txBody>
      </p:sp>
      <p:sp>
        <p:nvSpPr>
          <p:cNvPr id="14" name="Espace réservé du pied de page 13"/>
          <p:cNvSpPr>
            <a:spLocks noGrp="1"/>
          </p:cNvSpPr>
          <p:nvPr>
            <p:ph type="ftr" sz="quarter" idx="11"/>
          </p:nvPr>
        </p:nvSpPr>
        <p:spPr/>
        <p:txBody>
          <a:bodyPr/>
          <a:lstStyle/>
          <a:p>
            <a:r>
              <a:rPr lang="it-IT" smtClean="0"/>
              <a:t>D. BAFCOP - LPO C. CLAUDEL</a:t>
            </a:r>
            <a:endParaRPr lang="fr-FR" dirty="0"/>
          </a:p>
        </p:txBody>
      </p:sp>
      <p:sp>
        <p:nvSpPr>
          <p:cNvPr id="17" name="Espace réservé du numéro de diapositive 16"/>
          <p:cNvSpPr>
            <a:spLocks noGrp="1"/>
          </p:cNvSpPr>
          <p:nvPr>
            <p:ph type="sldNum" sz="quarter" idx="12"/>
          </p:nvPr>
        </p:nvSpPr>
        <p:spPr/>
        <p:txBody>
          <a:bodyPr/>
          <a:lstStyle/>
          <a:p>
            <a:fld id="{EF900422-60D8-42F5-AA0C-87FC3CCCD1D6}" type="slidenum">
              <a:rPr lang="fr-FR" smtClean="0"/>
              <a:pPr/>
              <a:t>5</a:t>
            </a:fld>
            <a:endParaRPr lang="fr-FR"/>
          </a:p>
        </p:txBody>
      </p:sp>
      <p:sp>
        <p:nvSpPr>
          <p:cNvPr id="8" name="ZoneTexte 7"/>
          <p:cNvSpPr txBox="1"/>
          <p:nvPr/>
        </p:nvSpPr>
        <p:spPr>
          <a:xfrm>
            <a:off x="3214678" y="6072206"/>
            <a:ext cx="2786082" cy="307777"/>
          </a:xfrm>
          <a:prstGeom prst="rect">
            <a:avLst/>
          </a:prstGeom>
          <a:noFill/>
        </p:spPr>
        <p:txBody>
          <a:bodyPr wrap="square" rtlCol="0">
            <a:spAutoFit/>
          </a:bodyPr>
          <a:lstStyle/>
          <a:p>
            <a:pPr algn="ctr"/>
            <a:r>
              <a:rPr lang="fr-FR" sz="1400" b="1" i="1" dirty="0" smtClean="0"/>
              <a:t>Le massif des Maures</a:t>
            </a:r>
            <a:endParaRPr lang="fr-FR" sz="1400" b="1" i="1" dirty="0"/>
          </a:p>
        </p:txBody>
      </p:sp>
      <p:sp>
        <p:nvSpPr>
          <p:cNvPr id="9" name="ZoneTexte 8"/>
          <p:cNvSpPr txBox="1"/>
          <p:nvPr/>
        </p:nvSpPr>
        <p:spPr>
          <a:xfrm>
            <a:off x="642910" y="3714752"/>
            <a:ext cx="2143140" cy="307777"/>
          </a:xfrm>
          <a:prstGeom prst="rect">
            <a:avLst/>
          </a:prstGeom>
          <a:noFill/>
        </p:spPr>
        <p:txBody>
          <a:bodyPr wrap="square" rtlCol="0">
            <a:spAutoFit/>
          </a:bodyPr>
          <a:lstStyle/>
          <a:p>
            <a:r>
              <a:rPr lang="fr-FR" sz="1400" b="1" i="1" dirty="0" smtClean="0"/>
              <a:t>Calanque d’En Vau</a:t>
            </a:r>
          </a:p>
        </p:txBody>
      </p:sp>
      <p:sp>
        <p:nvSpPr>
          <p:cNvPr id="11" name="ZoneTexte 10"/>
          <p:cNvSpPr txBox="1"/>
          <p:nvPr/>
        </p:nvSpPr>
        <p:spPr>
          <a:xfrm>
            <a:off x="6357950" y="6143644"/>
            <a:ext cx="2357454" cy="307777"/>
          </a:xfrm>
          <a:prstGeom prst="rect">
            <a:avLst/>
          </a:prstGeom>
          <a:noFill/>
        </p:spPr>
        <p:txBody>
          <a:bodyPr wrap="square" rtlCol="0">
            <a:spAutoFit/>
          </a:bodyPr>
          <a:lstStyle/>
          <a:p>
            <a:pPr algn="ctr"/>
            <a:r>
              <a:rPr lang="fr-FR" sz="1400" b="1" i="1" dirty="0" smtClean="0"/>
              <a:t>Gorges du Verdon</a:t>
            </a:r>
          </a:p>
        </p:txBody>
      </p:sp>
      <p:sp>
        <p:nvSpPr>
          <p:cNvPr id="21" name="ZoneTexte 20"/>
          <p:cNvSpPr txBox="1"/>
          <p:nvPr/>
        </p:nvSpPr>
        <p:spPr>
          <a:xfrm>
            <a:off x="3000364" y="3786190"/>
            <a:ext cx="3143272" cy="307777"/>
          </a:xfrm>
          <a:prstGeom prst="rect">
            <a:avLst/>
          </a:prstGeom>
          <a:noFill/>
        </p:spPr>
        <p:txBody>
          <a:bodyPr wrap="square" rtlCol="0">
            <a:spAutoFit/>
          </a:bodyPr>
          <a:lstStyle/>
          <a:p>
            <a:pPr algn="ctr"/>
            <a:r>
              <a:rPr lang="fr-FR" sz="1400" b="1" i="1" dirty="0" smtClean="0"/>
              <a:t>Les étangs de Camargue</a:t>
            </a:r>
          </a:p>
        </p:txBody>
      </p:sp>
      <p:sp>
        <p:nvSpPr>
          <p:cNvPr id="23" name="ZoneTexte 22"/>
          <p:cNvSpPr txBox="1"/>
          <p:nvPr/>
        </p:nvSpPr>
        <p:spPr>
          <a:xfrm>
            <a:off x="6143636" y="3857628"/>
            <a:ext cx="2571768" cy="307777"/>
          </a:xfrm>
          <a:prstGeom prst="rect">
            <a:avLst/>
          </a:prstGeom>
          <a:noFill/>
        </p:spPr>
        <p:txBody>
          <a:bodyPr wrap="square" rtlCol="0">
            <a:spAutoFit/>
          </a:bodyPr>
          <a:lstStyle/>
          <a:p>
            <a:pPr algn="ctr"/>
            <a:r>
              <a:rPr lang="fr-FR" sz="1400" b="1" i="1" dirty="0" smtClean="0"/>
              <a:t>L’île de Porquerolles</a:t>
            </a:r>
          </a:p>
        </p:txBody>
      </p:sp>
      <p:pic>
        <p:nvPicPr>
          <p:cNvPr id="14350" name="Picture 14" descr="Région Haute Normandie"/>
          <p:cNvPicPr>
            <a:picLocks noChangeAspect="1" noChangeArrowheads="1"/>
          </p:cNvPicPr>
          <p:nvPr/>
        </p:nvPicPr>
        <p:blipFill>
          <a:blip r:embed="rId3" cstate="print"/>
          <a:srcRect/>
          <a:stretch>
            <a:fillRect/>
          </a:stretch>
        </p:blipFill>
        <p:spPr bwMode="auto">
          <a:xfrm>
            <a:off x="8215338" y="214290"/>
            <a:ext cx="788539" cy="1357322"/>
          </a:xfrm>
          <a:prstGeom prst="rect">
            <a:avLst/>
          </a:prstGeom>
          <a:noFill/>
        </p:spPr>
      </p:pic>
      <p:sp>
        <p:nvSpPr>
          <p:cNvPr id="26" name="ZoneTexte 25"/>
          <p:cNvSpPr txBox="1"/>
          <p:nvPr/>
        </p:nvSpPr>
        <p:spPr>
          <a:xfrm>
            <a:off x="1285852" y="6000768"/>
            <a:ext cx="1214446" cy="307777"/>
          </a:xfrm>
          <a:prstGeom prst="rect">
            <a:avLst/>
          </a:prstGeom>
          <a:noFill/>
        </p:spPr>
        <p:txBody>
          <a:bodyPr wrap="square" rtlCol="0">
            <a:spAutoFit/>
          </a:bodyPr>
          <a:lstStyle/>
          <a:p>
            <a:r>
              <a:rPr lang="fr-FR" sz="1400" b="1" i="1" dirty="0" smtClean="0"/>
              <a:t>Les vignes</a:t>
            </a:r>
          </a:p>
        </p:txBody>
      </p:sp>
      <p:pic>
        <p:nvPicPr>
          <p:cNvPr id="32769" name="Picture 1" descr="http://www.recoin.fr/photos/cassiscalanque2.jpg"/>
          <p:cNvPicPr>
            <a:picLocks noChangeAspect="1" noChangeArrowheads="1"/>
          </p:cNvPicPr>
          <p:nvPr/>
        </p:nvPicPr>
        <p:blipFill>
          <a:blip r:embed="rId4" cstate="print"/>
          <a:srcRect b="12500"/>
          <a:stretch>
            <a:fillRect/>
          </a:stretch>
        </p:blipFill>
        <p:spPr bwMode="auto">
          <a:xfrm>
            <a:off x="285720" y="1285860"/>
            <a:ext cx="2857500" cy="2500306"/>
          </a:xfrm>
          <a:prstGeom prst="rect">
            <a:avLst/>
          </a:prstGeom>
          <a:noFill/>
        </p:spPr>
      </p:pic>
      <p:pic>
        <p:nvPicPr>
          <p:cNvPr id="32771" name="Picture 3" descr="http://www.recoin.fr/photos/bandolbendor6.jpg"/>
          <p:cNvPicPr>
            <a:picLocks noChangeAspect="1" noChangeArrowheads="1"/>
          </p:cNvPicPr>
          <p:nvPr/>
        </p:nvPicPr>
        <p:blipFill>
          <a:blip r:embed="rId5" cstate="print"/>
          <a:srcRect b="9999"/>
          <a:stretch>
            <a:fillRect/>
          </a:stretch>
        </p:blipFill>
        <p:spPr bwMode="auto">
          <a:xfrm>
            <a:off x="6000760" y="1500174"/>
            <a:ext cx="2857500" cy="2357454"/>
          </a:xfrm>
          <a:prstGeom prst="rect">
            <a:avLst/>
          </a:prstGeom>
          <a:noFill/>
        </p:spPr>
      </p:pic>
      <p:pic>
        <p:nvPicPr>
          <p:cNvPr id="32772" name="Picture 4" descr="http://www.recoin.fr/photos/gonfaronange5.jpg"/>
          <p:cNvPicPr>
            <a:picLocks noChangeAspect="1" noChangeArrowheads="1"/>
          </p:cNvPicPr>
          <p:nvPr/>
        </p:nvPicPr>
        <p:blipFill>
          <a:blip r:embed="rId6" cstate="print"/>
          <a:srcRect b="7894"/>
          <a:stretch>
            <a:fillRect/>
          </a:stretch>
        </p:blipFill>
        <p:spPr bwMode="auto">
          <a:xfrm>
            <a:off x="3357554" y="3929066"/>
            <a:ext cx="2500330" cy="2302954"/>
          </a:xfrm>
          <a:prstGeom prst="rect">
            <a:avLst/>
          </a:prstGeom>
          <a:ln>
            <a:noFill/>
          </a:ln>
          <a:effectLst>
            <a:softEdge rad="112500"/>
          </a:effectLst>
        </p:spPr>
      </p:pic>
      <p:pic>
        <p:nvPicPr>
          <p:cNvPr id="32773" name="Picture 5" descr="http://www.recoin.fr/photos/gonfaronange6.jpg"/>
          <p:cNvPicPr>
            <a:picLocks noChangeAspect="1" noChangeArrowheads="1"/>
          </p:cNvPicPr>
          <p:nvPr/>
        </p:nvPicPr>
        <p:blipFill>
          <a:blip r:embed="rId7" cstate="print"/>
          <a:srcRect b="17499"/>
          <a:stretch>
            <a:fillRect/>
          </a:stretch>
        </p:blipFill>
        <p:spPr bwMode="auto">
          <a:xfrm>
            <a:off x="285720" y="3857628"/>
            <a:ext cx="2857500" cy="2357454"/>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pic>
        <p:nvPicPr>
          <p:cNvPr id="32774" name="Picture 6" descr="http://www.recoin.fr/photos/moustiersverdon2.jpg"/>
          <p:cNvPicPr>
            <a:picLocks noChangeAspect="1" noChangeArrowheads="1"/>
          </p:cNvPicPr>
          <p:nvPr/>
        </p:nvPicPr>
        <p:blipFill>
          <a:blip r:embed="rId8" cstate="print"/>
          <a:srcRect b="7499"/>
          <a:stretch>
            <a:fillRect/>
          </a:stretch>
        </p:blipFill>
        <p:spPr bwMode="auto">
          <a:xfrm>
            <a:off x="6000760" y="3714752"/>
            <a:ext cx="2857500" cy="2643206"/>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pic>
        <p:nvPicPr>
          <p:cNvPr id="32775" name="Picture 7" descr="http://www.recoin.fr/photos/saintesmariescamargue3.jpg"/>
          <p:cNvPicPr>
            <a:picLocks noChangeAspect="1" noChangeArrowheads="1"/>
          </p:cNvPicPr>
          <p:nvPr/>
        </p:nvPicPr>
        <p:blipFill>
          <a:blip r:embed="rId9" cstate="print"/>
          <a:srcRect b="10000"/>
          <a:stretch>
            <a:fillRect/>
          </a:stretch>
        </p:blipFill>
        <p:spPr bwMode="auto">
          <a:xfrm>
            <a:off x="3357554" y="1571612"/>
            <a:ext cx="2460648" cy="2214578"/>
          </a:xfrm>
          <a:prstGeom prst="rect">
            <a:avLst/>
          </a:prstGeom>
          <a:noFill/>
        </p:spPr>
      </p:pic>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305800" cy="581772"/>
          </a:xfrm>
        </p:spPr>
        <p:txBody>
          <a:bodyPr>
            <a:noAutofit/>
          </a:bodyPr>
          <a:lstStyle/>
          <a:p>
            <a:r>
              <a:rPr lang="fr-FR" sz="4800" b="1" dirty="0" smtClean="0"/>
              <a:t>Le tourisme</a:t>
            </a:r>
            <a:endParaRPr lang="fr-FR" sz="4800" dirty="0"/>
          </a:p>
        </p:txBody>
      </p:sp>
      <p:sp>
        <p:nvSpPr>
          <p:cNvPr id="3" name="Espace réservé du pied de page 2"/>
          <p:cNvSpPr>
            <a:spLocks noGrp="1"/>
          </p:cNvSpPr>
          <p:nvPr>
            <p:ph type="ftr" sz="quarter" idx="11"/>
          </p:nvPr>
        </p:nvSpPr>
        <p:spPr/>
        <p:txBody>
          <a:bodyPr/>
          <a:lstStyle/>
          <a:p>
            <a:r>
              <a:rPr lang="it-IT" smtClean="0"/>
              <a:t>D. BAFCOP - LPO C. CLAUDEL</a:t>
            </a:r>
            <a:endParaRPr lang="fr-FR"/>
          </a:p>
        </p:txBody>
      </p:sp>
      <p:sp>
        <p:nvSpPr>
          <p:cNvPr id="15" name="Espace réservé du numéro de diapositive 14"/>
          <p:cNvSpPr>
            <a:spLocks noGrp="1"/>
          </p:cNvSpPr>
          <p:nvPr>
            <p:ph type="sldNum" sz="quarter" idx="12"/>
          </p:nvPr>
        </p:nvSpPr>
        <p:spPr/>
        <p:txBody>
          <a:bodyPr/>
          <a:lstStyle/>
          <a:p>
            <a:fld id="{EF900422-60D8-42F5-AA0C-87FC3CCCD1D6}" type="slidenum">
              <a:rPr lang="fr-FR" smtClean="0"/>
              <a:pPr/>
              <a:t>6</a:t>
            </a:fld>
            <a:endParaRPr lang="fr-FR"/>
          </a:p>
        </p:txBody>
      </p:sp>
      <p:pic>
        <p:nvPicPr>
          <p:cNvPr id="51201" name="Picture 1" descr="http://www.recoin.fr/photos/avignon6.jpg"/>
          <p:cNvPicPr>
            <a:picLocks noChangeAspect="1" noChangeArrowheads="1"/>
          </p:cNvPicPr>
          <p:nvPr/>
        </p:nvPicPr>
        <p:blipFill>
          <a:blip r:embed="rId2" cstate="print"/>
          <a:srcRect b="7499"/>
          <a:stretch>
            <a:fillRect/>
          </a:stretch>
        </p:blipFill>
        <p:spPr bwMode="auto">
          <a:xfrm>
            <a:off x="6286512" y="1357298"/>
            <a:ext cx="2571748" cy="2378884"/>
          </a:xfrm>
          <a:prstGeom prst="rect">
            <a:avLst/>
          </a:prstGeom>
          <a:noFill/>
        </p:spPr>
      </p:pic>
      <p:pic>
        <p:nvPicPr>
          <p:cNvPr id="5" name="Picture 2" descr="http://www.recoin.fr/photos/cassiscalanque5.jpg"/>
          <p:cNvPicPr>
            <a:picLocks noChangeAspect="1" noChangeArrowheads="1"/>
          </p:cNvPicPr>
          <p:nvPr/>
        </p:nvPicPr>
        <p:blipFill>
          <a:blip r:embed="rId3" cstate="print"/>
          <a:srcRect b="9999"/>
          <a:stretch>
            <a:fillRect/>
          </a:stretch>
        </p:blipFill>
        <p:spPr bwMode="auto">
          <a:xfrm>
            <a:off x="357158" y="1428736"/>
            <a:ext cx="2428892" cy="2186018"/>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6" name="ZoneTexte 5"/>
          <p:cNvSpPr txBox="1"/>
          <p:nvPr/>
        </p:nvSpPr>
        <p:spPr>
          <a:xfrm>
            <a:off x="500034" y="3571876"/>
            <a:ext cx="2143140" cy="307777"/>
          </a:xfrm>
          <a:prstGeom prst="rect">
            <a:avLst/>
          </a:prstGeom>
          <a:noFill/>
        </p:spPr>
        <p:txBody>
          <a:bodyPr wrap="square" rtlCol="0">
            <a:spAutoFit/>
          </a:bodyPr>
          <a:lstStyle/>
          <a:p>
            <a:pPr algn="ctr"/>
            <a:r>
              <a:rPr lang="fr-FR" sz="1400" b="1" i="1" dirty="0" smtClean="0"/>
              <a:t>Le port de Cassis</a:t>
            </a:r>
          </a:p>
        </p:txBody>
      </p:sp>
      <p:sp>
        <p:nvSpPr>
          <p:cNvPr id="7" name="ZoneTexte 6"/>
          <p:cNvSpPr txBox="1"/>
          <p:nvPr/>
        </p:nvSpPr>
        <p:spPr>
          <a:xfrm>
            <a:off x="6572264" y="3714752"/>
            <a:ext cx="2143140" cy="307777"/>
          </a:xfrm>
          <a:prstGeom prst="rect">
            <a:avLst/>
          </a:prstGeom>
          <a:noFill/>
        </p:spPr>
        <p:txBody>
          <a:bodyPr wrap="square" rtlCol="0">
            <a:spAutoFit/>
          </a:bodyPr>
          <a:lstStyle/>
          <a:p>
            <a:r>
              <a:rPr lang="fr-FR" sz="1400" b="1" i="1" dirty="0" smtClean="0"/>
              <a:t>Le Pont d’Avignon</a:t>
            </a:r>
          </a:p>
        </p:txBody>
      </p:sp>
      <p:pic>
        <p:nvPicPr>
          <p:cNvPr id="51203" name="Picture 3" descr="http://www.recoin.fr/photos/marseillevieuxport1.jpg"/>
          <p:cNvPicPr>
            <a:picLocks noChangeAspect="1" noChangeArrowheads="1"/>
          </p:cNvPicPr>
          <p:nvPr/>
        </p:nvPicPr>
        <p:blipFill>
          <a:blip r:embed="rId4" cstate="print"/>
          <a:srcRect b="9999"/>
          <a:stretch>
            <a:fillRect/>
          </a:stretch>
        </p:blipFill>
        <p:spPr bwMode="auto">
          <a:xfrm>
            <a:off x="285720" y="4214818"/>
            <a:ext cx="8572500" cy="2071702"/>
          </a:xfrm>
          <a:prstGeom prst="rect">
            <a:avLst/>
          </a:prstGeom>
          <a:noFill/>
        </p:spPr>
      </p:pic>
      <p:sp>
        <p:nvSpPr>
          <p:cNvPr id="9" name="ZoneTexte 8"/>
          <p:cNvSpPr txBox="1"/>
          <p:nvPr/>
        </p:nvSpPr>
        <p:spPr>
          <a:xfrm>
            <a:off x="3714744" y="6215082"/>
            <a:ext cx="5072098" cy="307777"/>
          </a:xfrm>
          <a:prstGeom prst="rect">
            <a:avLst/>
          </a:prstGeom>
          <a:noFill/>
        </p:spPr>
        <p:txBody>
          <a:bodyPr wrap="square" rtlCol="0">
            <a:spAutoFit/>
          </a:bodyPr>
          <a:lstStyle/>
          <a:p>
            <a:r>
              <a:rPr lang="fr-FR" sz="1400" b="1" i="1" dirty="0" smtClean="0"/>
              <a:t>Le vieux port de Marseille &amp; Notre-Dame de la Garde</a:t>
            </a:r>
          </a:p>
        </p:txBody>
      </p:sp>
      <p:pic>
        <p:nvPicPr>
          <p:cNvPr id="51204" name="Picture 4" descr="http://www.recoin.fr/photos/marseille-garde-4.jpg"/>
          <p:cNvPicPr>
            <a:picLocks noChangeAspect="1" noChangeArrowheads="1"/>
          </p:cNvPicPr>
          <p:nvPr/>
        </p:nvPicPr>
        <p:blipFill>
          <a:blip r:embed="rId5" cstate="print"/>
          <a:srcRect l="20000" r="14999" b="7499"/>
          <a:stretch>
            <a:fillRect/>
          </a:stretch>
        </p:blipFill>
        <p:spPr bwMode="auto">
          <a:xfrm>
            <a:off x="0" y="3714752"/>
            <a:ext cx="1857388" cy="2643206"/>
          </a:xfrm>
          <a:prstGeom prst="ellipse">
            <a:avLst/>
          </a:prstGeom>
          <a:ln>
            <a:noFill/>
          </a:ln>
          <a:effectLst>
            <a:softEdge rad="112500"/>
          </a:effectLst>
        </p:spPr>
      </p:pic>
      <p:pic>
        <p:nvPicPr>
          <p:cNvPr id="51205" name="Picture 5" descr="http://www.recoin.fr/photos/sixfourspepiole3.jpg"/>
          <p:cNvPicPr>
            <a:picLocks noChangeAspect="1" noChangeArrowheads="1"/>
          </p:cNvPicPr>
          <p:nvPr/>
        </p:nvPicPr>
        <p:blipFill>
          <a:blip r:embed="rId6" cstate="print"/>
          <a:srcRect t="25000" b="7499"/>
          <a:stretch>
            <a:fillRect/>
          </a:stretch>
        </p:blipFill>
        <p:spPr bwMode="auto">
          <a:xfrm>
            <a:off x="3571868" y="1357298"/>
            <a:ext cx="2857500" cy="1928826"/>
          </a:xfrm>
          <a:prstGeom prst="rect">
            <a:avLst/>
          </a:prstGeom>
          <a:noFill/>
        </p:spPr>
      </p:pic>
      <p:sp>
        <p:nvSpPr>
          <p:cNvPr id="12" name="ZoneTexte 11"/>
          <p:cNvSpPr txBox="1"/>
          <p:nvPr/>
        </p:nvSpPr>
        <p:spPr>
          <a:xfrm>
            <a:off x="3714744" y="1214422"/>
            <a:ext cx="3000396" cy="307777"/>
          </a:xfrm>
          <a:prstGeom prst="rect">
            <a:avLst/>
          </a:prstGeom>
          <a:noFill/>
        </p:spPr>
        <p:txBody>
          <a:bodyPr wrap="square" rtlCol="0">
            <a:spAutoFit/>
          </a:bodyPr>
          <a:lstStyle/>
          <a:p>
            <a:pPr algn="ctr"/>
            <a:r>
              <a:rPr lang="fr-FR" sz="1400" b="1" i="1" dirty="0" smtClean="0"/>
              <a:t>La chapelle de </a:t>
            </a:r>
            <a:r>
              <a:rPr lang="fr-FR" sz="1400" b="1" i="1" dirty="0" err="1" smtClean="0"/>
              <a:t>Pépiole</a:t>
            </a:r>
            <a:endParaRPr lang="fr-FR" sz="1400" b="1" i="1" dirty="0" smtClean="0"/>
          </a:p>
        </p:txBody>
      </p:sp>
      <p:pic>
        <p:nvPicPr>
          <p:cNvPr id="51206" name="Picture 6" descr="http://www.recoin.fr/photos/arlesarenes3.jpg"/>
          <p:cNvPicPr>
            <a:picLocks noChangeAspect="1" noChangeArrowheads="1"/>
          </p:cNvPicPr>
          <p:nvPr/>
        </p:nvPicPr>
        <p:blipFill>
          <a:blip r:embed="rId7" cstate="print"/>
          <a:srcRect b="7499"/>
          <a:stretch>
            <a:fillRect/>
          </a:stretch>
        </p:blipFill>
        <p:spPr bwMode="auto">
          <a:xfrm>
            <a:off x="2571736" y="2616376"/>
            <a:ext cx="2500330" cy="2312821"/>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sp>
        <p:nvSpPr>
          <p:cNvPr id="14" name="ZoneTexte 13"/>
          <p:cNvSpPr txBox="1"/>
          <p:nvPr/>
        </p:nvSpPr>
        <p:spPr>
          <a:xfrm>
            <a:off x="5357818" y="3929066"/>
            <a:ext cx="2143140" cy="307777"/>
          </a:xfrm>
          <a:prstGeom prst="rect">
            <a:avLst/>
          </a:prstGeom>
          <a:noFill/>
        </p:spPr>
        <p:txBody>
          <a:bodyPr wrap="square" rtlCol="0">
            <a:spAutoFit/>
          </a:bodyPr>
          <a:lstStyle/>
          <a:p>
            <a:r>
              <a:rPr lang="fr-FR" sz="1400" b="1" i="1" dirty="0" smtClean="0"/>
              <a:t>Les arènes d’Arles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descr="http://www.recoin.fr/photos/castellet1.jpg"/>
          <p:cNvPicPr>
            <a:picLocks noChangeAspect="1" noChangeArrowheads="1"/>
          </p:cNvPicPr>
          <p:nvPr/>
        </p:nvPicPr>
        <p:blipFill>
          <a:blip r:embed="rId3" cstate="print"/>
          <a:srcRect b="14999"/>
          <a:stretch>
            <a:fillRect/>
          </a:stretch>
        </p:blipFill>
        <p:spPr bwMode="auto">
          <a:xfrm>
            <a:off x="285720" y="1357298"/>
            <a:ext cx="8572500" cy="1500198"/>
          </a:xfrm>
          <a:prstGeom prst="rect">
            <a:avLst/>
          </a:prstGeom>
          <a:noFill/>
        </p:spPr>
      </p:pic>
      <p:sp>
        <p:nvSpPr>
          <p:cNvPr id="2" name="Titre 1"/>
          <p:cNvSpPr>
            <a:spLocks noGrp="1"/>
          </p:cNvSpPr>
          <p:nvPr>
            <p:ph type="title"/>
          </p:nvPr>
        </p:nvSpPr>
        <p:spPr>
          <a:xfrm>
            <a:off x="785786" y="214290"/>
            <a:ext cx="7699248" cy="751506"/>
          </a:xfrm>
        </p:spPr>
        <p:txBody>
          <a:bodyPr>
            <a:noAutofit/>
          </a:bodyPr>
          <a:lstStyle/>
          <a:p>
            <a:r>
              <a:rPr lang="fr-FR" sz="4800" b="1" dirty="0" smtClean="0"/>
              <a:t>Le tourisme</a:t>
            </a:r>
            <a:endParaRPr lang="fr-FR" sz="4800" dirty="0"/>
          </a:p>
        </p:txBody>
      </p:sp>
      <p:sp>
        <p:nvSpPr>
          <p:cNvPr id="13" name="Espace réservé du pied de page 12"/>
          <p:cNvSpPr>
            <a:spLocks noGrp="1"/>
          </p:cNvSpPr>
          <p:nvPr>
            <p:ph type="ftr" sz="quarter" idx="11"/>
          </p:nvPr>
        </p:nvSpPr>
        <p:spPr/>
        <p:txBody>
          <a:bodyPr/>
          <a:lstStyle/>
          <a:p>
            <a:r>
              <a:rPr lang="it-IT" smtClean="0"/>
              <a:t>D. BAFCOP - LPO C. CLAUDEL</a:t>
            </a:r>
            <a:endParaRPr lang="fr-FR"/>
          </a:p>
        </p:txBody>
      </p:sp>
      <p:sp>
        <p:nvSpPr>
          <p:cNvPr id="10" name="Espace réservé du numéro de diapositive 9"/>
          <p:cNvSpPr>
            <a:spLocks noGrp="1"/>
          </p:cNvSpPr>
          <p:nvPr>
            <p:ph type="sldNum" sz="quarter" idx="12"/>
          </p:nvPr>
        </p:nvSpPr>
        <p:spPr/>
        <p:txBody>
          <a:bodyPr/>
          <a:lstStyle/>
          <a:p>
            <a:fld id="{EF900422-60D8-42F5-AA0C-87FC3CCCD1D6}" type="slidenum">
              <a:rPr lang="fr-FR" smtClean="0"/>
              <a:pPr/>
              <a:t>7</a:t>
            </a:fld>
            <a:endParaRPr lang="fr-FR"/>
          </a:p>
        </p:txBody>
      </p:sp>
      <p:sp>
        <p:nvSpPr>
          <p:cNvPr id="24" name="ZoneTexte 23"/>
          <p:cNvSpPr txBox="1"/>
          <p:nvPr/>
        </p:nvSpPr>
        <p:spPr>
          <a:xfrm>
            <a:off x="285720" y="1643050"/>
            <a:ext cx="2286016" cy="307777"/>
          </a:xfrm>
          <a:prstGeom prst="rect">
            <a:avLst/>
          </a:prstGeom>
          <a:noFill/>
        </p:spPr>
        <p:txBody>
          <a:bodyPr wrap="square" rtlCol="0">
            <a:spAutoFit/>
          </a:bodyPr>
          <a:lstStyle/>
          <a:p>
            <a:pPr algn="ctr"/>
            <a:r>
              <a:rPr lang="fr-FR" sz="1400" b="1" i="1" dirty="0" smtClean="0"/>
              <a:t>Village du Castellet</a:t>
            </a:r>
            <a:endParaRPr lang="fr-FR" sz="1400" b="1" i="1" dirty="0"/>
          </a:p>
        </p:txBody>
      </p:sp>
      <p:pic>
        <p:nvPicPr>
          <p:cNvPr id="30724" name="Picture 4" descr="http://www.recoin.fr/photos/bandol1.jpg"/>
          <p:cNvPicPr>
            <a:picLocks noChangeAspect="1" noChangeArrowheads="1"/>
          </p:cNvPicPr>
          <p:nvPr/>
        </p:nvPicPr>
        <p:blipFill>
          <a:blip r:embed="rId4" cstate="print"/>
          <a:srcRect t="17500" b="7499"/>
          <a:stretch>
            <a:fillRect/>
          </a:stretch>
        </p:blipFill>
        <p:spPr bwMode="auto">
          <a:xfrm>
            <a:off x="285720" y="2857496"/>
            <a:ext cx="8572500" cy="1928826"/>
          </a:xfrm>
          <a:prstGeom prst="rect">
            <a:avLst/>
          </a:prstGeom>
          <a:noFill/>
        </p:spPr>
      </p:pic>
      <p:pic>
        <p:nvPicPr>
          <p:cNvPr id="30727" name="Picture 7" descr="http://www.recoin.fr/photos/nice-marche-aux-fleurs-1.jpg"/>
          <p:cNvPicPr>
            <a:picLocks noChangeAspect="1" noChangeArrowheads="1"/>
          </p:cNvPicPr>
          <p:nvPr/>
        </p:nvPicPr>
        <p:blipFill>
          <a:blip r:embed="rId5" cstate="print"/>
          <a:srcRect b="7499"/>
          <a:stretch>
            <a:fillRect/>
          </a:stretch>
        </p:blipFill>
        <p:spPr bwMode="auto">
          <a:xfrm>
            <a:off x="285720" y="4786322"/>
            <a:ext cx="8572500" cy="1571636"/>
          </a:xfrm>
          <a:prstGeom prst="rect">
            <a:avLst/>
          </a:prstGeom>
          <a:noFill/>
        </p:spPr>
      </p:pic>
      <p:sp>
        <p:nvSpPr>
          <p:cNvPr id="11" name="ZoneTexte 10"/>
          <p:cNvSpPr txBox="1"/>
          <p:nvPr/>
        </p:nvSpPr>
        <p:spPr>
          <a:xfrm>
            <a:off x="1500166" y="3000372"/>
            <a:ext cx="3357586" cy="307777"/>
          </a:xfrm>
          <a:prstGeom prst="rect">
            <a:avLst/>
          </a:prstGeom>
          <a:noFill/>
        </p:spPr>
        <p:txBody>
          <a:bodyPr wrap="square" rtlCol="0">
            <a:spAutoFit/>
          </a:bodyPr>
          <a:lstStyle/>
          <a:p>
            <a:pPr algn="ctr"/>
            <a:r>
              <a:rPr lang="fr-FR" sz="1400" b="1" i="1" dirty="0" smtClean="0">
                <a:solidFill>
                  <a:schemeClr val="bg1"/>
                </a:solidFill>
              </a:rPr>
              <a:t>La station balnéaire de Bandol</a:t>
            </a:r>
            <a:endParaRPr lang="fr-FR" sz="1400" b="1" i="1" dirty="0">
              <a:solidFill>
                <a:schemeClr val="bg1"/>
              </a:solidFill>
            </a:endParaRPr>
          </a:p>
        </p:txBody>
      </p:sp>
      <p:sp>
        <p:nvSpPr>
          <p:cNvPr id="18" name="ZoneTexte 17"/>
          <p:cNvSpPr txBox="1"/>
          <p:nvPr/>
        </p:nvSpPr>
        <p:spPr>
          <a:xfrm>
            <a:off x="5857884" y="6072206"/>
            <a:ext cx="2928926" cy="307777"/>
          </a:xfrm>
          <a:prstGeom prst="rect">
            <a:avLst/>
          </a:prstGeom>
          <a:noFill/>
        </p:spPr>
        <p:txBody>
          <a:bodyPr wrap="square" rtlCol="0">
            <a:spAutoFit/>
          </a:bodyPr>
          <a:lstStyle/>
          <a:p>
            <a:pPr algn="ctr"/>
            <a:r>
              <a:rPr lang="fr-FR" sz="1400" b="1" i="1" dirty="0" smtClean="0"/>
              <a:t>Le marché aux fleurs de Nice</a:t>
            </a:r>
            <a:endParaRPr lang="fr-FR" sz="1400" b="1" i="1" dirty="0"/>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00034" y="214290"/>
            <a:ext cx="8143900" cy="714372"/>
          </a:xfrm>
        </p:spPr>
        <p:txBody>
          <a:bodyPr>
            <a:noAutofit/>
          </a:bodyPr>
          <a:lstStyle/>
          <a:p>
            <a:r>
              <a:rPr lang="fr-FR" sz="4800" b="1" dirty="0" smtClean="0"/>
              <a:t> Les produits marqueurs</a:t>
            </a:r>
            <a:endParaRPr lang="fr-FR" sz="4800" b="1" dirty="0"/>
          </a:p>
        </p:txBody>
      </p:sp>
      <p:sp>
        <p:nvSpPr>
          <p:cNvPr id="14" name="Espace réservé du pied de page 13"/>
          <p:cNvSpPr>
            <a:spLocks noGrp="1"/>
          </p:cNvSpPr>
          <p:nvPr>
            <p:ph type="ftr" sz="quarter" idx="11"/>
          </p:nvPr>
        </p:nvSpPr>
        <p:spPr/>
        <p:txBody>
          <a:bodyPr/>
          <a:lstStyle/>
          <a:p>
            <a:r>
              <a:rPr lang="it-IT" smtClean="0"/>
              <a:t>D. BAFCOP - LPO C. CLAUDEL</a:t>
            </a:r>
            <a:endParaRPr lang="fr-FR"/>
          </a:p>
        </p:txBody>
      </p:sp>
      <p:sp>
        <p:nvSpPr>
          <p:cNvPr id="11" name="Espace réservé du numéro de diapositive 10"/>
          <p:cNvSpPr>
            <a:spLocks noGrp="1"/>
          </p:cNvSpPr>
          <p:nvPr>
            <p:ph type="sldNum" sz="quarter" idx="12"/>
          </p:nvPr>
        </p:nvSpPr>
        <p:spPr/>
        <p:txBody>
          <a:bodyPr/>
          <a:lstStyle/>
          <a:p>
            <a:fld id="{EF900422-60D8-42F5-AA0C-87FC3CCCD1D6}" type="slidenum">
              <a:rPr lang="fr-FR" smtClean="0"/>
              <a:pPr/>
              <a:t>8</a:t>
            </a:fld>
            <a:endParaRPr lang="fr-FR"/>
          </a:p>
        </p:txBody>
      </p:sp>
      <p:sp>
        <p:nvSpPr>
          <p:cNvPr id="16" name="Rectangle 15"/>
          <p:cNvSpPr/>
          <p:nvPr/>
        </p:nvSpPr>
        <p:spPr>
          <a:xfrm>
            <a:off x="285688" y="1285861"/>
            <a:ext cx="8858312" cy="4216539"/>
          </a:xfrm>
          <a:prstGeom prst="rect">
            <a:avLst/>
          </a:prstGeom>
        </p:spPr>
        <p:txBody>
          <a:bodyPr wrap="square">
            <a:spAutoFit/>
          </a:bodyPr>
          <a:lstStyle/>
          <a:p>
            <a:pPr>
              <a:buFont typeface="Wingdings" pitchFamily="2" charset="2"/>
              <a:buChar char="q"/>
            </a:pPr>
            <a:r>
              <a:rPr lang="fr-FR" b="1" dirty="0" smtClean="0"/>
              <a:t>Les olives. </a:t>
            </a:r>
            <a:r>
              <a:rPr lang="fr-FR" sz="1600" dirty="0" smtClean="0"/>
              <a:t>Vous les trouverez à toutes les sauces pour l'apéritif. Très réputées, les huiles d’olive de PACA  regroupent quatre AOC </a:t>
            </a:r>
            <a:r>
              <a:rPr lang="fr-FR" sz="1200" i="1" dirty="0" smtClean="0"/>
              <a:t>(Baux de Provence, Aix en Provence, Haute-Provence, pays niçois)</a:t>
            </a:r>
            <a:r>
              <a:rPr lang="fr-FR" sz="1600" dirty="0" smtClean="0"/>
              <a:t>. </a:t>
            </a:r>
          </a:p>
          <a:p>
            <a:pPr>
              <a:buFont typeface="Wingdings" pitchFamily="2" charset="2"/>
              <a:buChar char="q"/>
            </a:pPr>
            <a:r>
              <a:rPr lang="fr-FR" b="1" dirty="0" smtClean="0"/>
              <a:t> Les fruits et les légumes. : </a:t>
            </a:r>
          </a:p>
          <a:p>
            <a:r>
              <a:rPr lang="fr-FR" sz="1600" dirty="0" smtClean="0"/>
              <a:t>Les pommes, poires, pêches, cerises, abricots, prunes, AOC figues « violettes de Solliès », le raisin de table  AOC &amp; AOP « muscat noir du Ventoux », les fraises de Carpentras, le melon de Cavaillon (cantaloup, charentais), la pastèque, le citron de Menton …</a:t>
            </a:r>
            <a:r>
              <a:rPr lang="fr-FR" sz="1600" b="1" dirty="0" smtClean="0"/>
              <a:t/>
            </a:r>
            <a:br>
              <a:rPr lang="fr-FR" sz="1600" b="1" dirty="0" smtClean="0"/>
            </a:br>
            <a:r>
              <a:rPr lang="fr-FR" sz="1600" dirty="0" smtClean="0"/>
              <a:t>Côté légumes : les produits à ratatouille (poivron, tomate, aubergine, courgette) spécifiques de la région, les salades (batavia ; feuilles de chêne, laitues), l’ail blanc et rose, l’asperge (du Pertuis), la fameuse truffe noire ou « </a:t>
            </a:r>
            <a:r>
              <a:rPr lang="fr-FR" sz="1600" dirty="0" err="1" smtClean="0"/>
              <a:t>rabasse</a:t>
            </a:r>
            <a:r>
              <a:rPr lang="fr-FR" sz="1600" dirty="0" smtClean="0"/>
              <a:t> », sans oublier l’artichaut, la blette, le haricot coco rose…</a:t>
            </a:r>
          </a:p>
          <a:p>
            <a:pPr>
              <a:buFont typeface="Wingdings" pitchFamily="2" charset="2"/>
              <a:buChar char="q"/>
            </a:pPr>
            <a:r>
              <a:rPr lang="fr-FR" b="1" dirty="0" smtClean="0"/>
              <a:t> Les épices et les aromates. </a:t>
            </a:r>
            <a:br>
              <a:rPr lang="fr-FR" b="1" dirty="0" smtClean="0"/>
            </a:br>
            <a:r>
              <a:rPr lang="fr-FR" sz="1600" dirty="0" smtClean="0"/>
              <a:t>Le thym la sarriette le serpolet le romarin pour agrémenter vos plats, le poivre en grain gris blanc ou noir, le safran pour la bouillabaisse, ...</a:t>
            </a:r>
          </a:p>
          <a:p>
            <a:pPr>
              <a:buFont typeface="Wingdings" pitchFamily="2" charset="2"/>
              <a:buChar char="q"/>
            </a:pPr>
            <a:r>
              <a:rPr lang="fr-FR" b="1" dirty="0" smtClean="0"/>
              <a:t> La lavande </a:t>
            </a:r>
            <a:r>
              <a:rPr lang="fr-FR" sz="1600" dirty="0" smtClean="0"/>
              <a:t>est principalement destinée à la distillation en vue de la création d'huile essentielle ; elle est aussi utilisée en herboristerie contre le stress et pour favoriser le sommeil. </a:t>
            </a:r>
          </a:p>
          <a:p>
            <a:r>
              <a:rPr lang="fr-FR" b="1" dirty="0" smtClean="0"/>
              <a:t/>
            </a:r>
            <a:br>
              <a:rPr lang="fr-FR" b="1" dirty="0" smtClean="0"/>
            </a:br>
            <a:endParaRPr lang="fr-FR" dirty="0"/>
          </a:p>
        </p:txBody>
      </p:sp>
      <p:pic>
        <p:nvPicPr>
          <p:cNvPr id="28673" name="Picture 1" descr="http://www.recoin.fr/photos/cyrmarche2.jpg"/>
          <p:cNvPicPr>
            <a:picLocks noChangeAspect="1" noChangeArrowheads="1"/>
          </p:cNvPicPr>
          <p:nvPr/>
        </p:nvPicPr>
        <p:blipFill>
          <a:blip r:embed="rId3" cstate="print"/>
          <a:srcRect b="7499"/>
          <a:stretch>
            <a:fillRect/>
          </a:stretch>
        </p:blipFill>
        <p:spPr bwMode="auto">
          <a:xfrm>
            <a:off x="7143768" y="4929198"/>
            <a:ext cx="1785950" cy="1453773"/>
          </a:xfrm>
          <a:prstGeom prst="rect">
            <a:avLst/>
          </a:prstGeom>
          <a:noFill/>
        </p:spPr>
      </p:pic>
      <p:pic>
        <p:nvPicPr>
          <p:cNvPr id="28674" name="Picture 2" descr="http://www.recoin.fr/photos/sanarymarche6.jpg"/>
          <p:cNvPicPr>
            <a:picLocks noChangeAspect="1" noChangeArrowheads="1"/>
          </p:cNvPicPr>
          <p:nvPr/>
        </p:nvPicPr>
        <p:blipFill>
          <a:blip r:embed="rId4" cstate="print"/>
          <a:srcRect b="7499"/>
          <a:stretch>
            <a:fillRect/>
          </a:stretch>
        </p:blipFill>
        <p:spPr bwMode="auto">
          <a:xfrm>
            <a:off x="5429256" y="4929198"/>
            <a:ext cx="1643074" cy="1453773"/>
          </a:xfrm>
          <a:prstGeom prst="rect">
            <a:avLst/>
          </a:prstGeom>
          <a:noFill/>
        </p:spPr>
      </p:pic>
      <p:pic>
        <p:nvPicPr>
          <p:cNvPr id="28675" name="Picture 3" descr="http://www.recoin.fr/photos/sanarymarche4.jpg"/>
          <p:cNvPicPr>
            <a:picLocks noChangeAspect="1" noChangeArrowheads="1"/>
          </p:cNvPicPr>
          <p:nvPr/>
        </p:nvPicPr>
        <p:blipFill>
          <a:blip r:embed="rId5" cstate="print"/>
          <a:srcRect b="7499"/>
          <a:stretch>
            <a:fillRect/>
          </a:stretch>
        </p:blipFill>
        <p:spPr bwMode="auto">
          <a:xfrm>
            <a:off x="1928794" y="4929198"/>
            <a:ext cx="1643074" cy="1480562"/>
          </a:xfrm>
          <a:prstGeom prst="rect">
            <a:avLst/>
          </a:prstGeom>
          <a:noFill/>
        </p:spPr>
      </p:pic>
      <p:pic>
        <p:nvPicPr>
          <p:cNvPr id="28676" name="Picture 4" descr="http://www.recoin.fr/photos/sanarymarche2.jpg"/>
          <p:cNvPicPr>
            <a:picLocks noChangeAspect="1" noChangeArrowheads="1"/>
          </p:cNvPicPr>
          <p:nvPr/>
        </p:nvPicPr>
        <p:blipFill>
          <a:blip r:embed="rId6" cstate="print"/>
          <a:srcRect b="7499"/>
          <a:stretch>
            <a:fillRect/>
          </a:stretch>
        </p:blipFill>
        <p:spPr bwMode="auto">
          <a:xfrm>
            <a:off x="3643306" y="4929198"/>
            <a:ext cx="1714512" cy="1443059"/>
          </a:xfrm>
          <a:prstGeom prst="rect">
            <a:avLst/>
          </a:prstGeom>
          <a:noFill/>
        </p:spPr>
      </p:pic>
      <p:pic>
        <p:nvPicPr>
          <p:cNvPr id="28677" name="Picture 5" descr="http://www.recoin.fr/photos/sixfourspepiole6.jpg"/>
          <p:cNvPicPr>
            <a:picLocks noChangeAspect="1" noChangeArrowheads="1"/>
          </p:cNvPicPr>
          <p:nvPr/>
        </p:nvPicPr>
        <p:blipFill>
          <a:blip r:embed="rId7" cstate="print"/>
          <a:srcRect b="7499"/>
          <a:stretch>
            <a:fillRect/>
          </a:stretch>
        </p:blipFill>
        <p:spPr bwMode="auto">
          <a:xfrm>
            <a:off x="214282" y="4929198"/>
            <a:ext cx="1643074" cy="1500198"/>
          </a:xfrm>
          <a:prstGeom prst="rect">
            <a:avLst/>
          </a:prstGeom>
          <a:noFill/>
        </p:spPr>
      </p:pic>
      <p:pic>
        <p:nvPicPr>
          <p:cNvPr id="17410" name="Picture 2" descr="http://www.provenceweb.fr/grafiq/83/frise.gif"/>
          <p:cNvPicPr>
            <a:picLocks noChangeAspect="1" noChangeArrowheads="1"/>
          </p:cNvPicPr>
          <p:nvPr/>
        </p:nvPicPr>
        <p:blipFill>
          <a:blip r:embed="rId8" cstate="print"/>
          <a:srcRect/>
          <a:stretch>
            <a:fillRect/>
          </a:stretch>
        </p:blipFill>
        <p:spPr bwMode="auto">
          <a:xfrm>
            <a:off x="3357554" y="785794"/>
            <a:ext cx="2228850" cy="285750"/>
          </a:xfrm>
          <a:prstGeom prst="rect">
            <a:avLst/>
          </a:prstGeom>
          <a:noFill/>
        </p:spPr>
      </p:pic>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Produits du Terroir de Provence"/>
          <p:cNvPicPr>
            <a:picLocks noChangeAspect="1" noChangeArrowheads="1"/>
          </p:cNvPicPr>
          <p:nvPr/>
        </p:nvPicPr>
        <p:blipFill>
          <a:blip r:embed="rId2" cstate="print"/>
          <a:srcRect/>
          <a:stretch>
            <a:fillRect/>
          </a:stretch>
        </p:blipFill>
        <p:spPr bwMode="auto">
          <a:xfrm>
            <a:off x="5857884" y="1357298"/>
            <a:ext cx="3048008" cy="5000660"/>
          </a:xfrm>
          <a:prstGeom prst="rect">
            <a:avLst/>
          </a:prstGeom>
          <a:noFill/>
        </p:spPr>
      </p:pic>
      <p:sp>
        <p:nvSpPr>
          <p:cNvPr id="2" name="Titre 1"/>
          <p:cNvSpPr>
            <a:spLocks noGrp="1"/>
          </p:cNvSpPr>
          <p:nvPr>
            <p:ph type="title"/>
          </p:nvPr>
        </p:nvSpPr>
        <p:spPr>
          <a:xfrm>
            <a:off x="457200" y="704088"/>
            <a:ext cx="8305800" cy="653210"/>
          </a:xfrm>
        </p:spPr>
        <p:txBody>
          <a:bodyPr>
            <a:noAutofit/>
          </a:bodyPr>
          <a:lstStyle/>
          <a:p>
            <a:r>
              <a:rPr lang="fr-FR" sz="4800" b="1" dirty="0" smtClean="0"/>
              <a:t>Les produits marqueurs</a:t>
            </a:r>
            <a:endParaRPr lang="fr-FR" sz="4800" dirty="0"/>
          </a:p>
        </p:txBody>
      </p:sp>
      <p:sp>
        <p:nvSpPr>
          <p:cNvPr id="3" name="Espace réservé du pied de page 2"/>
          <p:cNvSpPr>
            <a:spLocks noGrp="1"/>
          </p:cNvSpPr>
          <p:nvPr>
            <p:ph type="ftr" sz="quarter" idx="11"/>
          </p:nvPr>
        </p:nvSpPr>
        <p:spPr/>
        <p:txBody>
          <a:bodyPr/>
          <a:lstStyle/>
          <a:p>
            <a:r>
              <a:rPr lang="it-IT" smtClean="0"/>
              <a:t>D. BAFCOP - LPO C. CLAUDEL</a:t>
            </a:r>
            <a:endParaRPr lang="fr-FR"/>
          </a:p>
        </p:txBody>
      </p:sp>
      <p:sp>
        <p:nvSpPr>
          <p:cNvPr id="6" name="Espace réservé du numéro de diapositive 5"/>
          <p:cNvSpPr>
            <a:spLocks noGrp="1"/>
          </p:cNvSpPr>
          <p:nvPr>
            <p:ph type="sldNum" sz="quarter" idx="12"/>
          </p:nvPr>
        </p:nvSpPr>
        <p:spPr/>
        <p:txBody>
          <a:bodyPr/>
          <a:lstStyle/>
          <a:p>
            <a:fld id="{EF900422-60D8-42F5-AA0C-87FC3CCCD1D6}" type="slidenum">
              <a:rPr lang="fr-FR" smtClean="0"/>
              <a:pPr/>
              <a:t>9</a:t>
            </a:fld>
            <a:endParaRPr lang="fr-FR"/>
          </a:p>
        </p:txBody>
      </p:sp>
      <p:sp>
        <p:nvSpPr>
          <p:cNvPr id="4" name="Rectangle 3"/>
          <p:cNvSpPr/>
          <p:nvPr/>
        </p:nvSpPr>
        <p:spPr>
          <a:xfrm>
            <a:off x="214282" y="1357298"/>
            <a:ext cx="5857916" cy="4801314"/>
          </a:xfrm>
          <a:prstGeom prst="rect">
            <a:avLst/>
          </a:prstGeom>
        </p:spPr>
        <p:txBody>
          <a:bodyPr wrap="square">
            <a:spAutoFit/>
          </a:bodyPr>
          <a:lstStyle/>
          <a:p>
            <a:pPr>
              <a:buFont typeface="Wingdings" pitchFamily="2" charset="2"/>
              <a:buChar char="q"/>
            </a:pPr>
            <a:r>
              <a:rPr lang="fr-FR" b="1" dirty="0" smtClean="0"/>
              <a:t> Les produits de la mer </a:t>
            </a:r>
            <a:r>
              <a:rPr lang="fr-FR" dirty="0" smtClean="0"/>
              <a:t>:</a:t>
            </a:r>
          </a:p>
          <a:p>
            <a:r>
              <a:rPr lang="fr-FR" dirty="0" smtClean="0"/>
              <a:t>Thon, sardine, rascasse, daurade royale, rouget de roche, moules, huîtres de Thau, oursins, calamars, seiches, poulpe, anchois, saint-pierre, mulet, anguille, mérou brun, langouste, sans oublier le fameux bar (appelé loup) de ligne ou d’élevage (Label Rouge)…</a:t>
            </a:r>
            <a:r>
              <a:rPr lang="fr-FR" b="1" dirty="0" smtClean="0"/>
              <a:t>  </a:t>
            </a:r>
          </a:p>
          <a:p>
            <a:pPr>
              <a:buFont typeface="Wingdings" pitchFamily="2" charset="2"/>
              <a:buChar char="q"/>
            </a:pPr>
            <a:r>
              <a:rPr lang="fr-FR" b="1" dirty="0" smtClean="0"/>
              <a:t> Les viandes : </a:t>
            </a:r>
          </a:p>
          <a:p>
            <a:r>
              <a:rPr lang="fr-FR" dirty="0" smtClean="0"/>
              <a:t>A.O.C. Taureaux de Camargue concernant les deux races : Camargue et Brave. l’excellent agneau de Sisteron (agneau fermier César, Label rouge). L’agneau des Alpilles de la Crau propose également une viande de qualité. Le troupeau caprin est surtout orienté vers une production fromagère fermière de qualité. </a:t>
            </a:r>
          </a:p>
          <a:p>
            <a:r>
              <a:rPr lang="fr-FR" dirty="0" smtClean="0"/>
              <a:t>On y cultive aussi le riz, l'appellation </a:t>
            </a:r>
            <a:r>
              <a:rPr lang="fr-FR" b="1" dirty="0" smtClean="0"/>
              <a:t>riz de Camargue </a:t>
            </a:r>
            <a:r>
              <a:rPr lang="fr-FR" dirty="0" smtClean="0"/>
              <a:t>est protégée dans toute la communauté européenne, on y exploite le </a:t>
            </a:r>
            <a:r>
              <a:rPr lang="fr-FR" b="1" dirty="0" smtClean="0"/>
              <a:t>sel des marais </a:t>
            </a:r>
            <a:r>
              <a:rPr lang="fr-FR" dirty="0" smtClean="0"/>
              <a:t>salants des salins de Giraud. </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ébit">
  <a:themeElements>
    <a:clrScheme name="Débit">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Débit">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Débit">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2042</TotalTime>
  <Words>1623</Words>
  <Application>Microsoft Office PowerPoint</Application>
  <PresentationFormat>Affichage à l'écran (4:3)</PresentationFormat>
  <Paragraphs>178</Paragraphs>
  <Slides>18</Slides>
  <Notes>7</Notes>
  <HiddenSlides>0</HiddenSlides>
  <MMClips>0</MMClips>
  <ScaleCrop>false</ScaleCrop>
  <HeadingPairs>
    <vt:vector size="4" baseType="variant">
      <vt:variant>
        <vt:lpstr>Thème</vt:lpstr>
      </vt:variant>
      <vt:variant>
        <vt:i4>1</vt:i4>
      </vt:variant>
      <vt:variant>
        <vt:lpstr>Titres des diapositives</vt:lpstr>
      </vt:variant>
      <vt:variant>
        <vt:i4>18</vt:i4>
      </vt:variant>
    </vt:vector>
  </HeadingPairs>
  <TitlesOfParts>
    <vt:vector size="19" baseType="lpstr">
      <vt:lpstr>Débit</vt:lpstr>
      <vt:lpstr>Provence-Alpes-Côte d’Azur</vt:lpstr>
      <vt:lpstr>Situation géographique</vt:lpstr>
      <vt:lpstr>La région PACA pratique</vt:lpstr>
      <vt:lpstr>L’ identité régionale</vt:lpstr>
      <vt:lpstr> Le tourisme</vt:lpstr>
      <vt:lpstr>Le tourisme</vt:lpstr>
      <vt:lpstr>Le tourisme</vt:lpstr>
      <vt:lpstr> Les produits marqueurs</vt:lpstr>
      <vt:lpstr>Les produits marqueurs</vt:lpstr>
      <vt:lpstr>Les produits laitiers</vt:lpstr>
      <vt:lpstr>Les spécialités régionales</vt:lpstr>
      <vt:lpstr>Les spécialités niçoises</vt:lpstr>
      <vt:lpstr>Les gourmandises</vt:lpstr>
      <vt:lpstr>Les traditions de Noël en Provence</vt:lpstr>
      <vt:lpstr>Les vignobles de Provence</vt:lpstr>
      <vt:lpstr>Accords mets &amp; vins</vt:lpstr>
      <vt:lpstr>Quelques tables renommées</vt:lpstr>
      <vt:lpstr>Les personnages célèbres</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 Alsace</dc:title>
  <dc:creator>dom</dc:creator>
  <cp:lastModifiedBy>dom</cp:lastModifiedBy>
  <cp:revision>211</cp:revision>
  <dcterms:created xsi:type="dcterms:W3CDTF">2010-01-07T09:07:50Z</dcterms:created>
  <dcterms:modified xsi:type="dcterms:W3CDTF">2010-05-05T16:40:39Z</dcterms:modified>
</cp:coreProperties>
</file>