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8"/>
  </p:notesMasterIdLst>
  <p:sldIdLst>
    <p:sldId id="257" r:id="rId2"/>
    <p:sldId id="256" r:id="rId3"/>
    <p:sldId id="263" r:id="rId4"/>
    <p:sldId id="258" r:id="rId5"/>
    <p:sldId id="279" r:id="rId6"/>
    <p:sldId id="265" r:id="rId7"/>
    <p:sldId id="266" r:id="rId8"/>
    <p:sldId id="285" r:id="rId9"/>
    <p:sldId id="267" r:id="rId10"/>
    <p:sldId id="286" r:id="rId11"/>
    <p:sldId id="268" r:id="rId12"/>
    <p:sldId id="280" r:id="rId13"/>
    <p:sldId id="287" r:id="rId14"/>
    <p:sldId id="271" r:id="rId15"/>
    <p:sldId id="259" r:id="rId16"/>
    <p:sldId id="278" r:id="rId1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65" autoAdjust="0"/>
    <p:restoredTop sz="98239" autoAdjust="0"/>
  </p:normalViewPr>
  <p:slideViewPr>
    <p:cSldViewPr>
      <p:cViewPr>
        <p:scale>
          <a:sx n="70" d="100"/>
          <a:sy n="70" d="100"/>
        </p:scale>
        <p:origin x="-594"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F2B40B-9BC4-412E-B6AB-F219E818B2BB}" type="datetimeFigureOut">
              <a:rPr lang="fr-FR" smtClean="0"/>
              <a:pPr/>
              <a:t>12/05/2010</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014545-6532-4EE9-8185-A845D8DAE2C5}"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b="1" u="none" strike="noStrike" kern="1200" dirty="0" smtClean="0">
                <a:solidFill>
                  <a:schemeClr val="tx1"/>
                </a:solidFill>
                <a:latin typeface="+mn-lt"/>
                <a:ea typeface="+mn-ea"/>
                <a:cs typeface="+mn-cs"/>
              </a:rPr>
              <a:t>Le carnaval de Nice est le plus important de France; chaque année pendant deux semaines il draine 1 200 000 spectateurs.</a:t>
            </a:r>
            <a:br>
              <a:rPr lang="fr-FR" sz="1200" b="1" u="none" strike="noStrike" kern="1200" dirty="0" smtClean="0">
                <a:solidFill>
                  <a:schemeClr val="tx1"/>
                </a:solidFill>
                <a:latin typeface="+mn-lt"/>
                <a:ea typeface="+mn-ea"/>
                <a:cs typeface="+mn-cs"/>
              </a:rPr>
            </a:br>
            <a:r>
              <a:rPr lang="fr-FR" sz="1200" b="1" u="none" strike="noStrike" kern="1200" dirty="0" smtClean="0">
                <a:solidFill>
                  <a:schemeClr val="tx1"/>
                </a:solidFill>
                <a:latin typeface="+mn-lt"/>
                <a:ea typeface="+mn-ea"/>
                <a:cs typeface="+mn-cs"/>
              </a:rPr>
              <a:t>Les plus anciennes traces écrites du carnaval de Nice datent de 1294. Le comte de Provence* relate la fête qu'il vient de se passer dans sa ville de Nice.</a:t>
            </a:r>
            <a:br>
              <a:rPr lang="fr-FR" sz="1200" b="1" u="none" strike="noStrike" kern="1200" dirty="0" smtClean="0">
                <a:solidFill>
                  <a:schemeClr val="tx1"/>
                </a:solidFill>
                <a:latin typeface="+mn-lt"/>
                <a:ea typeface="+mn-ea"/>
                <a:cs typeface="+mn-cs"/>
              </a:rPr>
            </a:br>
            <a:r>
              <a:rPr lang="fr-FR" sz="1200" b="1" u="none" strike="noStrike" kern="1200" dirty="0" smtClean="0">
                <a:solidFill>
                  <a:schemeClr val="tx1"/>
                </a:solidFill>
                <a:latin typeface="+mn-lt"/>
                <a:ea typeface="+mn-ea"/>
                <a:cs typeface="+mn-cs"/>
              </a:rPr>
              <a:t>Corso carnavalesque</a:t>
            </a:r>
            <a:br>
              <a:rPr lang="fr-FR" sz="1200" b="1" u="none" strike="noStrike" kern="1200" dirty="0" smtClean="0">
                <a:solidFill>
                  <a:schemeClr val="tx1"/>
                </a:solidFill>
                <a:latin typeface="+mn-lt"/>
                <a:ea typeface="+mn-ea"/>
                <a:cs typeface="+mn-cs"/>
              </a:rPr>
            </a:br>
            <a:endParaRPr lang="fr-FR" dirty="0"/>
          </a:p>
        </p:txBody>
      </p:sp>
      <p:sp>
        <p:nvSpPr>
          <p:cNvPr id="4" name="Espace réservé du numéro de diapositive 3"/>
          <p:cNvSpPr>
            <a:spLocks noGrp="1"/>
          </p:cNvSpPr>
          <p:nvPr>
            <p:ph type="sldNum" sz="quarter" idx="10"/>
          </p:nvPr>
        </p:nvSpPr>
        <p:spPr/>
        <p:txBody>
          <a:bodyPr/>
          <a:lstStyle/>
          <a:p>
            <a:fld id="{65014545-6532-4EE9-8185-A845D8DAE2C5}" type="slidenum">
              <a:rPr lang="fr-FR" smtClean="0"/>
              <a:pPr/>
              <a:t>3</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smtClean="0"/>
          </a:p>
        </p:txBody>
      </p:sp>
      <p:sp>
        <p:nvSpPr>
          <p:cNvPr id="4" name="Espace réservé du numéro de diapositive 3"/>
          <p:cNvSpPr>
            <a:spLocks noGrp="1"/>
          </p:cNvSpPr>
          <p:nvPr>
            <p:ph type="sldNum" sz="quarter" idx="10"/>
          </p:nvPr>
        </p:nvSpPr>
        <p:spPr/>
        <p:txBody>
          <a:bodyPr/>
          <a:lstStyle/>
          <a:p>
            <a:fld id="{65014545-6532-4EE9-8185-A845D8DAE2C5}" type="slidenum">
              <a:rPr lang="fr-FR" smtClean="0"/>
              <a:pPr/>
              <a:t>4</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1"/>
            <a:endParaRPr lang="fr-FR" dirty="0"/>
          </a:p>
        </p:txBody>
      </p:sp>
      <p:sp>
        <p:nvSpPr>
          <p:cNvPr id="4" name="Espace réservé du numéro de diapositive 3"/>
          <p:cNvSpPr>
            <a:spLocks noGrp="1"/>
          </p:cNvSpPr>
          <p:nvPr>
            <p:ph type="sldNum" sz="quarter" idx="10"/>
          </p:nvPr>
        </p:nvSpPr>
        <p:spPr/>
        <p:txBody>
          <a:bodyPr/>
          <a:lstStyle/>
          <a:p>
            <a:fld id="{65014545-6532-4EE9-8185-A845D8DAE2C5}" type="slidenum">
              <a:rPr lang="fr-FR" smtClean="0"/>
              <a:pPr/>
              <a:t>6</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1"/>
            <a:endParaRPr lang="fr-FR" dirty="0" smtClean="0"/>
          </a:p>
        </p:txBody>
      </p:sp>
      <p:sp>
        <p:nvSpPr>
          <p:cNvPr id="4" name="Espace réservé du numéro de diapositive 3"/>
          <p:cNvSpPr>
            <a:spLocks noGrp="1"/>
          </p:cNvSpPr>
          <p:nvPr>
            <p:ph type="sldNum" sz="quarter" idx="10"/>
          </p:nvPr>
        </p:nvSpPr>
        <p:spPr/>
        <p:txBody>
          <a:bodyPr/>
          <a:lstStyle/>
          <a:p>
            <a:fld id="{65014545-6532-4EE9-8185-A845D8DAE2C5}" type="slidenum">
              <a:rPr lang="fr-FR" smtClean="0"/>
              <a:pPr/>
              <a:t>7</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65014545-6532-4EE9-8185-A845D8DAE2C5}" type="slidenum">
              <a:rPr lang="fr-FR" smtClean="0"/>
              <a:pPr/>
              <a:t>9</a:t>
            </a:fld>
            <a:endParaRPr lang="fr-F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65014545-6532-4EE9-8185-A845D8DAE2C5}" type="slidenum">
              <a:rPr lang="fr-FR" smtClean="0"/>
              <a:pPr/>
              <a:t>16</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ectangle à coins arrondis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ous-titr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28" name="Espace réservé de la date 27"/>
          <p:cNvSpPr>
            <a:spLocks noGrp="1"/>
          </p:cNvSpPr>
          <p:nvPr>
            <p:ph type="dt" sz="half" idx="10"/>
          </p:nvPr>
        </p:nvSpPr>
        <p:spPr/>
        <p:txBody>
          <a:bodyPr/>
          <a:lstStyle/>
          <a:p>
            <a:fld id="{77181088-B517-40F0-AD83-3A1D6BD7E890}" type="datetime1">
              <a:rPr lang="fr-FR" smtClean="0"/>
              <a:pPr/>
              <a:t>12/05/2010</a:t>
            </a:fld>
            <a:endParaRPr lang="fr-FR"/>
          </a:p>
        </p:txBody>
      </p:sp>
      <p:sp>
        <p:nvSpPr>
          <p:cNvPr id="17" name="Espace réservé du pied de page 16"/>
          <p:cNvSpPr>
            <a:spLocks noGrp="1"/>
          </p:cNvSpPr>
          <p:nvPr>
            <p:ph type="ftr" sz="quarter" idx="11"/>
          </p:nvPr>
        </p:nvSpPr>
        <p:spPr/>
        <p:txBody>
          <a:bodyPr/>
          <a:lstStyle/>
          <a:p>
            <a:r>
              <a:rPr lang="it-IT" smtClean="0"/>
              <a:t>D. BAFCOP - LPO C. CLAUDEL</a:t>
            </a:r>
            <a:endParaRPr lang="fr-FR"/>
          </a:p>
        </p:txBody>
      </p:sp>
      <p:sp>
        <p:nvSpPr>
          <p:cNvPr id="29" name="Espace réservé du numéro de diapositive 28"/>
          <p:cNvSpPr>
            <a:spLocks noGrp="1"/>
          </p:cNvSpPr>
          <p:nvPr>
            <p:ph type="sldNum" sz="quarter" idx="12"/>
          </p:nvPr>
        </p:nvSpPr>
        <p:spPr/>
        <p:txBody>
          <a:bodyPr lIns="0" tIns="0" rIns="0" bIns="0">
            <a:noAutofit/>
          </a:bodyPr>
          <a:lstStyle>
            <a:lvl1pPr>
              <a:defRPr sz="1400">
                <a:solidFill>
                  <a:srgbClr val="FFFFFF"/>
                </a:solidFill>
              </a:defRPr>
            </a:lvl1pPr>
          </a:lstStyle>
          <a:p>
            <a:fld id="{EF900422-60D8-42F5-AA0C-87FC3CCCD1D6}" type="slidenum">
              <a:rPr lang="fr-FR" smtClean="0"/>
              <a:pPr/>
              <a:t>‹N°›</a:t>
            </a:fld>
            <a:endParaRPr lang="fr-FR"/>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r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fr-FR" smtClean="0"/>
              <a:t>Cliquez pour modifier le style du titre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506B508A-F8BE-419C-8C2E-98CEFF6148EE}" type="datetime1">
              <a:rPr lang="fr-FR" smtClean="0"/>
              <a:pPr/>
              <a:t>12/05/2010</a:t>
            </a:fld>
            <a:endParaRPr lang="fr-FR"/>
          </a:p>
        </p:txBody>
      </p:sp>
      <p:sp>
        <p:nvSpPr>
          <p:cNvPr id="5" name="Espace réservé du pied de page 4"/>
          <p:cNvSpPr>
            <a:spLocks noGrp="1"/>
          </p:cNvSpPr>
          <p:nvPr>
            <p:ph type="ftr" sz="quarter" idx="11"/>
          </p:nvPr>
        </p:nvSpPr>
        <p:spPr/>
        <p:txBody>
          <a:bodyPr/>
          <a:lstStyle/>
          <a:p>
            <a:r>
              <a:rPr lang="it-IT" smtClean="0"/>
              <a:t>D. BAFCOP - LPO C. CLAUDEL</a:t>
            </a:r>
            <a:endParaRPr lang="fr-FR"/>
          </a:p>
        </p:txBody>
      </p:sp>
      <p:sp>
        <p:nvSpPr>
          <p:cNvPr id="6" name="Espace réservé du numéro de diapositive 5"/>
          <p:cNvSpPr>
            <a:spLocks noGrp="1"/>
          </p:cNvSpPr>
          <p:nvPr>
            <p:ph type="sldNum" sz="quarter" idx="12"/>
          </p:nvPr>
        </p:nvSpPr>
        <p:spPr/>
        <p:txBody>
          <a:bodyPr/>
          <a:lstStyle/>
          <a:p>
            <a:fld id="{EF900422-60D8-42F5-AA0C-87FC3CCCD1D6}"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41"/>
            <a:ext cx="2011680" cy="5851525"/>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914400" y="274640"/>
            <a:ext cx="5562600" cy="5851525"/>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9DD2EADF-045A-4DBD-A94C-1A2111230D37}" type="datetime1">
              <a:rPr lang="fr-FR" smtClean="0"/>
              <a:pPr/>
              <a:t>12/05/2010</a:t>
            </a:fld>
            <a:endParaRPr lang="fr-FR"/>
          </a:p>
        </p:txBody>
      </p:sp>
      <p:sp>
        <p:nvSpPr>
          <p:cNvPr id="5" name="Espace réservé du pied de page 4"/>
          <p:cNvSpPr>
            <a:spLocks noGrp="1"/>
          </p:cNvSpPr>
          <p:nvPr>
            <p:ph type="ftr" sz="quarter" idx="11"/>
          </p:nvPr>
        </p:nvSpPr>
        <p:spPr/>
        <p:txBody>
          <a:bodyPr/>
          <a:lstStyle/>
          <a:p>
            <a:r>
              <a:rPr lang="it-IT" smtClean="0"/>
              <a:t>D. BAFCOP - LPO C. CLAUDEL</a:t>
            </a:r>
            <a:endParaRPr lang="fr-FR"/>
          </a:p>
        </p:txBody>
      </p:sp>
      <p:sp>
        <p:nvSpPr>
          <p:cNvPr id="6" name="Espace réservé du numéro de diapositive 5"/>
          <p:cNvSpPr>
            <a:spLocks noGrp="1"/>
          </p:cNvSpPr>
          <p:nvPr>
            <p:ph type="sldNum" sz="quarter" idx="12"/>
          </p:nvPr>
        </p:nvSpPr>
        <p:spPr/>
        <p:txBody>
          <a:bodyPr/>
          <a:lstStyle/>
          <a:p>
            <a:fld id="{EF900422-60D8-42F5-AA0C-87FC3CCCD1D6}"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4" name="Espace réservé de la date 3"/>
          <p:cNvSpPr>
            <a:spLocks noGrp="1"/>
          </p:cNvSpPr>
          <p:nvPr>
            <p:ph type="dt" sz="half" idx="10"/>
          </p:nvPr>
        </p:nvSpPr>
        <p:spPr/>
        <p:txBody>
          <a:bodyPr/>
          <a:lstStyle/>
          <a:p>
            <a:fld id="{16866B0D-B913-4F57-98C1-FBA2E20AD342}" type="datetime1">
              <a:rPr lang="fr-FR" smtClean="0"/>
              <a:pPr/>
              <a:t>12/05/2010</a:t>
            </a:fld>
            <a:endParaRPr lang="fr-FR"/>
          </a:p>
        </p:txBody>
      </p:sp>
      <p:sp>
        <p:nvSpPr>
          <p:cNvPr id="5" name="Espace réservé du pied de page 4"/>
          <p:cNvSpPr>
            <a:spLocks noGrp="1"/>
          </p:cNvSpPr>
          <p:nvPr>
            <p:ph type="ftr" sz="quarter" idx="11"/>
          </p:nvPr>
        </p:nvSpPr>
        <p:spPr/>
        <p:txBody>
          <a:bodyPr/>
          <a:lstStyle/>
          <a:p>
            <a:r>
              <a:rPr lang="it-IT" smtClean="0"/>
              <a:t>D. BAFCOP - LPO C. CLAUDEL</a:t>
            </a:r>
            <a:endParaRPr lang="fr-FR"/>
          </a:p>
        </p:txBody>
      </p:sp>
      <p:sp>
        <p:nvSpPr>
          <p:cNvPr id="6" name="Espace réservé du numéro de diapositive 5"/>
          <p:cNvSpPr>
            <a:spLocks noGrp="1"/>
          </p:cNvSpPr>
          <p:nvPr>
            <p:ph type="sldNum" sz="quarter" idx="12"/>
          </p:nvPr>
        </p:nvSpPr>
        <p:spPr/>
        <p:txBody>
          <a:bodyPr/>
          <a:lstStyle/>
          <a:p>
            <a:fld id="{EF900422-60D8-42F5-AA0C-87FC3CCCD1D6}" type="slidenum">
              <a:rPr lang="fr-FR" smtClean="0"/>
              <a:pPr/>
              <a:t>‹N°›</a:t>
            </a:fld>
            <a:endParaRPr lang="fr-FR"/>
          </a:p>
        </p:txBody>
      </p:sp>
      <p:sp>
        <p:nvSpPr>
          <p:cNvPr id="8" name="Espace réservé du contenu 7"/>
          <p:cNvSpPr>
            <a:spLocks noGrp="1"/>
          </p:cNvSpPr>
          <p:nvPr>
            <p:ph sz="quarter" idx="1"/>
          </p:nvPr>
        </p:nvSpPr>
        <p:spPr>
          <a:xfrm>
            <a:off x="914400" y="1447800"/>
            <a:ext cx="7772400" cy="4572000"/>
          </a:xfrm>
        </p:spPr>
        <p:txBody>
          <a:bodyPr vert="horz"/>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ectangle à coins arrondis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r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8BB44675-D99F-4E2A-952A-065CBF75977D}" type="datetime1">
              <a:rPr lang="fr-FR" smtClean="0"/>
              <a:pPr/>
              <a:t>12/05/2010</a:t>
            </a:fld>
            <a:endParaRPr lang="fr-FR"/>
          </a:p>
        </p:txBody>
      </p:sp>
      <p:sp>
        <p:nvSpPr>
          <p:cNvPr id="5" name="Espace réservé du pied de page 4"/>
          <p:cNvSpPr>
            <a:spLocks noGrp="1"/>
          </p:cNvSpPr>
          <p:nvPr>
            <p:ph type="ftr" sz="quarter" idx="11"/>
          </p:nvPr>
        </p:nvSpPr>
        <p:spPr>
          <a:xfrm>
            <a:off x="800100" y="6172200"/>
            <a:ext cx="4000500" cy="457200"/>
          </a:xfrm>
        </p:spPr>
        <p:txBody>
          <a:bodyPr/>
          <a:lstStyle/>
          <a:p>
            <a:r>
              <a:rPr lang="it-IT" smtClean="0"/>
              <a:t>D. BAFCOP - LPO C. CLAUDEL</a:t>
            </a:r>
            <a:endParaRPr lang="fr-FR"/>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Espace réservé du numéro de diapositive 5"/>
          <p:cNvSpPr>
            <a:spLocks noGrp="1"/>
          </p:cNvSpPr>
          <p:nvPr>
            <p:ph type="sldNum" sz="quarter" idx="12"/>
          </p:nvPr>
        </p:nvSpPr>
        <p:spPr>
          <a:xfrm>
            <a:off x="146304" y="6208776"/>
            <a:ext cx="457200" cy="457200"/>
          </a:xfrm>
        </p:spPr>
        <p:txBody>
          <a:bodyPr/>
          <a:lstStyle/>
          <a:p>
            <a:fld id="{EF900422-60D8-42F5-AA0C-87FC3CCCD1D6}"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5" name="Espace réservé de la date 4"/>
          <p:cNvSpPr>
            <a:spLocks noGrp="1"/>
          </p:cNvSpPr>
          <p:nvPr>
            <p:ph type="dt" sz="half" idx="10"/>
          </p:nvPr>
        </p:nvSpPr>
        <p:spPr/>
        <p:txBody>
          <a:bodyPr/>
          <a:lstStyle/>
          <a:p>
            <a:fld id="{B3C5854F-7DE0-4824-ACA6-6429E6761C97}" type="datetime1">
              <a:rPr lang="fr-FR" smtClean="0"/>
              <a:pPr/>
              <a:t>12/05/2010</a:t>
            </a:fld>
            <a:endParaRPr lang="fr-FR"/>
          </a:p>
        </p:txBody>
      </p:sp>
      <p:sp>
        <p:nvSpPr>
          <p:cNvPr id="6" name="Espace réservé du pied de page 5"/>
          <p:cNvSpPr>
            <a:spLocks noGrp="1"/>
          </p:cNvSpPr>
          <p:nvPr>
            <p:ph type="ftr" sz="quarter" idx="11"/>
          </p:nvPr>
        </p:nvSpPr>
        <p:spPr/>
        <p:txBody>
          <a:bodyPr/>
          <a:lstStyle/>
          <a:p>
            <a:r>
              <a:rPr lang="it-IT" smtClean="0"/>
              <a:t>D. BAFCOP - LPO C. CLAUDEL</a:t>
            </a:r>
            <a:endParaRPr lang="fr-FR"/>
          </a:p>
        </p:txBody>
      </p:sp>
      <p:sp>
        <p:nvSpPr>
          <p:cNvPr id="7" name="Espace réservé du numéro de diapositive 6"/>
          <p:cNvSpPr>
            <a:spLocks noGrp="1"/>
          </p:cNvSpPr>
          <p:nvPr>
            <p:ph type="sldNum" sz="quarter" idx="12"/>
          </p:nvPr>
        </p:nvSpPr>
        <p:spPr/>
        <p:txBody>
          <a:bodyPr/>
          <a:lstStyle/>
          <a:p>
            <a:fld id="{EF900422-60D8-42F5-AA0C-87FC3CCCD1D6}" type="slidenum">
              <a:rPr lang="fr-FR" smtClean="0"/>
              <a:pPr/>
              <a:t>‹N°›</a:t>
            </a:fld>
            <a:endParaRPr lang="fr-FR"/>
          </a:p>
        </p:txBody>
      </p:sp>
      <p:sp>
        <p:nvSpPr>
          <p:cNvPr id="9" name="Espace réservé du contenu 8"/>
          <p:cNvSpPr>
            <a:spLocks noGrp="1"/>
          </p:cNvSpPr>
          <p:nvPr>
            <p:ph sz="quarter" idx="1"/>
          </p:nvPr>
        </p:nvSpPr>
        <p:spPr>
          <a:xfrm>
            <a:off x="914400" y="1447800"/>
            <a:ext cx="3749040" cy="4572000"/>
          </a:xfrm>
        </p:spPr>
        <p:txBody>
          <a:bodyPr vert="horz"/>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1" name="Espace réservé du contenu 10"/>
          <p:cNvSpPr>
            <a:spLocks noGrp="1"/>
          </p:cNvSpPr>
          <p:nvPr>
            <p:ph sz="quarter" idx="2"/>
          </p:nvPr>
        </p:nvSpPr>
        <p:spPr>
          <a:xfrm>
            <a:off x="4933950" y="1447800"/>
            <a:ext cx="3749040" cy="4572000"/>
          </a:xfrm>
        </p:spPr>
        <p:txBody>
          <a:bodyPr vert="horz"/>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914400" y="273050"/>
            <a:ext cx="7772400" cy="1143000"/>
          </a:xfrm>
        </p:spPr>
        <p:txBody>
          <a:bodyPr anchor="b" anchorCtr="0"/>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7" name="Espace réservé de la date 6"/>
          <p:cNvSpPr>
            <a:spLocks noGrp="1"/>
          </p:cNvSpPr>
          <p:nvPr>
            <p:ph type="dt" sz="half" idx="10"/>
          </p:nvPr>
        </p:nvSpPr>
        <p:spPr/>
        <p:txBody>
          <a:bodyPr/>
          <a:lstStyle/>
          <a:p>
            <a:fld id="{5C8B5029-691B-421E-AF9D-AAF3030D7937}" type="datetime1">
              <a:rPr lang="fr-FR" smtClean="0"/>
              <a:pPr/>
              <a:t>12/05/2010</a:t>
            </a:fld>
            <a:endParaRPr lang="fr-FR"/>
          </a:p>
        </p:txBody>
      </p:sp>
      <p:sp>
        <p:nvSpPr>
          <p:cNvPr id="8" name="Espace réservé du pied de page 7"/>
          <p:cNvSpPr>
            <a:spLocks noGrp="1"/>
          </p:cNvSpPr>
          <p:nvPr>
            <p:ph type="ftr" sz="quarter" idx="11"/>
          </p:nvPr>
        </p:nvSpPr>
        <p:spPr/>
        <p:txBody>
          <a:bodyPr/>
          <a:lstStyle/>
          <a:p>
            <a:r>
              <a:rPr lang="it-IT" smtClean="0"/>
              <a:t>D. BAFCOP - LPO C. CLAUDEL</a:t>
            </a:r>
            <a:endParaRPr lang="fr-FR"/>
          </a:p>
        </p:txBody>
      </p:sp>
      <p:sp>
        <p:nvSpPr>
          <p:cNvPr id="9" name="Espace réservé du numéro de diapositive 8"/>
          <p:cNvSpPr>
            <a:spLocks noGrp="1"/>
          </p:cNvSpPr>
          <p:nvPr>
            <p:ph type="sldNum" sz="quarter" idx="12"/>
          </p:nvPr>
        </p:nvSpPr>
        <p:spPr/>
        <p:txBody>
          <a:bodyPr/>
          <a:lstStyle/>
          <a:p>
            <a:fld id="{EF900422-60D8-42F5-AA0C-87FC3CCCD1D6}" type="slidenum">
              <a:rPr lang="fr-FR" smtClean="0"/>
              <a:pPr/>
              <a:t>‹N°›</a:t>
            </a:fld>
            <a:endParaRPr lang="fr-FR"/>
          </a:p>
        </p:txBody>
      </p:sp>
      <p:sp>
        <p:nvSpPr>
          <p:cNvPr id="11" name="Espace réservé du contenu 10"/>
          <p:cNvSpPr>
            <a:spLocks noGrp="1"/>
          </p:cNvSpPr>
          <p:nvPr>
            <p:ph sz="half" idx="2"/>
          </p:nvPr>
        </p:nvSpPr>
        <p:spPr>
          <a:xfrm>
            <a:off x="914400" y="2247900"/>
            <a:ext cx="3733800" cy="3886200"/>
          </a:xfrm>
        </p:spPr>
        <p:txBody>
          <a:bodyPr vert="horz"/>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3" name="Espace réservé du contenu 12"/>
          <p:cNvSpPr>
            <a:spLocks noGrp="1"/>
          </p:cNvSpPr>
          <p:nvPr>
            <p:ph sz="half" idx="4"/>
          </p:nvPr>
        </p:nvSpPr>
        <p:spPr>
          <a:xfrm>
            <a:off x="4953000" y="2247900"/>
            <a:ext cx="3733800" cy="3886200"/>
          </a:xfrm>
        </p:spPr>
        <p:txBody>
          <a:bodyPr vert="horz"/>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C3C2F6E5-B3F9-44E2-8CA4-735A49A2A83C}" type="datetime1">
              <a:rPr lang="fr-FR" smtClean="0"/>
              <a:pPr/>
              <a:t>12/05/2010</a:t>
            </a:fld>
            <a:endParaRPr lang="fr-FR"/>
          </a:p>
        </p:txBody>
      </p:sp>
      <p:sp>
        <p:nvSpPr>
          <p:cNvPr id="4" name="Espace réservé du pied de page 3"/>
          <p:cNvSpPr>
            <a:spLocks noGrp="1"/>
          </p:cNvSpPr>
          <p:nvPr>
            <p:ph type="ftr" sz="quarter" idx="11"/>
          </p:nvPr>
        </p:nvSpPr>
        <p:spPr/>
        <p:txBody>
          <a:bodyPr/>
          <a:lstStyle/>
          <a:p>
            <a:r>
              <a:rPr lang="it-IT" smtClean="0"/>
              <a:t>D. BAFCOP - LPO C. CLAUDEL</a:t>
            </a:r>
            <a:endParaRPr lang="fr-FR"/>
          </a:p>
        </p:txBody>
      </p:sp>
      <p:sp>
        <p:nvSpPr>
          <p:cNvPr id="5" name="Espace réservé du numéro de diapositive 4"/>
          <p:cNvSpPr>
            <a:spLocks noGrp="1"/>
          </p:cNvSpPr>
          <p:nvPr>
            <p:ph type="sldNum" sz="quarter" idx="12"/>
          </p:nvPr>
        </p:nvSpPr>
        <p:spPr/>
        <p:txBody>
          <a:bodyPr/>
          <a:lstStyle/>
          <a:p>
            <a:fld id="{EF900422-60D8-42F5-AA0C-87FC3CCCD1D6}"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7AB9E40C-CA32-4E95-B710-EDF10513A37B}" type="datetime1">
              <a:rPr lang="fr-FR" smtClean="0"/>
              <a:pPr/>
              <a:t>12/05/2010</a:t>
            </a:fld>
            <a:endParaRPr lang="fr-FR"/>
          </a:p>
        </p:txBody>
      </p:sp>
      <p:sp>
        <p:nvSpPr>
          <p:cNvPr id="3" name="Espace réservé du pied de page 2"/>
          <p:cNvSpPr>
            <a:spLocks noGrp="1"/>
          </p:cNvSpPr>
          <p:nvPr>
            <p:ph type="ftr" sz="quarter" idx="11"/>
          </p:nvPr>
        </p:nvSpPr>
        <p:spPr/>
        <p:txBody>
          <a:bodyPr/>
          <a:lstStyle/>
          <a:p>
            <a:r>
              <a:rPr lang="it-IT" smtClean="0"/>
              <a:t>D. BAFCOP - LPO C. CLAUDEL</a:t>
            </a:r>
            <a:endParaRPr lang="fr-FR"/>
          </a:p>
        </p:txBody>
      </p:sp>
      <p:sp>
        <p:nvSpPr>
          <p:cNvPr id="4" name="Espace réservé du numéro de diapositive 3"/>
          <p:cNvSpPr>
            <a:spLocks noGrp="1"/>
          </p:cNvSpPr>
          <p:nvPr>
            <p:ph type="sldNum" sz="quarter" idx="12"/>
          </p:nvPr>
        </p:nvSpPr>
        <p:spPr/>
        <p:txBody>
          <a:bodyPr/>
          <a:lstStyle/>
          <a:p>
            <a:fld id="{EF900422-60D8-42F5-AA0C-87FC3CCCD1D6}"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ectangle à coins arrondis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re 1"/>
          <p:cNvSpPr>
            <a:spLocks noGrp="1"/>
          </p:cNvSpPr>
          <p:nvPr>
            <p:ph type="title"/>
          </p:nvPr>
        </p:nvSpPr>
        <p:spPr>
          <a:xfrm>
            <a:off x="914400" y="273050"/>
            <a:ext cx="7772400" cy="1143000"/>
          </a:xfrm>
        </p:spPr>
        <p:txBody>
          <a:bodyPr anchor="b" anchorCtr="0"/>
          <a:lstStyle>
            <a:lvl1pPr algn="l">
              <a:buNone/>
              <a:defRPr sz="4000" b="0"/>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37A6F440-CD42-4B54-BE18-B959A584B2E9}" type="datetime1">
              <a:rPr lang="fr-FR" smtClean="0"/>
              <a:pPr/>
              <a:t>12/05/2010</a:t>
            </a:fld>
            <a:endParaRPr lang="fr-FR"/>
          </a:p>
        </p:txBody>
      </p:sp>
      <p:sp>
        <p:nvSpPr>
          <p:cNvPr id="6" name="Espace réservé du pied de page 5"/>
          <p:cNvSpPr>
            <a:spLocks noGrp="1"/>
          </p:cNvSpPr>
          <p:nvPr>
            <p:ph type="ftr" sz="quarter" idx="11"/>
          </p:nvPr>
        </p:nvSpPr>
        <p:spPr/>
        <p:txBody>
          <a:bodyPr/>
          <a:lstStyle/>
          <a:p>
            <a:r>
              <a:rPr lang="it-IT" smtClean="0"/>
              <a:t>D. BAFCOP - LPO C. CLAUDEL</a:t>
            </a:r>
            <a:endParaRPr lang="fr-FR"/>
          </a:p>
        </p:txBody>
      </p:sp>
      <p:sp>
        <p:nvSpPr>
          <p:cNvPr id="7" name="Espace réservé du numéro de diapositive 6"/>
          <p:cNvSpPr>
            <a:spLocks noGrp="1"/>
          </p:cNvSpPr>
          <p:nvPr>
            <p:ph type="sldNum" sz="quarter" idx="12"/>
          </p:nvPr>
        </p:nvSpPr>
        <p:spPr/>
        <p:txBody>
          <a:bodyPr/>
          <a:lstStyle/>
          <a:p>
            <a:fld id="{EF900422-60D8-42F5-AA0C-87FC3CCCD1D6}" type="slidenum">
              <a:rPr lang="fr-FR" smtClean="0"/>
              <a:pPr/>
              <a:t>‹N°›</a:t>
            </a:fld>
            <a:endParaRPr lang="fr-FR"/>
          </a:p>
        </p:txBody>
      </p:sp>
      <p:sp>
        <p:nvSpPr>
          <p:cNvPr id="11" name="Espace réservé du contenu 10"/>
          <p:cNvSpPr>
            <a:spLocks noGrp="1"/>
          </p:cNvSpPr>
          <p:nvPr>
            <p:ph sz="quarter" idx="1"/>
          </p:nvPr>
        </p:nvSpPr>
        <p:spPr>
          <a:xfrm>
            <a:off x="2971800" y="1600200"/>
            <a:ext cx="5715000" cy="4495800"/>
          </a:xfrm>
        </p:spPr>
        <p:txBody>
          <a:bodyPr vert="horz"/>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1830AF2D-699C-4136-A1D2-E8B4723BBDFC}" type="datetime1">
              <a:rPr lang="fr-FR" smtClean="0"/>
              <a:pPr/>
              <a:t>12/05/2010</a:t>
            </a:fld>
            <a:endParaRPr lang="fr-FR"/>
          </a:p>
        </p:txBody>
      </p:sp>
      <p:sp>
        <p:nvSpPr>
          <p:cNvPr id="6" name="Espace réservé du pied de page 5"/>
          <p:cNvSpPr>
            <a:spLocks noGrp="1"/>
          </p:cNvSpPr>
          <p:nvPr>
            <p:ph type="ftr" sz="quarter" idx="11"/>
          </p:nvPr>
        </p:nvSpPr>
        <p:spPr>
          <a:xfrm>
            <a:off x="914400" y="6172200"/>
            <a:ext cx="3886200" cy="457200"/>
          </a:xfrm>
        </p:spPr>
        <p:txBody>
          <a:bodyPr/>
          <a:lstStyle/>
          <a:p>
            <a:r>
              <a:rPr lang="it-IT" smtClean="0"/>
              <a:t>D. BAFCOP - LPO C. CLAUDEL</a:t>
            </a:r>
            <a:endParaRPr lang="fr-FR"/>
          </a:p>
        </p:txBody>
      </p:sp>
      <p:sp>
        <p:nvSpPr>
          <p:cNvPr id="7" name="Espace réservé du numéro de diapositive 6"/>
          <p:cNvSpPr>
            <a:spLocks noGrp="1"/>
          </p:cNvSpPr>
          <p:nvPr>
            <p:ph type="sldNum" sz="quarter" idx="12"/>
          </p:nvPr>
        </p:nvSpPr>
        <p:spPr>
          <a:xfrm>
            <a:off x="146304" y="6208776"/>
            <a:ext cx="457200" cy="457200"/>
          </a:xfrm>
        </p:spPr>
        <p:txBody>
          <a:bodyPr/>
          <a:lstStyle/>
          <a:p>
            <a:fld id="{EF900422-60D8-42F5-AA0C-87FC3CCCD1D6}" type="slidenum">
              <a:rPr lang="fr-FR" smtClean="0"/>
              <a:pPr/>
              <a:t>‹N°›</a:t>
            </a:fld>
            <a:endParaRPr lang="fr-FR"/>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Espace réservé pour une image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fr-FR" smtClean="0"/>
              <a:t>Cliquez sur l'icône pour ajouter une image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ectangle à coins arrondis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Espace réservé du titre 21"/>
          <p:cNvSpPr>
            <a:spLocks noGrp="1"/>
          </p:cNvSpPr>
          <p:nvPr>
            <p:ph type="title"/>
          </p:nvPr>
        </p:nvSpPr>
        <p:spPr>
          <a:xfrm>
            <a:off x="914400" y="274638"/>
            <a:ext cx="7772400" cy="1143000"/>
          </a:xfrm>
          <a:prstGeom prst="rect">
            <a:avLst/>
          </a:prstGeom>
        </p:spPr>
        <p:txBody>
          <a:bodyPr bIns="91440" anchor="b" anchorCtr="0">
            <a:normAutofit/>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F8F39902-6EC6-4A31-81AE-6172B82A8D71}" type="datetime1">
              <a:rPr lang="fr-FR" smtClean="0"/>
              <a:pPr/>
              <a:t>12/05/2010</a:t>
            </a:fld>
            <a:endParaRPr lang="fr-FR"/>
          </a:p>
        </p:txBody>
      </p:sp>
      <p:sp>
        <p:nvSpPr>
          <p:cNvPr id="3" name="Espace réservé du pied de page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r>
              <a:rPr lang="it-IT" smtClean="0"/>
              <a:t>D. BAFCOP - LPO C. CLAUDEL</a:t>
            </a:r>
            <a:endParaRPr lang="fr-FR"/>
          </a:p>
        </p:txBody>
      </p:sp>
      <p:sp>
        <p:nvSpPr>
          <p:cNvPr id="23" name="Espace réservé du numéro de diapositive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EF900422-60D8-42F5-AA0C-87FC3CCCD1D6}"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upload.wikimedia.org/wikipedia/commons/4/4d/Carte_nord_pas_de_calais.svg" TargetMode="External"/><Relationship Id="rId1" Type="http://schemas.openxmlformats.org/officeDocument/2006/relationships/slideLayout" Target="../slideLayouts/slideLayout2.xml"/><Relationship Id="rId6" Type="http://schemas.openxmlformats.org/officeDocument/2006/relationships/image" Target="../media/image3.gif"/><Relationship Id="rId5" Type="http://schemas.openxmlformats.org/officeDocument/2006/relationships/hyperlink" Target="http://www.routard.com/" TargetMode="External"/><Relationship Id="rId4" Type="http://schemas.openxmlformats.org/officeDocument/2006/relationships/hyperlink" Target="http://www.recoin.fr/"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gif"/><Relationship Id="rId1" Type="http://schemas.openxmlformats.org/officeDocument/2006/relationships/slideLayout" Target="../slideLayouts/slideLayout6.xml"/><Relationship Id="rId4" Type="http://schemas.openxmlformats.org/officeDocument/2006/relationships/image" Target="../media/image38.jpeg"/></Relationships>
</file>

<file path=ppt/slides/_rels/slide11.xml.rels><?xml version="1.0" encoding="UTF-8" standalone="yes"?>
<Relationships xmlns="http://schemas.openxmlformats.org/package/2006/relationships"><Relationship Id="rId8" Type="http://schemas.openxmlformats.org/officeDocument/2006/relationships/image" Target="../media/image43.jpeg"/><Relationship Id="rId3" Type="http://schemas.openxmlformats.org/officeDocument/2006/relationships/image" Target="../media/image40.jpeg"/><Relationship Id="rId7" Type="http://schemas.openxmlformats.org/officeDocument/2006/relationships/hyperlink" Target="http://www.norddomicile.com/boutique/fiche_produit.cfm?ref=047bis34&amp;type=20&amp;code_lg=lg_fr&amp;num=0" TargetMode="External"/><Relationship Id="rId2" Type="http://schemas.openxmlformats.org/officeDocument/2006/relationships/image" Target="../media/image39.jpeg"/><Relationship Id="rId1" Type="http://schemas.openxmlformats.org/officeDocument/2006/relationships/slideLayout" Target="../slideLayouts/slideLayout6.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hyperlink" Target="http://www.norddomicile.com/boutique/fiche_produit.cfm?ref=164con01&amp;type=36&amp;code_lg=lg_fr&amp;num=0" TargetMode="External"/></Relationships>
</file>

<file path=ppt/slides/_rels/slide12.xml.rels><?xml version="1.0" encoding="UTF-8" standalone="yes"?>
<Relationships xmlns="http://schemas.openxmlformats.org/package/2006/relationships"><Relationship Id="rId8" Type="http://schemas.openxmlformats.org/officeDocument/2006/relationships/image" Target="../media/image48.jpeg"/><Relationship Id="rId3" Type="http://schemas.openxmlformats.org/officeDocument/2006/relationships/hyperlink" Target="http://www.norddomicile.com/boutique/fiche_produit.cfm?ref=155alc20&amp;type=26&amp;code_lg=lg_fr&amp;num=0" TargetMode="External"/><Relationship Id="rId7" Type="http://schemas.openxmlformats.org/officeDocument/2006/relationships/image" Target="../media/image47.jpeg"/><Relationship Id="rId2" Type="http://schemas.openxmlformats.org/officeDocument/2006/relationships/image" Target="../media/image44.jpeg"/><Relationship Id="rId1" Type="http://schemas.openxmlformats.org/officeDocument/2006/relationships/slideLayout" Target="../slideLayouts/slideLayout6.xml"/><Relationship Id="rId6" Type="http://schemas.openxmlformats.org/officeDocument/2006/relationships/image" Target="../media/image46.jpeg"/><Relationship Id="rId5" Type="http://schemas.openxmlformats.org/officeDocument/2006/relationships/hyperlink" Target="http://www.norddomicile.com/boutique/fiche_produit.cfm?ref=186caf01&amp;type=22&amp;code_lg=lg_fr&amp;num=0" TargetMode="External"/><Relationship Id="rId4" Type="http://schemas.openxmlformats.org/officeDocument/2006/relationships/image" Target="../media/image45.jpeg"/></Relationships>
</file>

<file path=ppt/slides/_rels/slide13.xml.rels><?xml version="1.0" encoding="UTF-8" standalone="yes"?>
<Relationships xmlns="http://schemas.openxmlformats.org/package/2006/relationships"><Relationship Id="rId2" Type="http://schemas.openxmlformats.org/officeDocument/2006/relationships/image" Target="../media/image49.wmf"/><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hyperlink" Target="http://www.pas-de-calais.com/guide-voyage/restauration/detail.asp?idoi=RESNPC0620000524" TargetMode="External"/><Relationship Id="rId2" Type="http://schemas.openxmlformats.org/officeDocument/2006/relationships/hyperlink" Target="http://www.pas-de-calais.com/guide-voyage/restauration/detail.asp?idoi=RESNPC0620000532" TargetMode="External"/><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hyperlink" Target="http://fr.wikipedia.org/wiki/Fichier:R%C3%A9gion_Nord-Pas-de-Calais_(logo).svg" TargetMode="External"/><Relationship Id="rId4" Type="http://schemas.openxmlformats.org/officeDocument/2006/relationships/image" Target="../media/image51.jpeg"/></Relationships>
</file>

<file path=ppt/slides/_rels/slide16.xml.rels><?xml version="1.0" encoding="UTF-8" standalone="yes"?>
<Relationships xmlns="http://schemas.openxmlformats.org/package/2006/relationships"><Relationship Id="rId3" Type="http://schemas.openxmlformats.org/officeDocument/2006/relationships/hyperlink" Target="http://fr.wikipedia.org/wiki/Fichier:De_Gaulle-OWI.jpg"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53.jpeg"/><Relationship Id="rId5" Type="http://schemas.openxmlformats.org/officeDocument/2006/relationships/hyperlink" Target="http://fr.wikipedia.org/wiki/Fichier:Manonlescaut1.jpg" TargetMode="External"/><Relationship Id="rId4" Type="http://schemas.openxmlformats.org/officeDocument/2006/relationships/image" Target="../media/image52.jpeg"/></Relationships>
</file>

<file path=ppt/slides/_rels/slide2.xml.rels><?xml version="1.0" encoding="UTF-8" standalone="yes"?>
<Relationships xmlns="http://schemas.openxmlformats.org/package/2006/relationships"><Relationship Id="rId3" Type="http://schemas.openxmlformats.org/officeDocument/2006/relationships/hyperlink" Target="http://fr.wikipedia.org/wiki/Fichier:R%C3%A9gion_Nord-Pas-de-Calais_(logo).svg" TargetMode="External"/><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http://fr.wikipedia.org/wiki/Fichier:R%C3%A9gion_Nord-Pas-de-Calais_(logo).svg" TargetMode="Externa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image" Target="../media/image14.jpeg"/><Relationship Id="rId1" Type="http://schemas.openxmlformats.org/officeDocument/2006/relationships/slideLayout" Target="../slideLayouts/slideLayout6.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 Id="rId9" Type="http://schemas.openxmlformats.org/officeDocument/2006/relationships/image" Target="../media/image27.jpeg"/></Relationships>
</file>

<file path=ppt/slides/_rels/slide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2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 Id="rId9" Type="http://schemas.openxmlformats.org/officeDocument/2006/relationships/image" Target="../media/image3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4282" y="357166"/>
            <a:ext cx="7462830" cy="758952"/>
          </a:xfrm>
        </p:spPr>
        <p:txBody>
          <a:bodyPr>
            <a:noAutofit/>
          </a:bodyPr>
          <a:lstStyle/>
          <a:p>
            <a:pPr algn="ctr"/>
            <a:r>
              <a:rPr lang="fr-FR" sz="4400" b="1" dirty="0" smtClean="0"/>
              <a:t>Nord-Pas-de-Calais</a:t>
            </a:r>
            <a:endParaRPr lang="fr-FR" sz="4400" b="1" dirty="0"/>
          </a:p>
        </p:txBody>
      </p:sp>
      <p:sp>
        <p:nvSpPr>
          <p:cNvPr id="6" name="Espace réservé du pied de page 5"/>
          <p:cNvSpPr>
            <a:spLocks noGrp="1"/>
          </p:cNvSpPr>
          <p:nvPr>
            <p:ph type="ftr" sz="quarter" idx="11"/>
          </p:nvPr>
        </p:nvSpPr>
        <p:spPr/>
        <p:txBody>
          <a:bodyPr/>
          <a:lstStyle/>
          <a:p>
            <a:r>
              <a:rPr lang="it-IT" dirty="0" smtClean="0"/>
              <a:t>D. BAFCOP - LPO C. CLAUDEL</a:t>
            </a:r>
            <a:endParaRPr lang="fr-FR" dirty="0"/>
          </a:p>
        </p:txBody>
      </p:sp>
      <p:sp>
        <p:nvSpPr>
          <p:cNvPr id="9" name="Espace réservé du numéro de diapositive 8"/>
          <p:cNvSpPr>
            <a:spLocks noGrp="1"/>
          </p:cNvSpPr>
          <p:nvPr>
            <p:ph type="sldNum" sz="quarter" idx="12"/>
          </p:nvPr>
        </p:nvSpPr>
        <p:spPr/>
        <p:txBody>
          <a:bodyPr/>
          <a:lstStyle/>
          <a:p>
            <a:fld id="{EF900422-60D8-42F5-AA0C-87FC3CCCD1D6}" type="slidenum">
              <a:rPr lang="fr-FR" smtClean="0"/>
              <a:pPr/>
              <a:t>1</a:t>
            </a:fld>
            <a:endParaRPr lang="fr-FR"/>
          </a:p>
        </p:txBody>
      </p:sp>
      <p:sp>
        <p:nvSpPr>
          <p:cNvPr id="14339" name="Rectangle 3"/>
          <p:cNvSpPr>
            <a:spLocks noChangeArrowheads="1"/>
          </p:cNvSpPr>
          <p:nvPr/>
        </p:nvSpPr>
        <p:spPr bwMode="auto">
          <a:xfrm>
            <a:off x="214282" y="726393"/>
            <a:ext cx="3857652" cy="53553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fr-FR" dirty="0" smtClean="0"/>
          </a:p>
          <a:p>
            <a:r>
              <a:rPr lang="fr-FR" u="sng" dirty="0" smtClean="0"/>
              <a:t>Situation géographique</a:t>
            </a:r>
          </a:p>
          <a:p>
            <a:r>
              <a:rPr lang="fr-FR" dirty="0" smtClean="0"/>
              <a:t>Le </a:t>
            </a:r>
            <a:r>
              <a:rPr lang="fr-FR" b="1" dirty="0" smtClean="0"/>
              <a:t>Nord-Pas-de-Calais</a:t>
            </a:r>
            <a:r>
              <a:rPr lang="fr-FR" dirty="0" smtClean="0"/>
              <a:t> est une région administrative française. Elle est bordée au sud par la région Picardie, de la Manche et la mer du Nord à l'ouest et au nord-ouest et par la Belgique au nord-est. </a:t>
            </a:r>
          </a:p>
          <a:p>
            <a:r>
              <a:rPr lang="fr-FR" dirty="0" smtClean="0"/>
              <a:t>Elle est composée de deux départements :</a:t>
            </a:r>
          </a:p>
          <a:p>
            <a:pPr>
              <a:lnSpc>
                <a:spcPct val="150000"/>
              </a:lnSpc>
              <a:buFont typeface="Arial" pitchFamily="34" charset="0"/>
              <a:buChar char="•"/>
            </a:pPr>
            <a:r>
              <a:rPr lang="fr-FR" dirty="0" smtClean="0"/>
              <a:t> le </a:t>
            </a:r>
            <a:r>
              <a:rPr lang="fr-FR" b="1" dirty="0" smtClean="0"/>
              <a:t>Nord</a:t>
            </a:r>
          </a:p>
          <a:p>
            <a:pPr>
              <a:lnSpc>
                <a:spcPct val="150000"/>
              </a:lnSpc>
              <a:buFont typeface="Arial" pitchFamily="34" charset="0"/>
              <a:buChar char="•"/>
            </a:pPr>
            <a:r>
              <a:rPr lang="fr-FR" dirty="0" smtClean="0"/>
              <a:t> et le </a:t>
            </a:r>
            <a:r>
              <a:rPr lang="fr-FR" b="1" dirty="0" smtClean="0"/>
              <a:t>Pas-de-Calais</a:t>
            </a:r>
            <a:r>
              <a:rPr lang="fr-FR" dirty="0" smtClean="0"/>
              <a:t>. </a:t>
            </a:r>
          </a:p>
          <a:p>
            <a:endParaRPr lang="fr-FR" b="1" i="1" dirty="0" smtClean="0"/>
          </a:p>
          <a:p>
            <a:pPr>
              <a:buFont typeface="Wingdings" pitchFamily="2" charset="2"/>
              <a:buChar char="Ø"/>
            </a:pPr>
            <a:r>
              <a:rPr lang="fr-FR" b="1" i="1" dirty="0" smtClean="0"/>
              <a:t> Superficie :</a:t>
            </a:r>
            <a:r>
              <a:rPr lang="fr-FR" dirty="0" smtClean="0"/>
              <a:t> 12 414 km².</a:t>
            </a:r>
          </a:p>
          <a:p>
            <a:pPr>
              <a:buFont typeface="Wingdings" pitchFamily="2" charset="2"/>
              <a:buChar char="Ø"/>
            </a:pPr>
            <a:r>
              <a:rPr lang="fr-FR" b="1" i="1" dirty="0" smtClean="0"/>
              <a:t> Préfecture régionale :</a:t>
            </a:r>
            <a:r>
              <a:rPr lang="fr-FR" dirty="0" smtClean="0"/>
              <a:t> Lille.</a:t>
            </a:r>
          </a:p>
          <a:p>
            <a:pPr>
              <a:buFont typeface="Wingdings" pitchFamily="2" charset="2"/>
              <a:buChar char="Ø"/>
            </a:pPr>
            <a:r>
              <a:rPr lang="fr-FR" dirty="0" smtClean="0"/>
              <a:t> </a:t>
            </a:r>
            <a:r>
              <a:rPr lang="fr-FR" b="1" i="1" dirty="0" smtClean="0"/>
              <a:t>Préfectures :</a:t>
            </a:r>
            <a:r>
              <a:rPr lang="fr-FR" dirty="0" smtClean="0"/>
              <a:t> Lille, Arras.</a:t>
            </a:r>
          </a:p>
          <a:p>
            <a:pPr>
              <a:buFont typeface="Wingdings" pitchFamily="2" charset="2"/>
              <a:buChar char="Ø"/>
            </a:pPr>
            <a:r>
              <a:rPr lang="fr-FR" dirty="0" smtClean="0"/>
              <a:t> </a:t>
            </a:r>
            <a:r>
              <a:rPr lang="fr-FR" b="1" i="1" dirty="0" smtClean="0"/>
              <a:t>Population :</a:t>
            </a:r>
            <a:r>
              <a:rPr lang="fr-FR" dirty="0" smtClean="0"/>
              <a:t> 4 048 000 habitants.</a:t>
            </a:r>
            <a:br>
              <a:rPr lang="fr-FR" dirty="0" smtClean="0"/>
            </a:br>
            <a:r>
              <a:rPr lang="fr-FR" dirty="0" smtClean="0"/>
              <a:t> </a:t>
            </a:r>
            <a:endParaRPr kumimoji="0" lang="fr-FR" b="0" i="0" u="none" strike="noStrike" cap="none" normalizeH="0" baseline="0" dirty="0" smtClean="0">
              <a:ln>
                <a:noFill/>
              </a:ln>
              <a:effectLst/>
              <a:latin typeface="Arial" pitchFamily="34" charset="0"/>
              <a:cs typeface="Arial" pitchFamily="34" charset="0"/>
            </a:endParaRPr>
          </a:p>
        </p:txBody>
      </p:sp>
      <p:pic>
        <p:nvPicPr>
          <p:cNvPr id="49154" name="Picture 2" descr="Fichier:Carte nord pas de calais.svg">
            <a:hlinkClick r:id="rId2"/>
          </p:cNvPr>
          <p:cNvPicPr>
            <a:picLocks noChangeAspect="1" noChangeArrowheads="1"/>
          </p:cNvPicPr>
          <p:nvPr/>
        </p:nvPicPr>
        <p:blipFill>
          <a:blip r:embed="rId3" cstate="print"/>
          <a:srcRect/>
          <a:stretch>
            <a:fillRect/>
          </a:stretch>
        </p:blipFill>
        <p:spPr bwMode="auto">
          <a:xfrm>
            <a:off x="4027732" y="1142984"/>
            <a:ext cx="5116268" cy="5072063"/>
          </a:xfrm>
          <a:prstGeom prst="rect">
            <a:avLst/>
          </a:prstGeom>
          <a:noFill/>
        </p:spPr>
      </p:pic>
      <p:sp>
        <p:nvSpPr>
          <p:cNvPr id="10" name="Rectangle 9"/>
          <p:cNvSpPr/>
          <p:nvPr/>
        </p:nvSpPr>
        <p:spPr>
          <a:xfrm>
            <a:off x="3143240" y="5786454"/>
            <a:ext cx="2643206" cy="1754326"/>
          </a:xfrm>
          <a:prstGeom prst="rect">
            <a:avLst/>
          </a:prstGeom>
        </p:spPr>
        <p:txBody>
          <a:bodyPr wrap="square">
            <a:spAutoFit/>
          </a:bodyPr>
          <a:lstStyle/>
          <a:p>
            <a:r>
              <a:rPr lang="fr-FR" dirty="0" smtClean="0">
                <a:hlinkClick r:id="rId4"/>
              </a:rPr>
              <a:t>www.recoin.fr/</a:t>
            </a:r>
            <a:r>
              <a:rPr lang="fr-FR" dirty="0" smtClean="0"/>
              <a:t> </a:t>
            </a:r>
          </a:p>
          <a:p>
            <a:r>
              <a:rPr lang="fr-FR" dirty="0" smtClean="0">
                <a:hlinkClick r:id="rId5"/>
              </a:rPr>
              <a:t>www.routard.com/</a:t>
            </a:r>
          </a:p>
          <a:p>
            <a:r>
              <a:rPr lang="fr-FR" dirty="0" smtClean="0">
                <a:hlinkClick r:id="rId5"/>
              </a:rPr>
              <a:t>www.saveurs-npdc.com/</a:t>
            </a:r>
            <a:endParaRPr lang="fr-FR" dirty="0" smtClean="0"/>
          </a:p>
          <a:p>
            <a:endParaRPr lang="fr-FR" dirty="0" smtClean="0"/>
          </a:p>
          <a:p>
            <a:endParaRPr lang="fr-FR" dirty="0" smtClean="0"/>
          </a:p>
          <a:p>
            <a:endParaRPr lang="fr-FR" dirty="0"/>
          </a:p>
        </p:txBody>
      </p:sp>
      <p:pic>
        <p:nvPicPr>
          <p:cNvPr id="22530" name="Picture 2" descr="http://boucherie5962.org/images/france.gif"/>
          <p:cNvPicPr>
            <a:picLocks noChangeAspect="1" noChangeArrowheads="1"/>
          </p:cNvPicPr>
          <p:nvPr/>
        </p:nvPicPr>
        <p:blipFill>
          <a:blip r:embed="rId6" cstate="print">
            <a:clrChange>
              <a:clrFrom>
                <a:srgbClr val="990000"/>
              </a:clrFrom>
              <a:clrTo>
                <a:srgbClr val="990000">
                  <a:alpha val="0"/>
                </a:srgbClr>
              </a:clrTo>
            </a:clrChange>
            <a:duotone>
              <a:schemeClr val="accent6">
                <a:shade val="45000"/>
                <a:satMod val="135000"/>
              </a:schemeClr>
              <a:prstClr val="white"/>
            </a:duotone>
          </a:blip>
          <a:srcRect/>
          <a:stretch>
            <a:fillRect/>
          </a:stretch>
        </p:blipFill>
        <p:spPr bwMode="auto">
          <a:xfrm>
            <a:off x="6286512" y="142852"/>
            <a:ext cx="1085850" cy="117157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14400" y="274638"/>
            <a:ext cx="7772400" cy="868346"/>
          </a:xfrm>
        </p:spPr>
        <p:txBody>
          <a:bodyPr>
            <a:normAutofit/>
          </a:bodyPr>
          <a:lstStyle/>
          <a:p>
            <a:r>
              <a:rPr lang="fr-FR" sz="4400" b="1" dirty="0" smtClean="0"/>
              <a:t>Appellations culinaires</a:t>
            </a:r>
            <a:endParaRPr lang="fr-FR" sz="4400" b="1" dirty="0"/>
          </a:p>
        </p:txBody>
      </p:sp>
      <p:sp>
        <p:nvSpPr>
          <p:cNvPr id="3" name="Espace réservé du pied de page 2"/>
          <p:cNvSpPr>
            <a:spLocks noGrp="1"/>
          </p:cNvSpPr>
          <p:nvPr>
            <p:ph type="ftr" sz="quarter" idx="11"/>
          </p:nvPr>
        </p:nvSpPr>
        <p:spPr/>
        <p:txBody>
          <a:bodyPr/>
          <a:lstStyle/>
          <a:p>
            <a:r>
              <a:rPr lang="it-IT" smtClean="0"/>
              <a:t>D. BAFCOP - LPO C. CLAUDEL</a:t>
            </a:r>
            <a:endParaRPr lang="fr-FR"/>
          </a:p>
        </p:txBody>
      </p:sp>
      <p:sp>
        <p:nvSpPr>
          <p:cNvPr id="4" name="Espace réservé du numéro de diapositive 3"/>
          <p:cNvSpPr>
            <a:spLocks noGrp="1"/>
          </p:cNvSpPr>
          <p:nvPr>
            <p:ph type="sldNum" sz="quarter" idx="12"/>
          </p:nvPr>
        </p:nvSpPr>
        <p:spPr/>
        <p:txBody>
          <a:bodyPr/>
          <a:lstStyle/>
          <a:p>
            <a:fld id="{EF900422-60D8-42F5-AA0C-87FC3CCCD1D6}" type="slidenum">
              <a:rPr lang="fr-FR" smtClean="0"/>
              <a:pPr/>
              <a:t>10</a:t>
            </a:fld>
            <a:endParaRPr lang="fr-FR"/>
          </a:p>
        </p:txBody>
      </p:sp>
      <p:sp>
        <p:nvSpPr>
          <p:cNvPr id="1025" name="Rectangle 1"/>
          <p:cNvSpPr>
            <a:spLocks noChangeArrowheads="1"/>
          </p:cNvSpPr>
          <p:nvPr/>
        </p:nvSpPr>
        <p:spPr bwMode="auto">
          <a:xfrm>
            <a:off x="285720" y="1500174"/>
            <a:ext cx="8572560"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ü"/>
              <a:tabLst/>
            </a:pPr>
            <a:r>
              <a:rPr kumimoji="0" lang="fr-FR" b="1" i="1" u="none" strike="noStrike" cap="none" normalizeH="0" baseline="0" dirty="0" smtClean="0">
                <a:ln>
                  <a:noFill/>
                </a:ln>
                <a:solidFill>
                  <a:schemeClr val="tx1"/>
                </a:solidFill>
                <a:effectLst/>
                <a:ea typeface="Times New Roman" pitchFamily="18" charset="0"/>
                <a:cs typeface="Arial" pitchFamily="34" charset="0"/>
              </a:rPr>
              <a:t>  Flamande</a:t>
            </a:r>
            <a:r>
              <a:rPr kumimoji="0" lang="fr-FR" b="0" i="0" u="none" strike="noStrike" cap="none" normalizeH="0" baseline="0" dirty="0" smtClean="0">
                <a:ln>
                  <a:noFill/>
                </a:ln>
                <a:solidFill>
                  <a:schemeClr val="tx1"/>
                </a:solidFill>
                <a:effectLst/>
                <a:ea typeface="Times New Roman" pitchFamily="18" charset="0"/>
                <a:cs typeface="Arial" pitchFamily="34" charset="0"/>
              </a:rPr>
              <a:t> : boule de choux braisé, carottes, navets tournés glacés à blanc, lard, saucisson, pomme à l’anglaise.</a:t>
            </a:r>
          </a:p>
          <a:p>
            <a:pPr marL="0" marR="0" lvl="0" indent="0" algn="l" defTabSz="914400" rtl="0" eaLnBrk="1" fontAlgn="base" latinLnBrk="0" hangingPunct="1">
              <a:lnSpc>
                <a:spcPct val="100000"/>
              </a:lnSpc>
              <a:spcBef>
                <a:spcPct val="0"/>
              </a:spcBef>
              <a:spcAft>
                <a:spcPct val="0"/>
              </a:spcAft>
              <a:buClrTx/>
              <a:buSzTx/>
              <a:tabLst/>
            </a:pPr>
            <a:endParaRPr kumimoji="0" lang="fr-FR"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ü"/>
              <a:tabLst/>
            </a:pPr>
            <a:r>
              <a:rPr lang="fr-FR" dirty="0" smtClean="0">
                <a:ea typeface="Times New Roman" pitchFamily="18" charset="0"/>
                <a:cs typeface="Arial" pitchFamily="34" charset="0"/>
              </a:rPr>
              <a:t>  </a:t>
            </a:r>
            <a:r>
              <a:rPr kumimoji="0" lang="fr-FR" b="1" i="1" u="none" strike="noStrike" cap="none" normalizeH="0" baseline="0" dirty="0" smtClean="0">
                <a:ln>
                  <a:noFill/>
                </a:ln>
                <a:solidFill>
                  <a:schemeClr val="tx1"/>
                </a:solidFill>
                <a:effectLst/>
                <a:ea typeface="Times New Roman" pitchFamily="18" charset="0"/>
                <a:cs typeface="Arial" pitchFamily="34" charset="0"/>
              </a:rPr>
              <a:t>Boulonnaise</a:t>
            </a:r>
            <a:r>
              <a:rPr kumimoji="0" lang="fr-FR" b="0" i="0" u="none" strike="noStrike" cap="none" normalizeH="0" baseline="0" dirty="0" smtClean="0">
                <a:ln>
                  <a:noFill/>
                </a:ln>
                <a:solidFill>
                  <a:schemeClr val="tx1"/>
                </a:solidFill>
                <a:effectLst/>
                <a:ea typeface="Times New Roman" pitchFamily="18" charset="0"/>
                <a:cs typeface="Arial" pitchFamily="34" charset="0"/>
                <a:sym typeface="Symbol" pitchFamily="18" charset="2"/>
              </a:rPr>
              <a:t> : poisson poché court-bouillon, moules, sauce bâtarde (roux blond, eau, jaune d’œuf, crème, citron.)</a:t>
            </a:r>
          </a:p>
          <a:p>
            <a:pPr marL="0" marR="0" lvl="0" indent="0" algn="l" defTabSz="914400" rtl="0" eaLnBrk="0" fontAlgn="base" latinLnBrk="0" hangingPunct="0">
              <a:lnSpc>
                <a:spcPct val="100000"/>
              </a:lnSpc>
              <a:spcBef>
                <a:spcPct val="0"/>
              </a:spcBef>
              <a:spcAft>
                <a:spcPct val="0"/>
              </a:spcAft>
              <a:buClrTx/>
              <a:buSzTx/>
              <a:tabLst/>
            </a:pPr>
            <a:endParaRPr kumimoji="0" lang="fr-FR" b="0" i="0" u="none" strike="noStrike" cap="none" normalizeH="0" baseline="0" dirty="0" smtClean="0">
              <a:ln>
                <a:noFill/>
              </a:ln>
              <a:solidFill>
                <a:schemeClr val="tx1"/>
              </a:solidFill>
              <a:effectLst/>
              <a:cs typeface="Arial" pitchFamily="34"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ü"/>
              <a:tabLst/>
            </a:pPr>
            <a:r>
              <a:rPr lang="fr-FR" dirty="0" smtClean="0">
                <a:ea typeface="Times New Roman" pitchFamily="18" charset="0"/>
                <a:cs typeface="Arial" pitchFamily="34" charset="0"/>
                <a:sym typeface="Symbol" pitchFamily="18" charset="2"/>
              </a:rPr>
              <a:t>  </a:t>
            </a:r>
            <a:r>
              <a:rPr kumimoji="0" lang="fr-FR" b="1" i="1" u="none" strike="noStrike" cap="none" normalizeH="0" baseline="0" dirty="0" smtClean="0">
                <a:ln>
                  <a:noFill/>
                </a:ln>
                <a:solidFill>
                  <a:schemeClr val="tx1"/>
                </a:solidFill>
                <a:effectLst/>
                <a:ea typeface="Times New Roman" pitchFamily="18" charset="0"/>
                <a:cs typeface="Arial" pitchFamily="34" charset="0"/>
              </a:rPr>
              <a:t>Parmentier</a:t>
            </a:r>
            <a:r>
              <a:rPr kumimoji="0" lang="fr-FR" b="0" i="0" u="none" strike="noStrike" cap="none" normalizeH="0" baseline="0" dirty="0" smtClean="0">
                <a:ln>
                  <a:noFill/>
                </a:ln>
                <a:solidFill>
                  <a:schemeClr val="tx1"/>
                </a:solidFill>
                <a:effectLst/>
                <a:ea typeface="Times New Roman" pitchFamily="18" charset="0"/>
                <a:cs typeface="Arial" pitchFamily="34" charset="0"/>
                <a:sym typeface="Symbol" pitchFamily="18" charset="2"/>
              </a:rPr>
              <a:t> : purée de pommes de terre et poireaux.</a:t>
            </a:r>
          </a:p>
          <a:p>
            <a:pPr marL="0" marR="0" lvl="0" indent="0" algn="l" defTabSz="914400" rtl="0" eaLnBrk="0" fontAlgn="base" latinLnBrk="0" hangingPunct="0">
              <a:lnSpc>
                <a:spcPct val="100000"/>
              </a:lnSpc>
              <a:spcBef>
                <a:spcPct val="0"/>
              </a:spcBef>
              <a:spcAft>
                <a:spcPct val="0"/>
              </a:spcAft>
              <a:buClrTx/>
              <a:buSzTx/>
              <a:tabLst/>
            </a:pPr>
            <a:endParaRPr kumimoji="0" lang="fr-FR" b="0" i="0" u="none" strike="noStrike" cap="none" normalizeH="0" baseline="0" dirty="0" smtClean="0">
              <a:ln>
                <a:noFill/>
              </a:ln>
              <a:solidFill>
                <a:schemeClr val="tx1"/>
              </a:solidFill>
              <a:effectLst/>
              <a:cs typeface="Arial" pitchFamily="34"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ü"/>
              <a:tabLst/>
            </a:pPr>
            <a:r>
              <a:rPr kumimoji="0" lang="fr-FR" b="1" i="1" u="none" strike="noStrike" cap="none" normalizeH="0" baseline="0" dirty="0" smtClean="0">
                <a:ln>
                  <a:noFill/>
                </a:ln>
                <a:solidFill>
                  <a:schemeClr val="tx1"/>
                </a:solidFill>
                <a:effectLst/>
                <a:ea typeface="Times New Roman" pitchFamily="18" charset="0"/>
                <a:cs typeface="Arial" pitchFamily="34" charset="0"/>
              </a:rPr>
              <a:t>  Valenciennes</a:t>
            </a:r>
            <a:r>
              <a:rPr kumimoji="0" lang="fr-FR" b="0" i="0" u="none" strike="noStrike" cap="none" normalizeH="0" baseline="0" dirty="0" smtClean="0">
                <a:ln>
                  <a:noFill/>
                </a:ln>
                <a:solidFill>
                  <a:schemeClr val="tx1"/>
                </a:solidFill>
                <a:effectLst/>
                <a:ea typeface="Times New Roman" pitchFamily="18" charset="0"/>
                <a:cs typeface="Arial" pitchFamily="34" charset="0"/>
                <a:sym typeface="Symbol" pitchFamily="18" charset="2"/>
              </a:rPr>
              <a:t> : rizotto à la Valenciennes (riz pilaf, dés de jambon cru, poivrons, tomates, petits pois), pommes croquettes.</a:t>
            </a:r>
          </a:p>
        </p:txBody>
      </p:sp>
      <p:pic>
        <p:nvPicPr>
          <p:cNvPr id="6" name="Image 5" descr="Salade niçoise"/>
          <p:cNvPicPr/>
          <p:nvPr/>
        </p:nvPicPr>
        <p:blipFill>
          <a:blip r:embed="rId2" cstate="print"/>
          <a:srcRect/>
          <a:stretch>
            <a:fillRect/>
          </a:stretch>
        </p:blipFill>
        <p:spPr bwMode="auto">
          <a:xfrm>
            <a:off x="7215206" y="214290"/>
            <a:ext cx="1546228" cy="1357322"/>
          </a:xfrm>
          <a:prstGeom prst="rect">
            <a:avLst/>
          </a:prstGeom>
          <a:noFill/>
          <a:ln w="9525">
            <a:noFill/>
            <a:miter lim="800000"/>
            <a:headEnd/>
            <a:tailEnd/>
          </a:ln>
        </p:spPr>
      </p:pic>
      <p:pic>
        <p:nvPicPr>
          <p:cNvPr id="7170" name="Picture 2" descr="Produits de terroir"/>
          <p:cNvPicPr>
            <a:picLocks noChangeAspect="1" noChangeArrowheads="1"/>
          </p:cNvPicPr>
          <p:nvPr/>
        </p:nvPicPr>
        <p:blipFill>
          <a:blip r:embed="rId3" cstate="print">
            <a:clrChange>
              <a:clrFrom>
                <a:srgbClr val="B63A00"/>
              </a:clrFrom>
              <a:clrTo>
                <a:srgbClr val="B63A00">
                  <a:alpha val="0"/>
                </a:srgbClr>
              </a:clrTo>
            </a:clrChange>
          </a:blip>
          <a:srcRect/>
          <a:stretch>
            <a:fillRect/>
          </a:stretch>
        </p:blipFill>
        <p:spPr bwMode="auto">
          <a:xfrm>
            <a:off x="5500694" y="4000504"/>
            <a:ext cx="3228975" cy="25527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8" name="Picture 4" descr="la bière"/>
          <p:cNvPicPr>
            <a:picLocks noChangeAspect="1" noChangeArrowheads="1"/>
          </p:cNvPicPr>
          <p:nvPr/>
        </p:nvPicPr>
        <p:blipFill>
          <a:blip r:embed="rId4" cstate="print">
            <a:clrChange>
              <a:clrFrom>
                <a:srgbClr val="B33D00"/>
              </a:clrFrom>
              <a:clrTo>
                <a:srgbClr val="B33D00">
                  <a:alpha val="0"/>
                </a:srgbClr>
              </a:clrTo>
            </a:clrChange>
          </a:blip>
          <a:srcRect/>
          <a:stretch>
            <a:fillRect/>
          </a:stretch>
        </p:blipFill>
        <p:spPr bwMode="auto">
          <a:xfrm>
            <a:off x="2143108" y="4286256"/>
            <a:ext cx="2571402" cy="2114555"/>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910" y="357166"/>
            <a:ext cx="8143900" cy="677246"/>
          </a:xfrm>
        </p:spPr>
        <p:txBody>
          <a:bodyPr>
            <a:noAutofit/>
          </a:bodyPr>
          <a:lstStyle/>
          <a:p>
            <a:r>
              <a:rPr lang="fr-FR" sz="4800" b="1" dirty="0" smtClean="0"/>
              <a:t>Les gourmandises</a:t>
            </a:r>
            <a:endParaRPr lang="fr-FR" sz="4800" dirty="0"/>
          </a:p>
        </p:txBody>
      </p:sp>
      <p:sp>
        <p:nvSpPr>
          <p:cNvPr id="11" name="Espace réservé du pied de page 10"/>
          <p:cNvSpPr>
            <a:spLocks noGrp="1"/>
          </p:cNvSpPr>
          <p:nvPr>
            <p:ph type="ftr" sz="quarter" idx="11"/>
          </p:nvPr>
        </p:nvSpPr>
        <p:spPr/>
        <p:txBody>
          <a:bodyPr/>
          <a:lstStyle/>
          <a:p>
            <a:r>
              <a:rPr lang="it-IT" smtClean="0"/>
              <a:t>D. BAFCOP - LPO C. CLAUDEL</a:t>
            </a:r>
            <a:endParaRPr lang="fr-FR" dirty="0"/>
          </a:p>
        </p:txBody>
      </p:sp>
      <p:sp>
        <p:nvSpPr>
          <p:cNvPr id="8" name="Espace réservé du numéro de diapositive 7"/>
          <p:cNvSpPr>
            <a:spLocks noGrp="1"/>
          </p:cNvSpPr>
          <p:nvPr>
            <p:ph type="sldNum" sz="quarter" idx="12"/>
          </p:nvPr>
        </p:nvSpPr>
        <p:spPr/>
        <p:txBody>
          <a:bodyPr/>
          <a:lstStyle/>
          <a:p>
            <a:fld id="{EF900422-60D8-42F5-AA0C-87FC3CCCD1D6}" type="slidenum">
              <a:rPr lang="fr-FR" smtClean="0"/>
              <a:pPr/>
              <a:t>11</a:t>
            </a:fld>
            <a:endParaRPr lang="fr-FR"/>
          </a:p>
        </p:txBody>
      </p:sp>
      <p:sp>
        <p:nvSpPr>
          <p:cNvPr id="12" name="Rectangle 11"/>
          <p:cNvSpPr/>
          <p:nvPr/>
        </p:nvSpPr>
        <p:spPr>
          <a:xfrm>
            <a:off x="214282" y="1357298"/>
            <a:ext cx="6000792" cy="5078313"/>
          </a:xfrm>
          <a:prstGeom prst="rect">
            <a:avLst/>
          </a:prstGeom>
        </p:spPr>
        <p:txBody>
          <a:bodyPr wrap="square">
            <a:spAutoFit/>
          </a:bodyPr>
          <a:lstStyle/>
          <a:p>
            <a:pPr>
              <a:buFontTx/>
              <a:buChar char="-"/>
            </a:pPr>
            <a:r>
              <a:rPr lang="fr-FR" b="1" i="1" dirty="0" smtClean="0"/>
              <a:t>La couque :</a:t>
            </a:r>
            <a:r>
              <a:rPr lang="fr-FR" dirty="0" smtClean="0"/>
              <a:t> petit pain de Lille...</a:t>
            </a:r>
            <a:br>
              <a:rPr lang="fr-FR" dirty="0" smtClean="0"/>
            </a:br>
            <a:r>
              <a:rPr lang="fr-FR" dirty="0" smtClean="0"/>
              <a:t>-</a:t>
            </a:r>
            <a:r>
              <a:rPr lang="fr-FR" i="1" dirty="0" smtClean="0"/>
              <a:t> </a:t>
            </a:r>
            <a:r>
              <a:rPr lang="fr-FR" b="1" i="1" dirty="0" smtClean="0"/>
              <a:t>Le craquelin</a:t>
            </a:r>
            <a:r>
              <a:rPr lang="fr-FR" i="1" dirty="0" smtClean="0"/>
              <a:t> </a:t>
            </a:r>
            <a:r>
              <a:rPr lang="fr-FR" b="1" i="1" dirty="0" smtClean="0"/>
              <a:t>: </a:t>
            </a:r>
            <a:r>
              <a:rPr lang="fr-FR" dirty="0" smtClean="0"/>
              <a:t>pain sucré, plein de pépites de sucre à déguster avec du beurre et du chocolat chaud.</a:t>
            </a:r>
            <a:br>
              <a:rPr lang="fr-FR" dirty="0" smtClean="0"/>
            </a:br>
            <a:r>
              <a:rPr lang="fr-FR" dirty="0" smtClean="0"/>
              <a:t>-</a:t>
            </a:r>
            <a:r>
              <a:rPr lang="fr-FR" i="1" dirty="0" smtClean="0"/>
              <a:t> </a:t>
            </a:r>
            <a:r>
              <a:rPr lang="fr-FR" b="1" i="1" dirty="0" smtClean="0"/>
              <a:t>La gaufre</a:t>
            </a:r>
            <a:r>
              <a:rPr lang="fr-FR" i="1" dirty="0" smtClean="0"/>
              <a:t> </a:t>
            </a:r>
            <a:r>
              <a:rPr lang="fr-FR" b="1" i="1" dirty="0" smtClean="0"/>
              <a:t>:</a:t>
            </a:r>
            <a:r>
              <a:rPr lang="fr-FR" dirty="0" smtClean="0"/>
              <a:t> il en existe des quantités ; la gaufre fourrée (au beurre et à la cassonade), la gaufre « de ducasse » ou gaufre « à gros trou ». On met ce que l'on veut dans les trous : cassonade, beurre, confiture, gelée de groseille …</a:t>
            </a:r>
          </a:p>
          <a:p>
            <a:pPr>
              <a:buFontTx/>
              <a:buChar char="-"/>
            </a:pPr>
            <a:r>
              <a:rPr lang="fr-FR" dirty="0" smtClean="0"/>
              <a:t>  </a:t>
            </a:r>
            <a:r>
              <a:rPr lang="fr-FR" b="1" i="1" dirty="0" smtClean="0"/>
              <a:t>Spéculoos </a:t>
            </a:r>
            <a:r>
              <a:rPr lang="fr-FR" b="1" i="1" dirty="0" smtClean="0"/>
              <a:t>: </a:t>
            </a:r>
            <a:r>
              <a:rPr lang="fr-FR" dirty="0" smtClean="0"/>
              <a:t>biscuits aux ingrédients et épices naturels</a:t>
            </a:r>
          </a:p>
          <a:p>
            <a:pPr>
              <a:buFontTx/>
              <a:buChar char="-"/>
            </a:pPr>
            <a:r>
              <a:rPr lang="fr-FR" dirty="0" smtClean="0"/>
              <a:t>  </a:t>
            </a:r>
            <a:r>
              <a:rPr lang="fr-FR" b="1" dirty="0" smtClean="0"/>
              <a:t>Vergeoise</a:t>
            </a:r>
            <a:r>
              <a:rPr lang="fr-FR" dirty="0" smtClean="0"/>
              <a:t> est un sucre de betterave de consistance moelleuse coloré et parfumé.</a:t>
            </a:r>
          </a:p>
          <a:p>
            <a:pPr>
              <a:buFontTx/>
              <a:buChar char="-"/>
            </a:pPr>
            <a:r>
              <a:rPr lang="fr-FR" b="1" i="1" dirty="0" smtClean="0"/>
              <a:t>  La babelutte de Lille : </a:t>
            </a:r>
            <a:r>
              <a:rPr lang="fr-FR" dirty="0" smtClean="0"/>
              <a:t>Ce bonbon est semblable à un caramel rectangulaire de couleur marron foncé</a:t>
            </a:r>
          </a:p>
          <a:p>
            <a:pPr>
              <a:buFontTx/>
              <a:buChar char="-"/>
            </a:pPr>
            <a:r>
              <a:rPr lang="fr-FR" i="1" dirty="0" smtClean="0"/>
              <a:t> </a:t>
            </a:r>
            <a:r>
              <a:rPr lang="fr-FR" b="1" i="1" dirty="0" smtClean="0"/>
              <a:t>La bêtise de Cambrais : </a:t>
            </a:r>
            <a:r>
              <a:rPr lang="fr-FR" dirty="0" smtClean="0"/>
              <a:t>Leur nom mondialement célèbre leur vient d’une légende datant de 1830 : un jeune apprenti confiseur ajouta trop de menthe aux bonbons qu’on lui avait demandé de fabriquer mais, à l’étonnement de tous, sa « bêtise » plut tant aux clients qu’ils en redemandèrent…</a:t>
            </a:r>
            <a:br>
              <a:rPr lang="fr-FR" dirty="0" smtClean="0"/>
            </a:br>
            <a:endParaRPr lang="fr-FR" i="1" dirty="0"/>
          </a:p>
        </p:txBody>
      </p:sp>
      <p:pic>
        <p:nvPicPr>
          <p:cNvPr id="7170" name="Picture 2" descr="La babelutte de Lille"/>
          <p:cNvPicPr>
            <a:picLocks noChangeAspect="1" noChangeArrowheads="1"/>
          </p:cNvPicPr>
          <p:nvPr/>
        </p:nvPicPr>
        <p:blipFill>
          <a:blip r:embed="rId2" cstate="print"/>
          <a:srcRect/>
          <a:stretch>
            <a:fillRect/>
          </a:stretch>
        </p:blipFill>
        <p:spPr bwMode="auto">
          <a:xfrm>
            <a:off x="6357950" y="2357430"/>
            <a:ext cx="2381250" cy="962025"/>
          </a:xfrm>
          <a:prstGeom prst="rect">
            <a:avLst/>
          </a:prstGeom>
          <a:ln>
            <a:noFill/>
          </a:ln>
          <a:effectLst>
            <a:outerShdw blurRad="292100" dist="139700" dir="2700000" algn="tl" rotWithShape="0">
              <a:srgbClr val="333333">
                <a:alpha val="65000"/>
              </a:srgbClr>
            </a:outerShdw>
          </a:effectLst>
        </p:spPr>
      </p:pic>
      <p:pic>
        <p:nvPicPr>
          <p:cNvPr id="7172" name="Picture 4" descr="La bêtise de Cambrai"/>
          <p:cNvPicPr>
            <a:picLocks noChangeAspect="1" noChangeArrowheads="1"/>
          </p:cNvPicPr>
          <p:nvPr/>
        </p:nvPicPr>
        <p:blipFill>
          <a:blip r:embed="rId3" cstate="print"/>
          <a:srcRect/>
          <a:stretch>
            <a:fillRect/>
          </a:stretch>
        </p:blipFill>
        <p:spPr bwMode="auto">
          <a:xfrm rot="16200000">
            <a:off x="7036615" y="4250533"/>
            <a:ext cx="2381250" cy="130968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4" name="Picture 4" descr="Vergeoise BEGHIN SAY 500g ">
            <a:hlinkClick r:id="rId4"/>
          </p:cNvPr>
          <p:cNvPicPr>
            <a:picLocks noChangeAspect="1" noChangeArrowheads="1"/>
          </p:cNvPicPr>
          <p:nvPr/>
        </p:nvPicPr>
        <p:blipFill>
          <a:blip r:embed="rId5" cstate="print">
            <a:lum bright="20000"/>
          </a:blip>
          <a:srcRect/>
          <a:stretch>
            <a:fillRect/>
          </a:stretch>
        </p:blipFill>
        <p:spPr bwMode="auto">
          <a:xfrm>
            <a:off x="7429520" y="214290"/>
            <a:ext cx="1428750" cy="2152650"/>
          </a:xfrm>
          <a:prstGeom prst="rect">
            <a:avLst/>
          </a:prstGeom>
          <a:ln>
            <a:noFill/>
          </a:ln>
          <a:effectLst>
            <a:softEdge rad="112500"/>
          </a:effectLst>
        </p:spPr>
      </p:pic>
      <p:pic>
        <p:nvPicPr>
          <p:cNvPr id="7174" name="Picture 6" descr="http://www.norddomicile.com/boutique/images_produits/z047bis31_1.jpg"/>
          <p:cNvPicPr>
            <a:picLocks noChangeAspect="1" noChangeArrowheads="1"/>
          </p:cNvPicPr>
          <p:nvPr/>
        </p:nvPicPr>
        <p:blipFill>
          <a:blip r:embed="rId6" cstate="print">
            <a:clrChange>
              <a:clrFrom>
                <a:srgbClr val="C5C5C5"/>
              </a:clrFrom>
              <a:clrTo>
                <a:srgbClr val="C5C5C5">
                  <a:alpha val="0"/>
                </a:srgbClr>
              </a:clrTo>
            </a:clrChange>
          </a:blip>
          <a:srcRect/>
          <a:stretch>
            <a:fillRect/>
          </a:stretch>
        </p:blipFill>
        <p:spPr bwMode="auto">
          <a:xfrm>
            <a:off x="5214942" y="142842"/>
            <a:ext cx="2286016" cy="1714514"/>
          </a:xfrm>
          <a:prstGeom prst="ellipse">
            <a:avLst/>
          </a:prstGeom>
          <a:ln>
            <a:noFill/>
          </a:ln>
          <a:effectLst>
            <a:softEdge rad="112500"/>
          </a:effectLst>
        </p:spPr>
      </p:pic>
      <p:pic>
        <p:nvPicPr>
          <p:cNvPr id="7176" name="Picture 8" descr="Gaufres Fourrées 170g Trésors du Nord">
            <a:hlinkClick r:id="rId7"/>
          </p:cNvPr>
          <p:cNvPicPr>
            <a:picLocks noChangeAspect="1" noChangeArrowheads="1"/>
          </p:cNvPicPr>
          <p:nvPr/>
        </p:nvPicPr>
        <p:blipFill>
          <a:blip r:embed="rId8" cstate="print"/>
          <a:srcRect/>
          <a:stretch>
            <a:fillRect/>
          </a:stretch>
        </p:blipFill>
        <p:spPr bwMode="auto">
          <a:xfrm>
            <a:off x="5929322" y="3286124"/>
            <a:ext cx="1428750" cy="2152650"/>
          </a:xfrm>
          <a:prstGeom prst="ellipse">
            <a:avLst/>
          </a:prstGeom>
          <a:ln>
            <a:noFill/>
          </a:ln>
          <a:effectLst>
            <a:softEdge rad="112500"/>
          </a:effectLst>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2" name="Picture 8" descr="pichet passion de la bière 1L "/>
          <p:cNvPicPr>
            <a:picLocks noChangeAspect="1" noChangeArrowheads="1"/>
          </p:cNvPicPr>
          <p:nvPr/>
        </p:nvPicPr>
        <p:blipFill>
          <a:blip r:embed="rId2" cstate="print"/>
          <a:srcRect/>
          <a:stretch>
            <a:fillRect/>
          </a:stretch>
        </p:blipFill>
        <p:spPr bwMode="auto">
          <a:xfrm>
            <a:off x="2214546" y="4929198"/>
            <a:ext cx="1285874" cy="1714499"/>
          </a:xfrm>
          <a:prstGeom prst="rect">
            <a:avLst/>
          </a:prstGeom>
          <a:ln>
            <a:noFill/>
          </a:ln>
          <a:effectLst>
            <a:softEdge rad="112500"/>
          </a:effectLst>
        </p:spPr>
      </p:pic>
      <p:pic>
        <p:nvPicPr>
          <p:cNvPr id="6146" name="Picture 2" descr="Cruchonnette Genièvre de Houlle Carte Noire 49° 10cl Distillerie Persyn">
            <a:hlinkClick r:id="rId3"/>
          </p:cNvPr>
          <p:cNvPicPr>
            <a:picLocks noChangeAspect="1" noChangeArrowheads="1"/>
          </p:cNvPicPr>
          <p:nvPr/>
        </p:nvPicPr>
        <p:blipFill>
          <a:blip r:embed="rId4" cstate="print"/>
          <a:srcRect/>
          <a:stretch>
            <a:fillRect/>
          </a:stretch>
        </p:blipFill>
        <p:spPr bwMode="auto">
          <a:xfrm>
            <a:off x="6643702" y="3951917"/>
            <a:ext cx="1928816" cy="2906083"/>
          </a:xfrm>
          <a:prstGeom prst="ellipse">
            <a:avLst/>
          </a:prstGeom>
          <a:ln>
            <a:noFill/>
          </a:ln>
          <a:effectLst>
            <a:softEdge rad="112500"/>
          </a:effectLst>
        </p:spPr>
      </p:pic>
      <p:sp>
        <p:nvSpPr>
          <p:cNvPr id="2" name="Titre 1"/>
          <p:cNvSpPr>
            <a:spLocks noGrp="1"/>
          </p:cNvSpPr>
          <p:nvPr>
            <p:ph type="title"/>
          </p:nvPr>
        </p:nvSpPr>
        <p:spPr>
          <a:xfrm>
            <a:off x="642910" y="142852"/>
            <a:ext cx="7772400" cy="774720"/>
          </a:xfrm>
        </p:spPr>
        <p:txBody>
          <a:bodyPr>
            <a:noAutofit/>
          </a:bodyPr>
          <a:lstStyle/>
          <a:p>
            <a:pPr algn="ctr"/>
            <a:r>
              <a:rPr lang="fr-FR" sz="4400" b="1" dirty="0" smtClean="0"/>
              <a:t>Les Boissons</a:t>
            </a:r>
            <a:endParaRPr lang="fr-FR" sz="4400" dirty="0"/>
          </a:p>
        </p:txBody>
      </p:sp>
      <p:sp>
        <p:nvSpPr>
          <p:cNvPr id="3" name="Espace réservé du pied de page 2"/>
          <p:cNvSpPr>
            <a:spLocks noGrp="1"/>
          </p:cNvSpPr>
          <p:nvPr>
            <p:ph type="ftr" sz="quarter" idx="11"/>
          </p:nvPr>
        </p:nvSpPr>
        <p:spPr/>
        <p:txBody>
          <a:bodyPr/>
          <a:lstStyle/>
          <a:p>
            <a:r>
              <a:rPr lang="it-IT" smtClean="0"/>
              <a:t>D. BAFCOP - LPO C. CLAUDEL</a:t>
            </a:r>
            <a:endParaRPr lang="fr-FR"/>
          </a:p>
        </p:txBody>
      </p:sp>
      <p:sp>
        <p:nvSpPr>
          <p:cNvPr id="9" name="Espace réservé du numéro de diapositive 8"/>
          <p:cNvSpPr>
            <a:spLocks noGrp="1"/>
          </p:cNvSpPr>
          <p:nvPr>
            <p:ph type="sldNum" sz="quarter" idx="12"/>
          </p:nvPr>
        </p:nvSpPr>
        <p:spPr/>
        <p:txBody>
          <a:bodyPr/>
          <a:lstStyle/>
          <a:p>
            <a:fld id="{EF900422-60D8-42F5-AA0C-87FC3CCCD1D6}" type="slidenum">
              <a:rPr lang="fr-FR" smtClean="0"/>
              <a:pPr/>
              <a:t>12</a:t>
            </a:fld>
            <a:endParaRPr lang="fr-FR"/>
          </a:p>
        </p:txBody>
      </p:sp>
      <p:sp>
        <p:nvSpPr>
          <p:cNvPr id="1027" name="Rectangle 3"/>
          <p:cNvSpPr>
            <a:spLocks noChangeArrowheads="1"/>
          </p:cNvSpPr>
          <p:nvPr/>
        </p:nvSpPr>
        <p:spPr bwMode="auto">
          <a:xfrm>
            <a:off x="214282" y="1111078"/>
            <a:ext cx="8929718"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buFont typeface="Wingdings" pitchFamily="2" charset="2"/>
              <a:buChar char="ü"/>
            </a:pPr>
            <a:r>
              <a:rPr lang="fr-FR" sz="1600" dirty="0" smtClean="0"/>
              <a:t>  </a:t>
            </a:r>
            <a:r>
              <a:rPr lang="fr-FR" sz="1600" b="1" dirty="0" smtClean="0"/>
              <a:t>Le genièvre</a:t>
            </a:r>
            <a:r>
              <a:rPr lang="fr-FR" sz="1600" b="1" i="1" dirty="0" smtClean="0"/>
              <a:t> </a:t>
            </a:r>
            <a:r>
              <a:rPr lang="fr-FR" sz="1600" dirty="0" smtClean="0"/>
              <a:t>est la goutte d'ici. À boire avec modération. Alcool de céréales (orge, blé, seigle, avoine) fermenté puis distillé dans un alambic garni de graines de genévrier. Les plus connus sont faits à Loos et à Wambrechies. </a:t>
            </a:r>
          </a:p>
          <a:p>
            <a:pPr>
              <a:buFont typeface="Wingdings" pitchFamily="2" charset="2"/>
              <a:buChar char="ü"/>
            </a:pPr>
            <a:r>
              <a:rPr lang="fr-FR" sz="1600" b="1" dirty="0" smtClean="0"/>
              <a:t>  La </a:t>
            </a:r>
            <a:r>
              <a:rPr lang="fr-FR" sz="1600" b="1" dirty="0" err="1" smtClean="0"/>
              <a:t>chuchemourette</a:t>
            </a:r>
            <a:r>
              <a:rPr lang="fr-FR" sz="1600" b="1" dirty="0" smtClean="0"/>
              <a:t> : </a:t>
            </a:r>
            <a:r>
              <a:rPr lang="fr-FR" sz="1600" dirty="0" smtClean="0"/>
              <a:t>C'est une boisson à base de cassis et de genièvre. À offrir à votre partenaire, homme ou femme, à la sortie du bal. Érotisme assuré jusqu'au matin.</a:t>
            </a:r>
          </a:p>
          <a:p>
            <a:pPr>
              <a:buFont typeface="Wingdings" pitchFamily="2" charset="2"/>
              <a:buChar char="ü"/>
            </a:pPr>
            <a:r>
              <a:rPr lang="fr-FR" sz="1600" dirty="0" smtClean="0"/>
              <a:t> </a:t>
            </a:r>
            <a:r>
              <a:rPr lang="fr-FR" sz="1600" b="1" dirty="0" smtClean="0"/>
              <a:t>La bière </a:t>
            </a:r>
            <a:r>
              <a:rPr lang="fr-FR" sz="1600" dirty="0" smtClean="0"/>
              <a:t>est aux gens du Nord ce que le vin est aux papes. Sacrée. Il y a cent ans, il restait encore une brasserie par village ou une brasserie par quartier. Aujourd'hui, il reste une brasserie seulement par arrondissement. </a:t>
            </a:r>
            <a:br>
              <a:rPr lang="fr-FR" sz="1600" dirty="0" smtClean="0"/>
            </a:br>
            <a:r>
              <a:rPr lang="fr-FR" sz="1600" dirty="0" smtClean="0"/>
              <a:t>La recette : de la bonne orge, des cônes de houblon choisis et dosés à la pincée près, de l'eau pure, et une levure sélectionnée, génération après génération. </a:t>
            </a:r>
            <a:br>
              <a:rPr lang="fr-FR" sz="1600" dirty="0" smtClean="0"/>
            </a:br>
            <a:r>
              <a:rPr lang="fr-FR" sz="1600" dirty="0" smtClean="0"/>
              <a:t>Et ça donne des bières sublimes qui ont des idées et qui les gardent. Des catholiques comme l'</a:t>
            </a:r>
            <a:r>
              <a:rPr lang="fr-FR" sz="1600" i="1" dirty="0" smtClean="0"/>
              <a:t>Angélus</a:t>
            </a:r>
            <a:r>
              <a:rPr lang="fr-FR" sz="1600" dirty="0" smtClean="0"/>
              <a:t> ou la </a:t>
            </a:r>
            <a:r>
              <a:rPr lang="fr-FR" sz="1600" i="1" dirty="0" smtClean="0"/>
              <a:t>Saint-</a:t>
            </a:r>
            <a:r>
              <a:rPr lang="fr-FR" sz="1600" i="1" dirty="0" err="1" smtClean="0"/>
              <a:t>Landelin</a:t>
            </a:r>
            <a:r>
              <a:rPr lang="fr-FR" sz="1600" dirty="0" smtClean="0"/>
              <a:t>, des laïques comme la </a:t>
            </a:r>
            <a:r>
              <a:rPr lang="fr-FR" sz="1600" i="1" dirty="0" err="1" smtClean="0"/>
              <a:t>Sans-Culotte</a:t>
            </a:r>
            <a:r>
              <a:rPr lang="fr-FR" sz="1600" dirty="0" smtClean="0"/>
              <a:t> ou la </a:t>
            </a:r>
            <a:r>
              <a:rPr lang="fr-FR" sz="1600" i="1" dirty="0" smtClean="0"/>
              <a:t>bière du Démon</a:t>
            </a:r>
            <a:r>
              <a:rPr lang="fr-FR" sz="1600" dirty="0" smtClean="0"/>
              <a:t> (12 °). Là, c'est la brume assurée même les jours de grand vent. Ou des plus joueuses ou des plus ludiques comme la </a:t>
            </a:r>
            <a:r>
              <a:rPr lang="fr-FR" sz="1600" i="1" dirty="0" err="1" smtClean="0"/>
              <a:t>Choulette</a:t>
            </a:r>
            <a:r>
              <a:rPr lang="fr-FR" sz="1600" dirty="0" smtClean="0"/>
              <a:t> (du nom d'un jeu de crosse) ou la </a:t>
            </a:r>
            <a:r>
              <a:rPr lang="fr-FR" sz="1600" i="1" dirty="0" err="1" smtClean="0"/>
              <a:t>Triboulette</a:t>
            </a:r>
            <a:r>
              <a:rPr lang="fr-FR" sz="1600" dirty="0" smtClean="0"/>
              <a:t> (du nom d'un jeu de quilles).</a:t>
            </a:r>
          </a:p>
          <a:p>
            <a:pPr>
              <a:buFont typeface="Wingdings" pitchFamily="2" charset="2"/>
              <a:buChar char="ü"/>
            </a:pPr>
            <a:r>
              <a:rPr lang="fr-FR" sz="1600" dirty="0" smtClean="0"/>
              <a:t>  </a:t>
            </a:r>
            <a:r>
              <a:rPr lang="fr-FR" sz="1600" b="1" dirty="0" smtClean="0"/>
              <a:t>Café à la chicorée</a:t>
            </a:r>
          </a:p>
          <a:p>
            <a:pPr>
              <a:buFont typeface="Wingdings" pitchFamily="2" charset="2"/>
              <a:buChar char="ü"/>
            </a:pPr>
            <a:r>
              <a:rPr lang="fr-FR" sz="1600" b="1" dirty="0" smtClean="0"/>
              <a:t>  « Bistouille » </a:t>
            </a:r>
            <a:r>
              <a:rPr lang="fr-FR" sz="1600" dirty="0" smtClean="0"/>
              <a:t>: café arrosé de genièvre.</a:t>
            </a:r>
          </a:p>
          <a:p>
            <a:endParaRPr lang="fr-FR" sz="1600" dirty="0" smtClean="0"/>
          </a:p>
          <a:p>
            <a:endParaRPr lang="fr-FR" sz="1600" dirty="0" smtClean="0"/>
          </a:p>
          <a:p>
            <a:endParaRPr lang="fr-FR" sz="1600" dirty="0" smtClean="0"/>
          </a:p>
          <a:p>
            <a:pPr lvl="0" eaLnBrk="0" fontAlgn="base" hangingPunct="0">
              <a:spcBef>
                <a:spcPct val="0"/>
              </a:spcBef>
              <a:spcAft>
                <a:spcPct val="0"/>
              </a:spcAft>
            </a:pPr>
            <a:endParaRPr kumimoji="0" lang="fr-FR" sz="1600" b="0" i="0" u="none" strike="noStrike" cap="none" normalizeH="0" baseline="0" dirty="0" smtClean="0">
              <a:ln>
                <a:noFill/>
              </a:ln>
              <a:solidFill>
                <a:srgbClr val="000000"/>
              </a:solidFill>
              <a:effectLst/>
              <a:latin typeface="Verdana"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148" name="Picture 4" descr="Chicorée du Nord en grains 500g ">
            <a:hlinkClick r:id="rId5"/>
          </p:cNvPr>
          <p:cNvPicPr>
            <a:picLocks noChangeAspect="1" noChangeArrowheads="1"/>
          </p:cNvPicPr>
          <p:nvPr/>
        </p:nvPicPr>
        <p:blipFill>
          <a:blip r:embed="rId6" cstate="print"/>
          <a:srcRect/>
          <a:stretch>
            <a:fillRect/>
          </a:stretch>
        </p:blipFill>
        <p:spPr bwMode="auto">
          <a:xfrm>
            <a:off x="5214942" y="4500570"/>
            <a:ext cx="1428750" cy="2152650"/>
          </a:xfrm>
          <a:prstGeom prst="ellipse">
            <a:avLst/>
          </a:prstGeom>
          <a:ln>
            <a:noFill/>
          </a:ln>
          <a:effectLst>
            <a:softEdge rad="112500"/>
          </a:effectLst>
        </p:spPr>
      </p:pic>
      <p:pic>
        <p:nvPicPr>
          <p:cNvPr id="6150" name="Picture 6" descr="A pied ch'ti triple "/>
          <p:cNvPicPr>
            <a:picLocks noChangeAspect="1" noChangeArrowheads="1"/>
          </p:cNvPicPr>
          <p:nvPr/>
        </p:nvPicPr>
        <p:blipFill>
          <a:blip r:embed="rId7" cstate="print"/>
          <a:srcRect/>
          <a:stretch>
            <a:fillRect/>
          </a:stretch>
        </p:blipFill>
        <p:spPr bwMode="auto">
          <a:xfrm>
            <a:off x="785786" y="5000636"/>
            <a:ext cx="1142998" cy="1523997"/>
          </a:xfrm>
          <a:prstGeom prst="ellipse">
            <a:avLst/>
          </a:prstGeom>
          <a:ln>
            <a:noFill/>
          </a:ln>
          <a:effectLst>
            <a:softEdge rad="112500"/>
          </a:effectLst>
        </p:spPr>
      </p:pic>
      <p:pic>
        <p:nvPicPr>
          <p:cNvPr id="6154" name="Picture 10" descr="Jade "/>
          <p:cNvPicPr>
            <a:picLocks noChangeAspect="1" noChangeArrowheads="1"/>
          </p:cNvPicPr>
          <p:nvPr/>
        </p:nvPicPr>
        <p:blipFill>
          <a:blip r:embed="rId8" cstate="print"/>
          <a:srcRect/>
          <a:stretch>
            <a:fillRect/>
          </a:stretch>
        </p:blipFill>
        <p:spPr bwMode="auto">
          <a:xfrm>
            <a:off x="3714744" y="4714884"/>
            <a:ext cx="1428750" cy="190500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4282" y="142852"/>
            <a:ext cx="7772400" cy="785818"/>
          </a:xfrm>
        </p:spPr>
        <p:txBody>
          <a:bodyPr>
            <a:normAutofit fontScale="90000"/>
          </a:bodyPr>
          <a:lstStyle/>
          <a:p>
            <a:pPr algn="ctr"/>
            <a:r>
              <a:rPr lang="fr-FR" sz="4800" b="1" dirty="0" smtClean="0"/>
              <a:t>Naissance d’une bière</a:t>
            </a:r>
            <a:endParaRPr lang="fr-FR" sz="4800" b="1" dirty="0"/>
          </a:p>
        </p:txBody>
      </p:sp>
      <p:sp>
        <p:nvSpPr>
          <p:cNvPr id="3" name="Espace réservé du pied de page 2"/>
          <p:cNvSpPr>
            <a:spLocks noGrp="1"/>
          </p:cNvSpPr>
          <p:nvPr>
            <p:ph type="ftr" sz="quarter" idx="11"/>
          </p:nvPr>
        </p:nvSpPr>
        <p:spPr/>
        <p:txBody>
          <a:bodyPr/>
          <a:lstStyle/>
          <a:p>
            <a:r>
              <a:rPr lang="it-IT" dirty="0" smtClean="0"/>
              <a:t>D. BAFCOP - LPO C. CLAUDEL</a:t>
            </a:r>
            <a:endParaRPr lang="fr-FR" dirty="0"/>
          </a:p>
        </p:txBody>
      </p:sp>
      <p:sp>
        <p:nvSpPr>
          <p:cNvPr id="4" name="Espace réservé du numéro de diapositive 3"/>
          <p:cNvSpPr>
            <a:spLocks noGrp="1"/>
          </p:cNvSpPr>
          <p:nvPr>
            <p:ph type="sldNum" sz="quarter" idx="12"/>
          </p:nvPr>
        </p:nvSpPr>
        <p:spPr/>
        <p:txBody>
          <a:bodyPr/>
          <a:lstStyle/>
          <a:p>
            <a:fld id="{EF900422-60D8-42F5-AA0C-87FC3CCCD1D6}" type="slidenum">
              <a:rPr lang="fr-FR" smtClean="0"/>
              <a:pPr/>
              <a:t>13</a:t>
            </a:fld>
            <a:endParaRPr lang="fr-FR"/>
          </a:p>
        </p:txBody>
      </p:sp>
      <p:pic>
        <p:nvPicPr>
          <p:cNvPr id="5121" name="Picture 1" descr="MCj02875960000[1]"/>
          <p:cNvPicPr>
            <a:picLocks noChangeAspect="1" noChangeArrowheads="1"/>
          </p:cNvPicPr>
          <p:nvPr/>
        </p:nvPicPr>
        <p:blipFill>
          <a:blip r:embed="rId2" cstate="print"/>
          <a:srcRect/>
          <a:stretch>
            <a:fillRect/>
          </a:stretch>
        </p:blipFill>
        <p:spPr bwMode="auto">
          <a:xfrm>
            <a:off x="6654800" y="0"/>
            <a:ext cx="2489200" cy="1357298"/>
          </a:xfrm>
          <a:prstGeom prst="rect">
            <a:avLst/>
          </a:prstGeom>
          <a:noFill/>
          <a:ln w="9525">
            <a:noFill/>
            <a:miter lim="800000"/>
            <a:headEnd/>
            <a:tailEnd/>
          </a:ln>
        </p:spPr>
      </p:pic>
      <p:grpSp>
        <p:nvGrpSpPr>
          <p:cNvPr id="5122" name="Group 2"/>
          <p:cNvGrpSpPr>
            <a:grpSpLocks noChangeAspect="1"/>
          </p:cNvGrpSpPr>
          <p:nvPr/>
        </p:nvGrpSpPr>
        <p:grpSpPr bwMode="auto">
          <a:xfrm>
            <a:off x="142844" y="214290"/>
            <a:ext cx="1533525" cy="6643710"/>
            <a:chOff x="2391" y="3726"/>
            <a:chExt cx="1858" cy="8500"/>
          </a:xfrm>
        </p:grpSpPr>
        <p:sp>
          <p:nvSpPr>
            <p:cNvPr id="5123" name="AutoShape 3"/>
            <p:cNvSpPr>
              <a:spLocks noChangeAspect="1" noChangeArrowheads="1"/>
            </p:cNvSpPr>
            <p:nvPr/>
          </p:nvSpPr>
          <p:spPr bwMode="auto">
            <a:xfrm>
              <a:off x="2391" y="3726"/>
              <a:ext cx="1858" cy="85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5124" name="AutoShape 4"/>
            <p:cNvSpPr>
              <a:spLocks noChangeArrowheads="1"/>
            </p:cNvSpPr>
            <p:nvPr/>
          </p:nvSpPr>
          <p:spPr bwMode="auto">
            <a:xfrm>
              <a:off x="2391" y="4731"/>
              <a:ext cx="1800" cy="697"/>
            </a:xfrm>
            <a:prstGeom prst="downArrowCallout">
              <a:avLst>
                <a:gd name="adj1" fmla="val 64562"/>
                <a:gd name="adj2" fmla="val 64562"/>
                <a:gd name="adj3" fmla="val 16667"/>
                <a:gd name="adj4" fmla="val 66667"/>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200" b="1" i="1" u="none" strike="noStrike" cap="none" normalizeH="0" baseline="0" dirty="0" smtClean="0">
                  <a:ln>
                    <a:noFill/>
                  </a:ln>
                  <a:solidFill>
                    <a:schemeClr val="tx1"/>
                  </a:solidFill>
                  <a:effectLst/>
                  <a:latin typeface="Verdana" pitchFamily="34" charset="0"/>
                  <a:cs typeface="Arial" pitchFamily="34" charset="0"/>
                </a:rPr>
                <a:t>Maltage</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5" name="AutoShape 5"/>
            <p:cNvSpPr>
              <a:spLocks noChangeArrowheads="1"/>
            </p:cNvSpPr>
            <p:nvPr/>
          </p:nvSpPr>
          <p:spPr bwMode="auto">
            <a:xfrm>
              <a:off x="2391" y="6194"/>
              <a:ext cx="1800" cy="696"/>
            </a:xfrm>
            <a:prstGeom prst="downArrowCallout">
              <a:avLst>
                <a:gd name="adj1" fmla="val 64655"/>
                <a:gd name="adj2" fmla="val 64655"/>
                <a:gd name="adj3" fmla="val 16667"/>
                <a:gd name="adj4" fmla="val 66667"/>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200" b="1" i="1" u="none" strike="noStrike" cap="none" normalizeH="0" baseline="0" smtClean="0">
                  <a:ln>
                    <a:noFill/>
                  </a:ln>
                  <a:solidFill>
                    <a:schemeClr val="tx1"/>
                  </a:solidFill>
                  <a:effectLst/>
                  <a:latin typeface="Verdana" pitchFamily="34" charset="0"/>
                  <a:cs typeface="Arial" pitchFamily="34" charset="0"/>
                </a:rPr>
                <a:t>Brassage</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5126" name="AutoShape 6"/>
            <p:cNvSpPr>
              <a:spLocks noChangeArrowheads="1"/>
            </p:cNvSpPr>
            <p:nvPr/>
          </p:nvSpPr>
          <p:spPr bwMode="auto">
            <a:xfrm>
              <a:off x="2391" y="7839"/>
              <a:ext cx="1800" cy="837"/>
            </a:xfrm>
            <a:prstGeom prst="downArrowCallout">
              <a:avLst>
                <a:gd name="adj1" fmla="val 53763"/>
                <a:gd name="adj2" fmla="val 53763"/>
                <a:gd name="adj3" fmla="val 16667"/>
                <a:gd name="adj4" fmla="val 66667"/>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200" b="1" i="1" u="none" strike="noStrike" cap="none" normalizeH="0" baseline="0" smtClean="0">
                  <a:ln>
                    <a:noFill/>
                  </a:ln>
                  <a:solidFill>
                    <a:schemeClr val="tx1"/>
                  </a:solidFill>
                  <a:effectLst/>
                  <a:latin typeface="Verdana" pitchFamily="34" charset="0"/>
                  <a:cs typeface="Arial" pitchFamily="34" charset="0"/>
                </a:rPr>
                <a:t>Fermentation</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5127" name="AutoShape 7"/>
            <p:cNvSpPr>
              <a:spLocks noChangeArrowheads="1"/>
            </p:cNvSpPr>
            <p:nvPr/>
          </p:nvSpPr>
          <p:spPr bwMode="auto">
            <a:xfrm>
              <a:off x="2391" y="7070"/>
              <a:ext cx="1800" cy="558"/>
            </a:xfrm>
            <a:prstGeom prst="downArrowCallout">
              <a:avLst>
                <a:gd name="adj1" fmla="val 80645"/>
                <a:gd name="adj2" fmla="val 80645"/>
                <a:gd name="adj3" fmla="val 16667"/>
                <a:gd name="adj4" fmla="val 66667"/>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200" b="1" i="1" u="none" strike="noStrike" cap="none" normalizeH="0" baseline="0" smtClean="0">
                  <a:ln>
                    <a:noFill/>
                  </a:ln>
                  <a:solidFill>
                    <a:schemeClr val="tx1"/>
                  </a:solidFill>
                  <a:effectLst/>
                  <a:latin typeface="Verdana" pitchFamily="34" charset="0"/>
                  <a:cs typeface="Arial" pitchFamily="34" charset="0"/>
                </a:rPr>
                <a:t>Levurage</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5128" name="AutoShape 8"/>
            <p:cNvSpPr>
              <a:spLocks noChangeArrowheads="1"/>
            </p:cNvSpPr>
            <p:nvPr/>
          </p:nvSpPr>
          <p:spPr bwMode="auto">
            <a:xfrm>
              <a:off x="2391" y="9578"/>
              <a:ext cx="1858" cy="697"/>
            </a:xfrm>
            <a:prstGeom prst="downArrowCallout">
              <a:avLst>
                <a:gd name="adj1" fmla="val 66643"/>
                <a:gd name="adj2" fmla="val 66643"/>
                <a:gd name="adj3" fmla="val 16667"/>
                <a:gd name="adj4" fmla="val 66667"/>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200" b="1" i="1" u="none" strike="noStrike" cap="none" normalizeH="0" baseline="0" smtClean="0">
                  <a:ln>
                    <a:noFill/>
                  </a:ln>
                  <a:solidFill>
                    <a:schemeClr val="tx1"/>
                  </a:solidFill>
                  <a:effectLst/>
                  <a:latin typeface="Verdana" pitchFamily="34" charset="0"/>
                  <a:cs typeface="Arial" pitchFamily="34" charset="0"/>
                </a:rPr>
                <a:t>Floculation</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5129" name="AutoShape 9"/>
            <p:cNvSpPr>
              <a:spLocks noChangeArrowheads="1"/>
            </p:cNvSpPr>
            <p:nvPr/>
          </p:nvSpPr>
          <p:spPr bwMode="auto">
            <a:xfrm>
              <a:off x="2391" y="10553"/>
              <a:ext cx="1858" cy="697"/>
            </a:xfrm>
            <a:prstGeom prst="downArrowCallout">
              <a:avLst>
                <a:gd name="adj1" fmla="val 66643"/>
                <a:gd name="adj2" fmla="val 66643"/>
                <a:gd name="adj3" fmla="val 16667"/>
                <a:gd name="adj4" fmla="val 66667"/>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fr-FR" sz="1200" b="1" i="1" u="none" strike="noStrike" cap="none" normalizeH="0" baseline="0" smtClean="0">
                  <a:ln>
                    <a:noFill/>
                  </a:ln>
                  <a:solidFill>
                    <a:schemeClr val="tx1"/>
                  </a:solidFill>
                  <a:effectLst/>
                  <a:latin typeface="Verdana" pitchFamily="34" charset="0"/>
                  <a:cs typeface="Arial" pitchFamily="34" charset="0"/>
                </a:rPr>
                <a:t>Affinage</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7" name="Rectangle 16"/>
          <p:cNvSpPr/>
          <p:nvPr/>
        </p:nvSpPr>
        <p:spPr>
          <a:xfrm>
            <a:off x="1643042" y="928670"/>
            <a:ext cx="7072362" cy="5304016"/>
          </a:xfrm>
          <a:prstGeom prst="rect">
            <a:avLst/>
          </a:prstGeom>
        </p:spPr>
        <p:txBody>
          <a:bodyPr wrap="square">
            <a:spAutoFit/>
          </a:bodyPr>
          <a:lstStyle/>
          <a:p>
            <a:pPr lvl="0" algn="just" fontAlgn="base">
              <a:spcBef>
                <a:spcPct val="0"/>
              </a:spcBef>
              <a:spcAft>
                <a:spcPts val="1000"/>
              </a:spcAft>
              <a:buFont typeface="Wingdings" pitchFamily="2" charset="2"/>
              <a:buChar char="Ø"/>
            </a:pPr>
            <a:r>
              <a:rPr lang="fr-FR" sz="2000" dirty="0" smtClean="0">
                <a:latin typeface="Times New Roman" pitchFamily="18" charset="0"/>
                <a:cs typeface="Arial" pitchFamily="34" charset="0"/>
                <a:sym typeface="Wingdings 2" pitchFamily="18" charset="2"/>
              </a:rPr>
              <a:t> </a:t>
            </a:r>
            <a:r>
              <a:rPr lang="fr-FR" sz="1400" dirty="0" smtClean="0">
                <a:latin typeface="Verdana" pitchFamily="34" charset="0"/>
                <a:cs typeface="Arial" pitchFamily="34" charset="0"/>
              </a:rPr>
              <a:t>Dans </a:t>
            </a:r>
            <a:r>
              <a:rPr lang="fr-FR" sz="1400" dirty="0" smtClean="0">
                <a:latin typeface="Verdana" pitchFamily="34" charset="0"/>
                <a:cs typeface="Arial" pitchFamily="34" charset="0"/>
              </a:rPr>
              <a:t>un environnement humide, l’orge va germer. L’amidon se décompose et libère des sucres</a:t>
            </a:r>
            <a:r>
              <a:rPr lang="fr-FR" sz="1400" dirty="0" smtClean="0">
                <a:latin typeface="Verdana" pitchFamily="34" charset="0"/>
                <a:cs typeface="Arial" pitchFamily="34" charset="0"/>
              </a:rPr>
              <a:t>. Pour </a:t>
            </a:r>
            <a:r>
              <a:rPr lang="fr-FR" sz="1400" dirty="0" smtClean="0">
                <a:latin typeface="Verdana" pitchFamily="34" charset="0"/>
                <a:cs typeface="Arial" pitchFamily="34" charset="0"/>
              </a:rPr>
              <a:t>arrêter la germination, on procède au </a:t>
            </a:r>
            <a:r>
              <a:rPr lang="fr-FR" sz="1400" b="1" i="1" dirty="0" smtClean="0">
                <a:latin typeface="Verdana" pitchFamily="34" charset="0"/>
                <a:cs typeface="Arial" pitchFamily="34" charset="0"/>
              </a:rPr>
              <a:t>touraillage</a:t>
            </a:r>
            <a:r>
              <a:rPr lang="fr-FR" sz="1400" dirty="0" smtClean="0">
                <a:latin typeface="Verdana" pitchFamily="34" charset="0"/>
                <a:cs typeface="Arial" pitchFamily="34" charset="0"/>
              </a:rPr>
              <a:t> en réchauffant brutalement </a:t>
            </a:r>
            <a:r>
              <a:rPr lang="fr-FR" sz="1400" dirty="0" smtClean="0">
                <a:latin typeface="Verdana" pitchFamily="34" charset="0"/>
                <a:cs typeface="Arial" pitchFamily="34" charset="0"/>
              </a:rPr>
              <a:t>l’orge. Ainsi </a:t>
            </a:r>
            <a:r>
              <a:rPr lang="fr-FR" sz="1400" dirty="0" smtClean="0">
                <a:latin typeface="Verdana" pitchFamily="34" charset="0"/>
                <a:cs typeface="Arial" pitchFamily="34" charset="0"/>
              </a:rPr>
              <a:t>transformé, l’orge prend le nom de « </a:t>
            </a:r>
            <a:r>
              <a:rPr lang="fr-FR" sz="1400" b="1" dirty="0" smtClean="0">
                <a:latin typeface="Verdana" pitchFamily="34" charset="0"/>
                <a:cs typeface="Arial" pitchFamily="34" charset="0"/>
              </a:rPr>
              <a:t>malt</a:t>
            </a:r>
            <a:r>
              <a:rPr lang="fr-FR" sz="1400" dirty="0" smtClean="0">
                <a:latin typeface="Verdana" pitchFamily="34" charset="0"/>
                <a:cs typeface="Arial" pitchFamily="34" charset="0"/>
              </a:rPr>
              <a:t> ». On obtient des malts blonds, ambrés ou bruns qui donneront les différentes couleurs de </a:t>
            </a:r>
            <a:r>
              <a:rPr lang="fr-FR" sz="1400" dirty="0" smtClean="0">
                <a:latin typeface="Verdana" pitchFamily="34" charset="0"/>
                <a:cs typeface="Arial" pitchFamily="34" charset="0"/>
              </a:rPr>
              <a:t>bière.</a:t>
            </a:r>
          </a:p>
          <a:p>
            <a:pPr lvl="0" algn="just" fontAlgn="base">
              <a:spcBef>
                <a:spcPct val="0"/>
              </a:spcBef>
              <a:spcAft>
                <a:spcPts val="1000"/>
              </a:spcAft>
              <a:buFont typeface="Wingdings" pitchFamily="2" charset="2"/>
              <a:buChar char="Ø"/>
            </a:pPr>
            <a:r>
              <a:rPr lang="fr-FR" sz="1400" dirty="0" smtClean="0">
                <a:latin typeface="Verdana" pitchFamily="34" charset="0"/>
                <a:cs typeface="Arial" pitchFamily="34" charset="0"/>
              </a:rPr>
              <a:t> On </a:t>
            </a:r>
            <a:r>
              <a:rPr lang="fr-FR" sz="1400" dirty="0" smtClean="0">
                <a:latin typeface="Verdana" pitchFamily="34" charset="0"/>
                <a:cs typeface="Arial" pitchFamily="34" charset="0"/>
              </a:rPr>
              <a:t>broie en fine mouture le malt qui est ensuite additionné de fleurs de houblon (elle apporte l’amertume) et cuit à l’eau tout en étant brassé (remué). Le moût ainsi obtenu est ensuite clarifié (filtré</a:t>
            </a:r>
            <a:r>
              <a:rPr lang="fr-FR" sz="1400" dirty="0" smtClean="0">
                <a:latin typeface="Verdana" pitchFamily="34" charset="0"/>
                <a:cs typeface="Arial" pitchFamily="34" charset="0"/>
              </a:rPr>
              <a:t>).</a:t>
            </a:r>
          </a:p>
          <a:p>
            <a:pPr lvl="0" fontAlgn="base">
              <a:spcBef>
                <a:spcPct val="0"/>
              </a:spcBef>
              <a:spcAft>
                <a:spcPts val="1000"/>
              </a:spcAft>
              <a:buFont typeface="Wingdings" pitchFamily="2" charset="2"/>
              <a:buChar char="Ø"/>
            </a:pPr>
            <a:r>
              <a:rPr lang="fr-FR" sz="1400" dirty="0" smtClean="0">
                <a:latin typeface="Verdana" pitchFamily="34" charset="0"/>
                <a:cs typeface="Arial" pitchFamily="34" charset="0"/>
              </a:rPr>
              <a:t> Afin </a:t>
            </a:r>
            <a:r>
              <a:rPr lang="fr-FR" sz="1400" dirty="0" smtClean="0">
                <a:latin typeface="Verdana" pitchFamily="34" charset="0"/>
                <a:cs typeface="Arial" pitchFamily="34" charset="0"/>
              </a:rPr>
              <a:t>de favoriser la fermentation, on ajoute des levures.</a:t>
            </a:r>
          </a:p>
          <a:p>
            <a:pPr lvl="0" fontAlgn="base">
              <a:spcBef>
                <a:spcPct val="0"/>
              </a:spcBef>
              <a:spcAft>
                <a:spcPts val="1000"/>
              </a:spcAft>
              <a:buFont typeface="Wingdings" pitchFamily="2" charset="2"/>
              <a:buChar char="Ø"/>
            </a:pPr>
            <a:r>
              <a:rPr lang="fr-FR" sz="1400" dirty="0" smtClean="0">
                <a:latin typeface="Verdana" pitchFamily="34" charset="0"/>
                <a:cs typeface="Arial" pitchFamily="34" charset="0"/>
              </a:rPr>
              <a:t> Elle </a:t>
            </a:r>
            <a:r>
              <a:rPr lang="fr-FR" sz="1400" dirty="0" smtClean="0">
                <a:latin typeface="Verdana" pitchFamily="34" charset="0"/>
                <a:cs typeface="Arial" pitchFamily="34" charset="0"/>
              </a:rPr>
              <a:t>dure 10 à 12 jours à une température de 10°. Cette fermentation libère du CO2 et de la chaleur qu’il faut contrôler en  permanence. Pour cela il faut refroidir </a:t>
            </a:r>
            <a:r>
              <a:rPr lang="fr-FR" sz="1400" dirty="0" smtClean="0">
                <a:latin typeface="Verdana" pitchFamily="34" charset="0"/>
                <a:cs typeface="Arial" pitchFamily="34" charset="0"/>
              </a:rPr>
              <a:t>:</a:t>
            </a:r>
          </a:p>
          <a:p>
            <a:pPr lvl="0" fontAlgn="base">
              <a:spcBef>
                <a:spcPct val="0"/>
              </a:spcBef>
              <a:spcAft>
                <a:spcPts val="1000"/>
              </a:spcAft>
              <a:buFont typeface="Courier New" pitchFamily="49" charset="0"/>
              <a:buChar char="o"/>
            </a:pPr>
            <a:r>
              <a:rPr lang="fr-FR" sz="1400" dirty="0" smtClean="0">
                <a:latin typeface="Verdana" pitchFamily="34" charset="0"/>
                <a:cs typeface="Arial" pitchFamily="34" charset="0"/>
              </a:rPr>
              <a:t> </a:t>
            </a:r>
            <a:r>
              <a:rPr lang="fr-FR" sz="1400" dirty="0" smtClean="0">
                <a:latin typeface="Verdana" pitchFamily="34" charset="0"/>
                <a:cs typeface="Arial" pitchFamily="34" charset="0"/>
              </a:rPr>
              <a:t>soit </a:t>
            </a:r>
            <a:r>
              <a:rPr lang="fr-FR" sz="1400" dirty="0" smtClean="0">
                <a:latin typeface="Verdana" pitchFamily="34" charset="0"/>
                <a:cs typeface="Arial" pitchFamily="34" charset="0"/>
              </a:rPr>
              <a:t>à 10° (fermentation basse </a:t>
            </a:r>
            <a:r>
              <a:rPr lang="fr-FR" sz="1400" b="1" dirty="0" smtClean="0">
                <a:latin typeface="Times New Roman" pitchFamily="18" charset="0"/>
                <a:cs typeface="Arial" pitchFamily="34" charset="0"/>
                <a:sym typeface="Wingdings" pitchFamily="2" charset="2"/>
              </a:rPr>
              <a:t></a:t>
            </a:r>
            <a:r>
              <a:rPr lang="fr-FR" sz="1400" b="1" dirty="0" smtClean="0">
                <a:latin typeface="Calibri" pitchFamily="34" charset="0"/>
                <a:cs typeface="Arial" pitchFamily="34" charset="0"/>
              </a:rPr>
              <a:t> </a:t>
            </a:r>
            <a:r>
              <a:rPr lang="fr-FR" sz="1400" dirty="0" smtClean="0">
                <a:latin typeface="Verdana" pitchFamily="34" charset="0"/>
                <a:cs typeface="Arial" pitchFamily="34" charset="0"/>
              </a:rPr>
              <a:t>donne des bières </a:t>
            </a:r>
            <a:r>
              <a:rPr lang="fr-FR" sz="1400" dirty="0" smtClean="0">
                <a:latin typeface="Verdana" pitchFamily="34" charset="0"/>
                <a:cs typeface="Arial" pitchFamily="34" charset="0"/>
              </a:rPr>
              <a:t>classiques)</a:t>
            </a:r>
          </a:p>
          <a:p>
            <a:pPr lvl="0" fontAlgn="base">
              <a:spcBef>
                <a:spcPct val="0"/>
              </a:spcBef>
              <a:spcAft>
                <a:spcPts val="1000"/>
              </a:spcAft>
              <a:buFont typeface="Courier New" pitchFamily="49" charset="0"/>
              <a:buChar char="o"/>
            </a:pPr>
            <a:r>
              <a:rPr lang="fr-FR" sz="1400" dirty="0" smtClean="0">
                <a:latin typeface="Verdana" pitchFamily="34" charset="0"/>
                <a:cs typeface="Arial" pitchFamily="34" charset="0"/>
              </a:rPr>
              <a:t> </a:t>
            </a:r>
            <a:r>
              <a:rPr lang="fr-FR" sz="1400" dirty="0" smtClean="0">
                <a:latin typeface="Verdana" pitchFamily="34" charset="0"/>
                <a:cs typeface="Arial" pitchFamily="34" charset="0"/>
              </a:rPr>
              <a:t>soit </a:t>
            </a:r>
            <a:r>
              <a:rPr lang="fr-FR" sz="1400" dirty="0" smtClean="0">
                <a:latin typeface="Verdana" pitchFamily="34" charset="0"/>
                <a:cs typeface="Arial" pitchFamily="34" charset="0"/>
              </a:rPr>
              <a:t>à 18° (fermentation haute </a:t>
            </a:r>
            <a:r>
              <a:rPr lang="fr-FR" sz="1400" b="1" dirty="0" smtClean="0">
                <a:latin typeface="Calibri" pitchFamily="34" charset="0"/>
                <a:cs typeface="Arial" pitchFamily="34" charset="0"/>
              </a:rPr>
              <a:t> </a:t>
            </a:r>
            <a:r>
              <a:rPr lang="fr-FR" sz="1400" b="1" dirty="0" smtClean="0">
                <a:latin typeface="Times New Roman" pitchFamily="18" charset="0"/>
                <a:cs typeface="Arial" pitchFamily="34" charset="0"/>
                <a:sym typeface="Wingdings" pitchFamily="2" charset="2"/>
              </a:rPr>
              <a:t></a:t>
            </a:r>
            <a:r>
              <a:rPr lang="fr-FR" sz="1400" b="1" dirty="0" smtClean="0">
                <a:latin typeface="Calibri" pitchFamily="34" charset="0"/>
                <a:cs typeface="Arial" pitchFamily="34" charset="0"/>
              </a:rPr>
              <a:t> </a:t>
            </a:r>
            <a:r>
              <a:rPr lang="fr-FR" sz="1400" dirty="0" smtClean="0">
                <a:latin typeface="Verdana" pitchFamily="34" charset="0"/>
                <a:cs typeface="Arial" pitchFamily="34" charset="0"/>
              </a:rPr>
              <a:t>donne des bières plus fruitées).</a:t>
            </a:r>
          </a:p>
          <a:p>
            <a:pPr lvl="0" fontAlgn="base">
              <a:spcBef>
                <a:spcPct val="0"/>
              </a:spcBef>
              <a:spcAft>
                <a:spcPts val="1000"/>
              </a:spcAft>
              <a:buFont typeface="Wingdings" pitchFamily="2" charset="2"/>
              <a:buChar char="Ø"/>
            </a:pPr>
            <a:r>
              <a:rPr lang="fr-FR" sz="1400" dirty="0" smtClean="0">
                <a:latin typeface="Verdana" pitchFamily="34" charset="0"/>
                <a:cs typeface="Arial" pitchFamily="34" charset="0"/>
              </a:rPr>
              <a:t> Abaissement </a:t>
            </a:r>
            <a:r>
              <a:rPr lang="fr-FR" sz="1400" dirty="0" smtClean="0">
                <a:latin typeface="Verdana" pitchFamily="34" charset="0"/>
                <a:cs typeface="Arial" pitchFamily="34" charset="0"/>
              </a:rPr>
              <a:t>de la température (5°c) afin de stopper la fermentation</a:t>
            </a:r>
            <a:r>
              <a:rPr lang="fr-FR" sz="1400" dirty="0" smtClean="0">
                <a:latin typeface="Verdana" pitchFamily="34" charset="0"/>
                <a:cs typeface="Arial" pitchFamily="34" charset="0"/>
              </a:rPr>
              <a:t>.</a:t>
            </a:r>
          </a:p>
          <a:p>
            <a:pPr lvl="0" fontAlgn="base">
              <a:spcBef>
                <a:spcPct val="0"/>
              </a:spcBef>
            </a:pPr>
            <a:endParaRPr lang="fr-FR" sz="1400" dirty="0" smtClean="0">
              <a:latin typeface="Verdana" pitchFamily="34" charset="0"/>
              <a:cs typeface="Arial" pitchFamily="34" charset="0"/>
            </a:endParaRPr>
          </a:p>
          <a:p>
            <a:pPr lvl="0" fontAlgn="base">
              <a:spcBef>
                <a:spcPct val="0"/>
              </a:spcBef>
              <a:spcAft>
                <a:spcPts val="1000"/>
              </a:spcAft>
              <a:buFont typeface="Wingdings" pitchFamily="2" charset="2"/>
              <a:buChar char="Ø"/>
            </a:pPr>
            <a:r>
              <a:rPr lang="fr-FR" sz="1400" dirty="0" smtClean="0">
                <a:latin typeface="Times New Roman" pitchFamily="18" charset="0"/>
                <a:cs typeface="Arial" pitchFamily="34" charset="0"/>
                <a:sym typeface="Wingdings 2" pitchFamily="18" charset="2"/>
              </a:rPr>
              <a:t> </a:t>
            </a:r>
            <a:r>
              <a:rPr lang="fr-FR" sz="1400" b="1" i="1" dirty="0" smtClean="0">
                <a:latin typeface="Verdana" pitchFamily="34" charset="0"/>
                <a:cs typeface="Arial" pitchFamily="34" charset="0"/>
              </a:rPr>
              <a:t>La </a:t>
            </a:r>
            <a:r>
              <a:rPr lang="fr-FR" sz="1400" b="1" i="1" dirty="0" smtClean="0">
                <a:latin typeface="Verdana" pitchFamily="34" charset="0"/>
                <a:cs typeface="Arial" pitchFamily="34" charset="0"/>
              </a:rPr>
              <a:t>garde</a:t>
            </a:r>
            <a:r>
              <a:rPr lang="fr-FR" sz="1400" dirty="0" smtClean="0">
                <a:latin typeface="Verdana" pitchFamily="34" charset="0"/>
                <a:cs typeface="Arial" pitchFamily="34" charset="0"/>
              </a:rPr>
              <a:t> dure 2 à 3 semaines dans des cuves hermétiques. La bière s’enrichit en gaz carbonique et acquiert son pétillant et développe ses aromes</a:t>
            </a:r>
            <a:r>
              <a:rPr lang="fr-FR" sz="1400" dirty="0" smtClean="0">
                <a:latin typeface="Verdana" pitchFamily="34" charset="0"/>
                <a:cs typeface="Arial" pitchFamily="34" charset="0"/>
              </a:rPr>
              <a:t>. </a:t>
            </a:r>
            <a:r>
              <a:rPr lang="fr-FR" sz="1400" b="1" i="1" dirty="0" smtClean="0">
                <a:latin typeface="Verdana" pitchFamily="34" charset="0"/>
                <a:cs typeface="Arial" pitchFamily="34" charset="0"/>
              </a:rPr>
              <a:t>Mise en bouteilles ou en fûts.</a:t>
            </a:r>
            <a:endParaRPr lang="fr-FR" sz="14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14348" y="500042"/>
            <a:ext cx="7242048" cy="537192"/>
          </a:xfrm>
        </p:spPr>
        <p:txBody>
          <a:bodyPr>
            <a:noAutofit/>
          </a:bodyPr>
          <a:lstStyle/>
          <a:p>
            <a:r>
              <a:rPr lang="fr-FR" sz="4800" b="1" dirty="0" smtClean="0"/>
              <a:t>Accords mets &amp; vins</a:t>
            </a:r>
            <a:endParaRPr lang="fr-FR" sz="4800" b="1" dirty="0"/>
          </a:p>
        </p:txBody>
      </p:sp>
      <p:sp>
        <p:nvSpPr>
          <p:cNvPr id="5" name="Espace réservé du pied de page 4"/>
          <p:cNvSpPr>
            <a:spLocks noGrp="1"/>
          </p:cNvSpPr>
          <p:nvPr>
            <p:ph type="ftr" sz="quarter" idx="11"/>
          </p:nvPr>
        </p:nvSpPr>
        <p:spPr>
          <a:xfrm>
            <a:off x="928662" y="6492240"/>
            <a:ext cx="3581400" cy="365760"/>
          </a:xfrm>
        </p:spPr>
        <p:txBody>
          <a:bodyPr/>
          <a:lstStyle/>
          <a:p>
            <a:r>
              <a:rPr lang="it-IT" dirty="0" smtClean="0"/>
              <a:t>D. BAFCOP - LPO C. CLAUDEL</a:t>
            </a:r>
            <a:endParaRPr lang="fr-FR" dirty="0"/>
          </a:p>
        </p:txBody>
      </p:sp>
      <p:sp>
        <p:nvSpPr>
          <p:cNvPr id="6" name="Espace réservé du numéro de diapositive 5"/>
          <p:cNvSpPr>
            <a:spLocks noGrp="1"/>
          </p:cNvSpPr>
          <p:nvPr>
            <p:ph type="sldNum" sz="quarter" idx="12"/>
          </p:nvPr>
        </p:nvSpPr>
        <p:spPr/>
        <p:txBody>
          <a:bodyPr/>
          <a:lstStyle/>
          <a:p>
            <a:fld id="{EF900422-60D8-42F5-AA0C-87FC3CCCD1D6}" type="slidenum">
              <a:rPr lang="fr-FR" smtClean="0"/>
              <a:pPr/>
              <a:t>14</a:t>
            </a:fld>
            <a:endParaRPr lang="fr-FR"/>
          </a:p>
        </p:txBody>
      </p:sp>
      <p:sp>
        <p:nvSpPr>
          <p:cNvPr id="4" name="Parchemin horizontal 3"/>
          <p:cNvSpPr/>
          <p:nvPr/>
        </p:nvSpPr>
        <p:spPr>
          <a:xfrm>
            <a:off x="4071934" y="428604"/>
            <a:ext cx="4786346" cy="6286544"/>
          </a:xfrm>
          <a:prstGeom prst="horizontalScroll">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fr-FR" b="1" i="1" dirty="0" smtClean="0"/>
              <a:t>Bière blonde fruitée </a:t>
            </a:r>
            <a:r>
              <a:rPr lang="fr-FR" b="1" i="1" dirty="0" smtClean="0"/>
              <a:t>&amp; </a:t>
            </a:r>
            <a:r>
              <a:rPr lang="fr-FR" b="1" i="1" dirty="0" smtClean="0"/>
              <a:t>Gougères</a:t>
            </a:r>
            <a:endParaRPr lang="fr-FR" b="1" i="1" dirty="0" smtClean="0"/>
          </a:p>
          <a:p>
            <a:pPr algn="ctr"/>
            <a:r>
              <a:rPr lang="fr-FR" dirty="0" smtClean="0"/>
              <a:t> </a:t>
            </a:r>
          </a:p>
          <a:p>
            <a:pPr algn="ctr"/>
            <a:r>
              <a:rPr lang="fr-FR" dirty="0" smtClean="0"/>
              <a:t>Salade de betteraves aux harengs</a:t>
            </a:r>
          </a:p>
          <a:p>
            <a:pPr algn="ctr"/>
            <a:r>
              <a:rPr lang="fr-FR" b="1" i="1" dirty="0" smtClean="0"/>
              <a:t>Bière blanche</a:t>
            </a:r>
          </a:p>
          <a:p>
            <a:pPr algn="ctr">
              <a:lnSpc>
                <a:spcPct val="150000"/>
              </a:lnSpc>
            </a:pPr>
            <a:r>
              <a:rPr lang="fr-FR" dirty="0" smtClean="0">
                <a:sym typeface="Symbol"/>
              </a:rPr>
              <a:t></a:t>
            </a:r>
            <a:endParaRPr lang="fr-FR" b="1" i="1" dirty="0" smtClean="0"/>
          </a:p>
          <a:p>
            <a:pPr algn="ctr"/>
            <a:r>
              <a:rPr lang="fr-FR" dirty="0" smtClean="0"/>
              <a:t>Flamiche aux poireaux</a:t>
            </a:r>
            <a:endParaRPr lang="fr-FR" dirty="0" smtClean="0"/>
          </a:p>
          <a:p>
            <a:pPr algn="ctr"/>
            <a:r>
              <a:rPr lang="fr-FR" b="1" i="1" dirty="0" smtClean="0"/>
              <a:t>Bière souple, blonde de garde                                                                                                                                                                                                                                                                                                                                                                                                                                                              </a:t>
            </a:r>
            <a:endParaRPr lang="fr-FR" b="1" i="1" dirty="0" smtClean="0"/>
          </a:p>
          <a:p>
            <a:pPr algn="ctr">
              <a:lnSpc>
                <a:spcPct val="150000"/>
              </a:lnSpc>
            </a:pPr>
            <a:r>
              <a:rPr lang="fr-FR" dirty="0" smtClean="0"/>
              <a:t>  </a:t>
            </a:r>
            <a:r>
              <a:rPr lang="fr-FR" dirty="0" smtClean="0">
                <a:sym typeface="Symbol"/>
              </a:rPr>
              <a:t> </a:t>
            </a:r>
            <a:endParaRPr lang="fr-FR" dirty="0" smtClean="0"/>
          </a:p>
          <a:p>
            <a:pPr algn="ctr"/>
            <a:r>
              <a:rPr lang="fr-FR" dirty="0" smtClean="0">
                <a:solidFill>
                  <a:schemeClr val="tx1"/>
                </a:solidFill>
              </a:rPr>
              <a:t>Carbonnade flamande</a:t>
            </a:r>
            <a:endParaRPr lang="fr-FR" dirty="0" smtClean="0">
              <a:solidFill>
                <a:schemeClr val="tx1"/>
              </a:solidFill>
            </a:endParaRPr>
          </a:p>
          <a:p>
            <a:pPr lvl="0" algn="ctr"/>
            <a:r>
              <a:rPr lang="fr-FR" b="1" i="1" dirty="0" smtClean="0"/>
              <a:t>Bière de Noël, bière d’Abbaye</a:t>
            </a:r>
            <a:endParaRPr lang="fr-FR" b="1" i="1" dirty="0" smtClean="0"/>
          </a:p>
          <a:p>
            <a:pPr algn="ctr">
              <a:lnSpc>
                <a:spcPct val="150000"/>
              </a:lnSpc>
            </a:pPr>
            <a:r>
              <a:rPr lang="fr-FR" dirty="0" smtClean="0"/>
              <a:t>  </a:t>
            </a:r>
            <a:r>
              <a:rPr lang="fr-FR" dirty="0" smtClean="0">
                <a:sym typeface="Symbol"/>
              </a:rPr>
              <a:t> </a:t>
            </a:r>
            <a:endParaRPr lang="fr-FR" dirty="0" smtClean="0"/>
          </a:p>
          <a:p>
            <a:pPr algn="ctr"/>
            <a:r>
              <a:rPr lang="fr-FR" dirty="0" smtClean="0"/>
              <a:t>AOC Maroilles affiné</a:t>
            </a:r>
            <a:endParaRPr lang="fr-FR" dirty="0" smtClean="0"/>
          </a:p>
          <a:p>
            <a:pPr algn="ctr"/>
            <a:r>
              <a:rPr lang="fr-FR" b="1" i="1" dirty="0" smtClean="0"/>
              <a:t>Bière ambrée</a:t>
            </a:r>
            <a:endParaRPr lang="fr-FR" b="1" i="1" dirty="0" smtClean="0"/>
          </a:p>
          <a:p>
            <a:pPr algn="ctr">
              <a:lnSpc>
                <a:spcPct val="150000"/>
              </a:lnSpc>
            </a:pPr>
            <a:r>
              <a:rPr lang="fr-FR" dirty="0" smtClean="0">
                <a:sym typeface="Symbol"/>
              </a:rPr>
              <a:t> </a:t>
            </a:r>
          </a:p>
          <a:p>
            <a:pPr algn="ctr">
              <a:lnSpc>
                <a:spcPct val="150000"/>
              </a:lnSpc>
            </a:pPr>
            <a:r>
              <a:rPr lang="fr-FR" b="1" dirty="0" smtClean="0"/>
              <a:t>Digestif </a:t>
            </a:r>
          </a:p>
          <a:p>
            <a:pPr algn="ctr"/>
            <a:r>
              <a:rPr lang="fr-FR" i="1" dirty="0" smtClean="0"/>
              <a:t>Genièvre</a:t>
            </a:r>
            <a:endParaRPr lang="fr-FR" i="1" dirty="0"/>
          </a:p>
        </p:txBody>
      </p:sp>
      <p:sp>
        <p:nvSpPr>
          <p:cNvPr id="12" name="Rectangle à coins arrondis 11"/>
          <p:cNvSpPr/>
          <p:nvPr/>
        </p:nvSpPr>
        <p:spPr>
          <a:xfrm>
            <a:off x="142844" y="1000108"/>
            <a:ext cx="3857652" cy="4000528"/>
          </a:xfrm>
          <a:prstGeom prst="wedgeRoundRectCallout">
            <a:avLst>
              <a:gd name="adj1" fmla="val 15759"/>
              <a:gd name="adj2" fmla="val 6731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fontAlgn="base">
              <a:spcBef>
                <a:spcPct val="0"/>
              </a:spcBef>
              <a:spcAft>
                <a:spcPct val="0"/>
              </a:spcAft>
            </a:pPr>
            <a:r>
              <a:rPr lang="fr-FR" b="1" dirty="0" smtClean="0">
                <a:solidFill>
                  <a:schemeClr val="tx1"/>
                </a:solidFill>
                <a:latin typeface="Arial" pitchFamily="34" charset="0"/>
                <a:ea typeface="Times New Roman" pitchFamily="18" charset="0"/>
                <a:cs typeface="Arial" pitchFamily="34" charset="0"/>
              </a:rPr>
              <a:t>Le saviez-vous ?</a:t>
            </a:r>
          </a:p>
          <a:p>
            <a:pPr lvl="0" algn="just" fontAlgn="base">
              <a:spcBef>
                <a:spcPct val="0"/>
              </a:spcBef>
              <a:spcAft>
                <a:spcPct val="0"/>
              </a:spcAft>
            </a:pPr>
            <a:r>
              <a:rPr lang="fr-FR" sz="2800" dirty="0" smtClean="0">
                <a:solidFill>
                  <a:schemeClr val="tx1"/>
                </a:solidFill>
                <a:latin typeface="Arial" pitchFamily="34" charset="0"/>
                <a:ea typeface="Times New Roman" pitchFamily="18" charset="0"/>
                <a:cs typeface="Arial" pitchFamily="34" charset="0"/>
              </a:rPr>
              <a:t> </a:t>
            </a:r>
            <a:r>
              <a:rPr lang="fr-FR" sz="1600" dirty="0" smtClean="0">
                <a:solidFill>
                  <a:srgbClr val="000000"/>
                </a:solidFill>
                <a:latin typeface="Arial" pitchFamily="34" charset="0"/>
                <a:ea typeface="Times New Roman" pitchFamily="18" charset="0"/>
                <a:cs typeface="Arial" pitchFamily="34" charset="0"/>
              </a:rPr>
              <a:t>Je suis un </a:t>
            </a:r>
            <a:r>
              <a:rPr lang="fr-FR" sz="1600" b="1" dirty="0" smtClean="0">
                <a:solidFill>
                  <a:srgbClr val="000000"/>
                </a:solidFill>
                <a:latin typeface="Arial" pitchFamily="34" charset="0"/>
                <a:ea typeface="Times New Roman" pitchFamily="18" charset="0"/>
                <a:cs typeface="Arial" pitchFamily="34" charset="0"/>
              </a:rPr>
              <a:t>hareng,</a:t>
            </a:r>
            <a:r>
              <a:rPr lang="fr-FR" sz="1600" b="1" i="1" dirty="0" smtClean="0">
                <a:solidFill>
                  <a:srgbClr val="000000"/>
                </a:solidFill>
                <a:latin typeface="Arial" pitchFamily="34" charset="0"/>
                <a:ea typeface="Times New Roman" pitchFamily="18" charset="0"/>
                <a:cs typeface="Arial" pitchFamily="34" charset="0"/>
              </a:rPr>
              <a:t> </a:t>
            </a:r>
            <a:r>
              <a:rPr lang="fr-FR" sz="1600" dirty="0" smtClean="0">
                <a:solidFill>
                  <a:srgbClr val="000000"/>
                </a:solidFill>
                <a:latin typeface="Arial" pitchFamily="34" charset="0"/>
                <a:ea typeface="Times New Roman" pitchFamily="18" charset="0"/>
                <a:cs typeface="Arial" pitchFamily="34" charset="0"/>
              </a:rPr>
              <a:t>poisson </a:t>
            </a:r>
            <a:r>
              <a:rPr lang="fr-FR" sz="1600" dirty="0" smtClean="0">
                <a:solidFill>
                  <a:srgbClr val="000000"/>
                </a:solidFill>
                <a:latin typeface="Arial" pitchFamily="34" charset="0"/>
                <a:ea typeface="Times New Roman" pitchFamily="18" charset="0"/>
                <a:cs typeface="Arial" pitchFamily="34" charset="0"/>
              </a:rPr>
              <a:t>d'une taille de 25 cm </a:t>
            </a:r>
            <a:r>
              <a:rPr lang="fr-FR" sz="1600" dirty="0" smtClean="0">
                <a:solidFill>
                  <a:srgbClr val="000000"/>
                </a:solidFill>
                <a:latin typeface="Arial" pitchFamily="34" charset="0"/>
                <a:ea typeface="Times New Roman" pitchFamily="18" charset="0"/>
                <a:cs typeface="Arial" pitchFamily="34" charset="0"/>
              </a:rPr>
              <a:t>environ, pesant 200 g. J’ai un </a:t>
            </a:r>
            <a:r>
              <a:rPr lang="fr-FR" sz="1600" dirty="0" smtClean="0">
                <a:solidFill>
                  <a:srgbClr val="000000"/>
                </a:solidFill>
                <a:latin typeface="Arial" pitchFamily="34" charset="0"/>
                <a:ea typeface="Times New Roman" pitchFamily="18" charset="0"/>
                <a:cs typeface="Arial" pitchFamily="34" charset="0"/>
              </a:rPr>
              <a:t>dos bleu-noir et un ventre argenté.  Le </a:t>
            </a:r>
            <a:r>
              <a:rPr lang="fr-FR" sz="1600" i="1" dirty="0" smtClean="0">
                <a:solidFill>
                  <a:srgbClr val="000000"/>
                </a:solidFill>
                <a:latin typeface="Arial" pitchFamily="34" charset="0"/>
                <a:ea typeface="Times New Roman" pitchFamily="18" charset="0"/>
                <a:cs typeface="Arial" pitchFamily="34" charset="0"/>
              </a:rPr>
              <a:t>hareng saur</a:t>
            </a:r>
            <a:r>
              <a:rPr lang="fr-FR" sz="1600" dirty="0" smtClean="0">
                <a:solidFill>
                  <a:srgbClr val="000000"/>
                </a:solidFill>
                <a:latin typeface="Arial" pitchFamily="34" charset="0"/>
                <a:ea typeface="Times New Roman" pitchFamily="18" charset="0"/>
                <a:cs typeface="Arial" pitchFamily="34" charset="0"/>
              </a:rPr>
              <a:t> est salé et fumé puis mariné dans l'huile. Le </a:t>
            </a:r>
            <a:r>
              <a:rPr lang="fr-FR" sz="1600" i="1" dirty="0" smtClean="0">
                <a:solidFill>
                  <a:srgbClr val="000000"/>
                </a:solidFill>
                <a:latin typeface="Arial" pitchFamily="34" charset="0"/>
                <a:ea typeface="Times New Roman" pitchFamily="18" charset="0"/>
                <a:cs typeface="Arial" pitchFamily="34" charset="0"/>
              </a:rPr>
              <a:t>gendarme,</a:t>
            </a:r>
            <a:r>
              <a:rPr lang="fr-FR" sz="1600" dirty="0" smtClean="0">
                <a:solidFill>
                  <a:srgbClr val="000000"/>
                </a:solidFill>
                <a:latin typeface="Arial" pitchFamily="34" charset="0"/>
                <a:ea typeface="Times New Roman" pitchFamily="18" charset="0"/>
                <a:cs typeface="Arial" pitchFamily="34" charset="0"/>
              </a:rPr>
              <a:t> plus salé et plus fumé, est vendu entier. Le </a:t>
            </a:r>
            <a:r>
              <a:rPr lang="fr-FR" sz="1600" i="1" dirty="0" smtClean="0">
                <a:solidFill>
                  <a:srgbClr val="000000"/>
                </a:solidFill>
                <a:latin typeface="Arial" pitchFamily="34" charset="0"/>
                <a:ea typeface="Times New Roman" pitchFamily="18" charset="0"/>
                <a:cs typeface="Arial" pitchFamily="34" charset="0"/>
              </a:rPr>
              <a:t>bouffi</a:t>
            </a:r>
            <a:r>
              <a:rPr lang="fr-FR" sz="1600" dirty="0" smtClean="0">
                <a:solidFill>
                  <a:srgbClr val="000000"/>
                </a:solidFill>
                <a:latin typeface="Arial" pitchFamily="34" charset="0"/>
                <a:ea typeface="Times New Roman" pitchFamily="18" charset="0"/>
                <a:cs typeface="Arial" pitchFamily="34" charset="0"/>
              </a:rPr>
              <a:t>, à peine salé, est fumé à froid jusqu'à devenir jaune paille. Le </a:t>
            </a:r>
            <a:r>
              <a:rPr lang="fr-FR" sz="1600" i="1" dirty="0" smtClean="0">
                <a:solidFill>
                  <a:srgbClr val="000000"/>
                </a:solidFill>
                <a:latin typeface="Arial" pitchFamily="34" charset="0"/>
                <a:ea typeface="Times New Roman" pitchFamily="18" charset="0"/>
                <a:cs typeface="Arial" pitchFamily="34" charset="0"/>
              </a:rPr>
              <a:t>buckling</a:t>
            </a:r>
            <a:r>
              <a:rPr lang="fr-FR" sz="1600" dirty="0" smtClean="0">
                <a:solidFill>
                  <a:srgbClr val="000000"/>
                </a:solidFill>
                <a:latin typeface="Arial" pitchFamily="34" charset="0"/>
                <a:ea typeface="Times New Roman" pitchFamily="18" charset="0"/>
                <a:cs typeface="Arial" pitchFamily="34" charset="0"/>
              </a:rPr>
              <a:t> est entier, légèrement salé et fumé à chaud. Le </a:t>
            </a:r>
            <a:r>
              <a:rPr lang="fr-FR" sz="1600" i="1" dirty="0" smtClean="0">
                <a:solidFill>
                  <a:srgbClr val="000000"/>
                </a:solidFill>
                <a:latin typeface="Arial" pitchFamily="34" charset="0"/>
                <a:ea typeface="Times New Roman" pitchFamily="18" charset="0"/>
                <a:cs typeface="Arial" pitchFamily="34" charset="0"/>
              </a:rPr>
              <a:t>kipper</a:t>
            </a:r>
            <a:r>
              <a:rPr lang="fr-FR" sz="1600" dirty="0" smtClean="0">
                <a:solidFill>
                  <a:srgbClr val="000000"/>
                </a:solidFill>
                <a:latin typeface="Arial" pitchFamily="34" charset="0"/>
                <a:ea typeface="Times New Roman" pitchFamily="18" charset="0"/>
                <a:cs typeface="Arial" pitchFamily="34" charset="0"/>
              </a:rPr>
              <a:t>, à peine salé et fumé, est présenté à plat, légèrement ouvert.</a:t>
            </a:r>
            <a:endParaRPr lang="fr-FR" sz="1600" dirty="0" smtClean="0">
              <a:solidFill>
                <a:schemeClr val="tx1"/>
              </a:solidFill>
              <a:latin typeface="Arial" pitchFamily="34" charset="0"/>
              <a:cs typeface="Arial" pitchFamily="34" charset="0"/>
            </a:endParaRPr>
          </a:p>
        </p:txBody>
      </p:sp>
      <p:pic>
        <p:nvPicPr>
          <p:cNvPr id="4100" name="Picture 4" descr="Haren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14282" y="5357826"/>
            <a:ext cx="2381250" cy="1085850"/>
          </a:xfrm>
          <a:prstGeom prst="rect">
            <a:avLst/>
          </a:prstGeom>
          <a:noFill/>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5720" y="285728"/>
            <a:ext cx="7615262" cy="605808"/>
          </a:xfrm>
        </p:spPr>
        <p:txBody>
          <a:bodyPr>
            <a:noAutofit/>
          </a:bodyPr>
          <a:lstStyle/>
          <a:p>
            <a:pPr algn="r"/>
            <a:r>
              <a:rPr lang="fr-FR" sz="4400" b="1" dirty="0" smtClean="0"/>
              <a:t>Quelques tables renommées</a:t>
            </a:r>
            <a:endParaRPr lang="fr-FR" sz="4400" b="1" dirty="0"/>
          </a:p>
        </p:txBody>
      </p:sp>
      <p:sp>
        <p:nvSpPr>
          <p:cNvPr id="8" name="Espace réservé du pied de page 7"/>
          <p:cNvSpPr>
            <a:spLocks noGrp="1"/>
          </p:cNvSpPr>
          <p:nvPr>
            <p:ph type="ftr" sz="quarter" idx="11"/>
          </p:nvPr>
        </p:nvSpPr>
        <p:spPr/>
        <p:txBody>
          <a:bodyPr/>
          <a:lstStyle/>
          <a:p>
            <a:r>
              <a:rPr lang="it-IT" smtClean="0"/>
              <a:t>D. BAFCOP - LPO C. CLAUDEL</a:t>
            </a:r>
            <a:endParaRPr lang="fr-FR" dirty="0"/>
          </a:p>
        </p:txBody>
      </p:sp>
      <p:sp>
        <p:nvSpPr>
          <p:cNvPr id="9" name="Espace réservé du numéro de diapositive 8"/>
          <p:cNvSpPr>
            <a:spLocks noGrp="1"/>
          </p:cNvSpPr>
          <p:nvPr>
            <p:ph type="sldNum" sz="quarter" idx="12"/>
          </p:nvPr>
        </p:nvSpPr>
        <p:spPr/>
        <p:txBody>
          <a:bodyPr/>
          <a:lstStyle/>
          <a:p>
            <a:fld id="{EF900422-60D8-42F5-AA0C-87FC3CCCD1D6}" type="slidenum">
              <a:rPr lang="fr-FR" smtClean="0"/>
              <a:pPr/>
              <a:t>15</a:t>
            </a:fld>
            <a:endParaRPr lang="fr-FR"/>
          </a:p>
        </p:txBody>
      </p:sp>
      <p:sp>
        <p:nvSpPr>
          <p:cNvPr id="7" name="Rectangle 6"/>
          <p:cNvSpPr/>
          <p:nvPr/>
        </p:nvSpPr>
        <p:spPr>
          <a:xfrm>
            <a:off x="500034" y="4071942"/>
            <a:ext cx="5357850" cy="2169825"/>
          </a:xfrm>
          <a:prstGeom prst="rect">
            <a:avLst/>
          </a:prstGeom>
        </p:spPr>
        <p:txBody>
          <a:bodyPr wrap="square">
            <a:spAutoFit/>
          </a:bodyPr>
          <a:lstStyle/>
          <a:p>
            <a:pPr>
              <a:lnSpc>
                <a:spcPct val="150000"/>
              </a:lnSpc>
              <a:buFont typeface="Wingdings" pitchFamily="2" charset="2"/>
              <a:buChar char="ü"/>
            </a:pPr>
            <a:r>
              <a:rPr lang="fr-FR" dirty="0" smtClean="0"/>
              <a:t> </a:t>
            </a:r>
            <a:r>
              <a:rPr lang="fr-FR" b="1" u="sng" dirty="0" smtClean="0">
                <a:solidFill>
                  <a:schemeClr val="tx2"/>
                </a:solidFill>
              </a:rPr>
              <a:t>Le </a:t>
            </a:r>
            <a:r>
              <a:rPr lang="fr-FR" b="1" u="sng" dirty="0" err="1" smtClean="0">
                <a:solidFill>
                  <a:schemeClr val="tx2"/>
                </a:solidFill>
              </a:rPr>
              <a:t>Meurin</a:t>
            </a:r>
            <a:r>
              <a:rPr lang="fr-FR" b="1" u="sng" dirty="0" smtClean="0">
                <a:solidFill>
                  <a:schemeClr val="tx2"/>
                </a:solidFill>
              </a:rPr>
              <a:t> ** Michelin à Busnes </a:t>
            </a:r>
            <a:endParaRPr lang="fr-FR" b="1" u="sng" dirty="0" smtClean="0">
              <a:solidFill>
                <a:schemeClr val="tx2"/>
              </a:solidFill>
            </a:endParaRPr>
          </a:p>
          <a:p>
            <a:pPr>
              <a:lnSpc>
                <a:spcPct val="150000"/>
              </a:lnSpc>
              <a:buFont typeface="Wingdings" pitchFamily="2" charset="2"/>
              <a:buChar char="ü"/>
            </a:pPr>
            <a:r>
              <a:rPr lang="fr-FR" b="1" dirty="0" smtClean="0">
                <a:solidFill>
                  <a:schemeClr val="tx2"/>
                </a:solidFill>
                <a:hlinkClick r:id="rId2" action="ppaction://hlinkfile"/>
              </a:rPr>
              <a:t> </a:t>
            </a:r>
            <a:r>
              <a:rPr lang="fr-FR" b="1" dirty="0" smtClean="0">
                <a:solidFill>
                  <a:schemeClr val="tx2"/>
                </a:solidFill>
                <a:hlinkClick r:id="rId2" action="ppaction://hlinkfile"/>
              </a:rPr>
              <a:t>Le </a:t>
            </a:r>
            <a:r>
              <a:rPr lang="fr-FR" b="1" dirty="0" smtClean="0">
                <a:solidFill>
                  <a:schemeClr val="tx2"/>
                </a:solidFill>
                <a:hlinkClick r:id="rId2" action="ppaction://hlinkfile"/>
              </a:rPr>
              <a:t>Cerisier * Michelin  à Laventie</a:t>
            </a:r>
            <a:r>
              <a:rPr lang="fr-FR" b="1" dirty="0" smtClean="0">
                <a:solidFill>
                  <a:schemeClr val="tx2"/>
                </a:solidFill>
              </a:rPr>
              <a:t> </a:t>
            </a:r>
            <a:endParaRPr lang="fr-FR" b="1" dirty="0" smtClean="0">
              <a:solidFill>
                <a:schemeClr val="tx2"/>
              </a:solidFill>
            </a:endParaRPr>
          </a:p>
          <a:p>
            <a:pPr>
              <a:lnSpc>
                <a:spcPct val="150000"/>
              </a:lnSpc>
              <a:buFont typeface="Wingdings" pitchFamily="2" charset="2"/>
              <a:buChar char="ü"/>
            </a:pPr>
            <a:r>
              <a:rPr lang="fr-FR" b="1" dirty="0" smtClean="0">
                <a:solidFill>
                  <a:schemeClr val="tx2"/>
                </a:solidFill>
              </a:rPr>
              <a:t> </a:t>
            </a:r>
            <a:r>
              <a:rPr lang="fr-FR" b="1" u="sng" dirty="0" smtClean="0">
                <a:solidFill>
                  <a:schemeClr val="tx2"/>
                </a:solidFill>
              </a:rPr>
              <a:t>La </a:t>
            </a:r>
            <a:r>
              <a:rPr lang="fr-FR" b="1" u="sng" dirty="0" smtClean="0">
                <a:solidFill>
                  <a:schemeClr val="tx2"/>
                </a:solidFill>
              </a:rPr>
              <a:t>Chartreuse du Val St Esprit à </a:t>
            </a:r>
            <a:r>
              <a:rPr lang="fr-FR" b="1" u="sng" dirty="0" err="1" smtClean="0">
                <a:solidFill>
                  <a:schemeClr val="tx2"/>
                </a:solidFill>
              </a:rPr>
              <a:t>Gosnay</a:t>
            </a:r>
            <a:r>
              <a:rPr lang="fr-FR" b="1" u="sng" dirty="0" smtClean="0">
                <a:solidFill>
                  <a:schemeClr val="tx2"/>
                </a:solidFill>
              </a:rPr>
              <a:t> </a:t>
            </a:r>
          </a:p>
          <a:p>
            <a:pPr>
              <a:lnSpc>
                <a:spcPct val="150000"/>
              </a:lnSpc>
              <a:buFont typeface="Wingdings" pitchFamily="2" charset="2"/>
              <a:buChar char="ü"/>
            </a:pPr>
            <a:r>
              <a:rPr lang="fr-FR" b="1" u="sng" dirty="0" smtClean="0">
                <a:solidFill>
                  <a:schemeClr val="tx2"/>
                </a:solidFill>
                <a:hlinkClick r:id="rId3" action="ppaction://hlinkfile"/>
              </a:rPr>
              <a:t> Le </a:t>
            </a:r>
            <a:r>
              <a:rPr lang="fr-FR" b="1" u="sng" dirty="0" smtClean="0">
                <a:solidFill>
                  <a:schemeClr val="tx2"/>
                </a:solidFill>
                <a:hlinkClick r:id="rId3" action="ppaction://hlinkfile"/>
              </a:rPr>
              <a:t>Buffet à Isbergues</a:t>
            </a:r>
            <a:r>
              <a:rPr lang="fr-FR" b="1" u="sng" dirty="0" smtClean="0">
                <a:solidFill>
                  <a:schemeClr val="tx2"/>
                </a:solidFill>
              </a:rPr>
              <a:t> </a:t>
            </a:r>
            <a:endParaRPr lang="fr-FR" b="1" u="sng" dirty="0" smtClean="0">
              <a:solidFill>
                <a:schemeClr val="tx2"/>
              </a:solidFill>
            </a:endParaRPr>
          </a:p>
          <a:p>
            <a:pPr>
              <a:lnSpc>
                <a:spcPct val="150000"/>
              </a:lnSpc>
              <a:buFont typeface="Wingdings" pitchFamily="2" charset="2"/>
              <a:buChar char="ü"/>
            </a:pPr>
            <a:r>
              <a:rPr lang="fr-FR" b="1" u="sng" dirty="0" smtClean="0">
                <a:solidFill>
                  <a:schemeClr val="tx2"/>
                </a:solidFill>
              </a:rPr>
              <a:t> </a:t>
            </a:r>
            <a:r>
              <a:rPr lang="fr-FR" b="1" u="sng" dirty="0" smtClean="0">
                <a:solidFill>
                  <a:schemeClr val="tx2"/>
                </a:solidFill>
              </a:rPr>
              <a:t>La </a:t>
            </a:r>
            <a:r>
              <a:rPr lang="fr-FR" b="1" u="sng" dirty="0" smtClean="0">
                <a:solidFill>
                  <a:schemeClr val="tx2"/>
                </a:solidFill>
              </a:rPr>
              <a:t>Faisanderie à Arras </a:t>
            </a:r>
            <a:endParaRPr lang="fr-FR" dirty="0">
              <a:solidFill>
                <a:schemeClr val="tx2"/>
              </a:solidFill>
            </a:endParaRPr>
          </a:p>
        </p:txBody>
      </p:sp>
      <p:sp>
        <p:nvSpPr>
          <p:cNvPr id="10" name="Rectangle 9"/>
          <p:cNvSpPr/>
          <p:nvPr/>
        </p:nvSpPr>
        <p:spPr>
          <a:xfrm>
            <a:off x="285720" y="1142984"/>
            <a:ext cx="5715040" cy="2862322"/>
          </a:xfrm>
          <a:prstGeom prst="rect">
            <a:avLst/>
          </a:prstGeom>
        </p:spPr>
        <p:txBody>
          <a:bodyPr wrap="square">
            <a:spAutoFit/>
          </a:bodyPr>
          <a:lstStyle/>
          <a:p>
            <a:r>
              <a:rPr lang="fr-FR" dirty="0" smtClean="0"/>
              <a:t>Il n’est ni un restaurant, ni un café, pourtant on y mange et on y boit ! L</a:t>
            </a:r>
            <a:r>
              <a:rPr lang="fr-FR" b="1" dirty="0" smtClean="0"/>
              <a:t>’estaminet</a:t>
            </a:r>
            <a:r>
              <a:rPr lang="fr-FR" dirty="0" smtClean="0"/>
              <a:t> tient une place à part surtout dans la région. Il est aux gens du Nord ce que le pub est aux Irlandais… Un lieu où l'on se rassemble et où la convivialité est reine.</a:t>
            </a:r>
          </a:p>
          <a:p>
            <a:r>
              <a:rPr lang="fr-FR" dirty="0" smtClean="0"/>
              <a:t>Une cuisine de terroir façon grand-mère, des bières artisanales faisant honneur aux brasseries locales, un zest de nostalgie dans le décor et une bonne dose de bonne humeur : voilà la recette qui fait le succès des </a:t>
            </a:r>
            <a:r>
              <a:rPr lang="fr-FR" b="1" dirty="0" smtClean="0"/>
              <a:t>estaminets </a:t>
            </a:r>
            <a:r>
              <a:rPr lang="fr-FR" dirty="0" smtClean="0"/>
              <a:t>du nord.</a:t>
            </a:r>
            <a:endParaRPr lang="fr-FR" dirty="0"/>
          </a:p>
        </p:txBody>
      </p:sp>
      <p:pic>
        <p:nvPicPr>
          <p:cNvPr id="4098" name="Picture 2" descr="Les Estaminets"/>
          <p:cNvPicPr>
            <a:picLocks noChangeAspect="1" noChangeArrowheads="1"/>
          </p:cNvPicPr>
          <p:nvPr/>
        </p:nvPicPr>
        <p:blipFill>
          <a:blip r:embed="rId4" cstate="print"/>
          <a:srcRect/>
          <a:stretch>
            <a:fillRect/>
          </a:stretch>
        </p:blipFill>
        <p:spPr bwMode="auto">
          <a:xfrm>
            <a:off x="6072198" y="1142984"/>
            <a:ext cx="2857500" cy="28575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Picture 2" descr="logo">
            <a:hlinkClick r:id="rId5" tooltip="logo"/>
          </p:cNvPr>
          <p:cNvPicPr>
            <a:picLocks noChangeAspect="1" noChangeArrowheads="1"/>
          </p:cNvPicPr>
          <p:nvPr/>
        </p:nvPicPr>
        <p:blipFill>
          <a:blip r:embed="rId6" cstate="print"/>
          <a:srcRect/>
          <a:stretch>
            <a:fillRect/>
          </a:stretch>
        </p:blipFill>
        <p:spPr bwMode="auto">
          <a:xfrm>
            <a:off x="214282" y="142852"/>
            <a:ext cx="785818" cy="997990"/>
          </a:xfrm>
          <a:prstGeom prst="rect">
            <a:avLst/>
          </a:prstGeom>
          <a:noFill/>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4282" y="428604"/>
            <a:ext cx="7500990" cy="605808"/>
          </a:xfrm>
        </p:spPr>
        <p:txBody>
          <a:bodyPr>
            <a:noAutofit/>
          </a:bodyPr>
          <a:lstStyle/>
          <a:p>
            <a:r>
              <a:rPr lang="fr-FR" sz="4400" b="1" dirty="0" smtClean="0"/>
              <a:t>Les personnages célèbres</a:t>
            </a:r>
            <a:endParaRPr lang="fr-FR" sz="4400" b="1" dirty="0"/>
          </a:p>
        </p:txBody>
      </p:sp>
      <p:sp>
        <p:nvSpPr>
          <p:cNvPr id="3" name="Espace réservé du pied de page 2"/>
          <p:cNvSpPr>
            <a:spLocks noGrp="1"/>
          </p:cNvSpPr>
          <p:nvPr>
            <p:ph type="ftr" sz="quarter" idx="11"/>
          </p:nvPr>
        </p:nvSpPr>
        <p:spPr/>
        <p:txBody>
          <a:bodyPr/>
          <a:lstStyle/>
          <a:p>
            <a:r>
              <a:rPr lang="it-IT" dirty="0" smtClean="0"/>
              <a:t>D. BAFCOP - LPO C. CLAUDEL</a:t>
            </a:r>
            <a:endParaRPr lang="fr-FR" dirty="0"/>
          </a:p>
        </p:txBody>
      </p:sp>
      <p:sp>
        <p:nvSpPr>
          <p:cNvPr id="11" name="Espace réservé du numéro de diapositive 10"/>
          <p:cNvSpPr>
            <a:spLocks noGrp="1"/>
          </p:cNvSpPr>
          <p:nvPr>
            <p:ph type="sldNum" sz="quarter" idx="12"/>
          </p:nvPr>
        </p:nvSpPr>
        <p:spPr/>
        <p:txBody>
          <a:bodyPr/>
          <a:lstStyle/>
          <a:p>
            <a:fld id="{EF900422-60D8-42F5-AA0C-87FC3CCCD1D6}" type="slidenum">
              <a:rPr lang="fr-FR" smtClean="0"/>
              <a:pPr/>
              <a:t>16</a:t>
            </a:fld>
            <a:endParaRPr lang="fr-FR"/>
          </a:p>
        </p:txBody>
      </p:sp>
      <p:sp>
        <p:nvSpPr>
          <p:cNvPr id="15" name="ZoneTexte 14"/>
          <p:cNvSpPr txBox="1"/>
          <p:nvPr/>
        </p:nvSpPr>
        <p:spPr>
          <a:xfrm>
            <a:off x="7286644" y="2285992"/>
            <a:ext cx="1500198" cy="307777"/>
          </a:xfrm>
          <a:prstGeom prst="rect">
            <a:avLst/>
          </a:prstGeom>
          <a:noFill/>
        </p:spPr>
        <p:txBody>
          <a:bodyPr wrap="square" rtlCol="0">
            <a:spAutoFit/>
          </a:bodyPr>
          <a:lstStyle/>
          <a:p>
            <a:r>
              <a:rPr lang="fr-FR" sz="1400" dirty="0" smtClean="0"/>
              <a:t>Charles de Gaulle</a:t>
            </a:r>
            <a:endParaRPr lang="fr-FR" sz="1400" dirty="0"/>
          </a:p>
        </p:txBody>
      </p:sp>
      <p:sp>
        <p:nvSpPr>
          <p:cNvPr id="12" name="Rectangle 11"/>
          <p:cNvSpPr/>
          <p:nvPr/>
        </p:nvSpPr>
        <p:spPr>
          <a:xfrm>
            <a:off x="285720" y="1357298"/>
            <a:ext cx="7072362" cy="5078313"/>
          </a:xfrm>
          <a:prstGeom prst="rect">
            <a:avLst/>
          </a:prstGeom>
        </p:spPr>
        <p:txBody>
          <a:bodyPr wrap="square">
            <a:spAutoFit/>
          </a:bodyPr>
          <a:lstStyle/>
          <a:p>
            <a:pPr>
              <a:buFont typeface="Wingdings" pitchFamily="2" charset="2"/>
              <a:buChar char="q"/>
            </a:pPr>
            <a:r>
              <a:rPr lang="fr-FR" dirty="0" smtClean="0"/>
              <a:t> </a:t>
            </a:r>
            <a:r>
              <a:rPr lang="fr-FR" b="1" dirty="0" smtClean="0"/>
              <a:t>Général </a:t>
            </a:r>
            <a:r>
              <a:rPr lang="fr-FR" b="1" dirty="0" smtClean="0"/>
              <a:t>Charles de Gaulle </a:t>
            </a:r>
            <a:r>
              <a:rPr lang="fr-FR" dirty="0" smtClean="0"/>
              <a:t>(1890-1970</a:t>
            </a:r>
            <a:r>
              <a:rPr lang="fr-FR" dirty="0" smtClean="0"/>
              <a:t>), chef de la </a:t>
            </a:r>
            <a:r>
              <a:rPr lang="fr-FR" dirty="0" smtClean="0"/>
              <a:t>France libre, </a:t>
            </a:r>
            <a:r>
              <a:rPr lang="fr-FR" dirty="0" smtClean="0"/>
              <a:t>puis chef du gouvernement provisoire de la République, fondateur de la V</a:t>
            </a:r>
            <a:r>
              <a:rPr lang="fr-FR" baseline="30000" dirty="0" smtClean="0"/>
              <a:t>e</a:t>
            </a:r>
            <a:r>
              <a:rPr lang="fr-FR" dirty="0" smtClean="0"/>
              <a:t> République, président de la République, né à </a:t>
            </a:r>
            <a:r>
              <a:rPr lang="fr-FR" dirty="0" smtClean="0"/>
              <a:t>Lille.</a:t>
            </a:r>
            <a:endParaRPr lang="fr-FR" b="1" dirty="0" smtClean="0"/>
          </a:p>
          <a:p>
            <a:pPr>
              <a:buFont typeface="Wingdings" pitchFamily="2" charset="2"/>
              <a:buChar char="q"/>
            </a:pPr>
            <a:r>
              <a:rPr lang="fr-FR" b="1" dirty="0" smtClean="0"/>
              <a:t> </a:t>
            </a:r>
            <a:r>
              <a:rPr lang="fr-FR" dirty="0" smtClean="0"/>
              <a:t>Antoine François Prévost d'Exiles, plus connu sous son titre ecclésiastique </a:t>
            </a:r>
            <a:r>
              <a:rPr lang="fr-FR" b="1" dirty="0" smtClean="0"/>
              <a:t>d’abbé Prévost</a:t>
            </a:r>
            <a:r>
              <a:rPr lang="fr-FR" dirty="0" smtClean="0"/>
              <a:t>, </a:t>
            </a:r>
            <a:r>
              <a:rPr lang="fr-FR" dirty="0" smtClean="0"/>
              <a:t>est un romancier, </a:t>
            </a:r>
            <a:endParaRPr lang="fr-FR" dirty="0" smtClean="0"/>
          </a:p>
          <a:p>
            <a:r>
              <a:rPr lang="fr-FR" dirty="0" smtClean="0"/>
              <a:t>historien </a:t>
            </a:r>
            <a:r>
              <a:rPr lang="fr-FR" dirty="0" smtClean="0"/>
              <a:t>et traducteur français (1697-1763</a:t>
            </a:r>
            <a:r>
              <a:rPr lang="fr-FR" dirty="0" smtClean="0"/>
              <a:t>), </a:t>
            </a:r>
          </a:p>
          <a:p>
            <a:r>
              <a:rPr lang="fr-FR" dirty="0" smtClean="0"/>
              <a:t>auteur </a:t>
            </a:r>
            <a:r>
              <a:rPr lang="fr-FR" dirty="0" smtClean="0"/>
              <a:t>de </a:t>
            </a:r>
            <a:r>
              <a:rPr lang="fr-FR" i="1" dirty="0" smtClean="0"/>
              <a:t>Manon Lescaut.</a:t>
            </a:r>
            <a:endParaRPr lang="fr-FR" dirty="0" smtClean="0"/>
          </a:p>
          <a:p>
            <a:pPr>
              <a:buFont typeface="Wingdings" pitchFamily="2" charset="2"/>
              <a:buChar char="q"/>
            </a:pPr>
            <a:r>
              <a:rPr lang="fr-FR" b="1" dirty="0" smtClean="0"/>
              <a:t> </a:t>
            </a:r>
            <a:r>
              <a:rPr lang="fr-FR" b="1" dirty="0" smtClean="0"/>
              <a:t>Alain </a:t>
            </a:r>
            <a:r>
              <a:rPr lang="fr-FR" b="1" dirty="0" smtClean="0"/>
              <a:t>Decaux </a:t>
            </a:r>
            <a:r>
              <a:rPr lang="fr-FR" dirty="0" smtClean="0"/>
              <a:t>(né en 1925 à Lille), </a:t>
            </a:r>
            <a:r>
              <a:rPr lang="fr-FR" dirty="0" smtClean="0"/>
              <a:t>historien</a:t>
            </a:r>
            <a:r>
              <a:rPr lang="fr-FR" dirty="0" smtClean="0"/>
              <a:t>,</a:t>
            </a:r>
          </a:p>
          <a:p>
            <a:r>
              <a:rPr lang="fr-FR" dirty="0" smtClean="0"/>
              <a:t>Il </a:t>
            </a:r>
            <a:r>
              <a:rPr lang="fr-FR" dirty="0" smtClean="0"/>
              <a:t>a été élu à </a:t>
            </a:r>
            <a:r>
              <a:rPr lang="fr-FR" dirty="0" smtClean="0"/>
              <a:t>l’Académie Française.</a:t>
            </a:r>
            <a:endParaRPr lang="fr-FR" dirty="0" smtClean="0"/>
          </a:p>
          <a:p>
            <a:pPr>
              <a:buFont typeface="Wingdings" pitchFamily="2" charset="2"/>
              <a:buChar char="q"/>
            </a:pPr>
            <a:r>
              <a:rPr lang="fr-FR" b="1" dirty="0" smtClean="0"/>
              <a:t> </a:t>
            </a:r>
            <a:r>
              <a:rPr lang="fr-FR" b="1" dirty="0" smtClean="0"/>
              <a:t>Albert Calmette</a:t>
            </a:r>
            <a:r>
              <a:rPr lang="fr-FR" dirty="0" smtClean="0"/>
              <a:t> </a:t>
            </a:r>
            <a:r>
              <a:rPr lang="fr-FR" dirty="0" smtClean="0"/>
              <a:t>(1863-1933) médecin, il </a:t>
            </a:r>
            <a:r>
              <a:rPr lang="fr-FR" dirty="0" smtClean="0"/>
              <a:t>a découvert le </a:t>
            </a:r>
            <a:r>
              <a:rPr lang="fr-FR" dirty="0" smtClean="0"/>
              <a:t>BCG. </a:t>
            </a:r>
          </a:p>
          <a:p>
            <a:r>
              <a:rPr lang="fr-FR" dirty="0" smtClean="0"/>
              <a:t>Il </a:t>
            </a:r>
            <a:r>
              <a:rPr lang="fr-FR" dirty="0" smtClean="0"/>
              <a:t>a créé puis dirigé </a:t>
            </a:r>
            <a:r>
              <a:rPr lang="fr-FR" dirty="0" smtClean="0"/>
              <a:t>l’Institut Pasteur </a:t>
            </a:r>
            <a:r>
              <a:rPr lang="fr-FR" dirty="0" smtClean="0"/>
              <a:t>de Lille. </a:t>
            </a:r>
            <a:endParaRPr lang="fr-FR" dirty="0" smtClean="0"/>
          </a:p>
          <a:p>
            <a:pPr>
              <a:buFont typeface="Wingdings" pitchFamily="2" charset="2"/>
              <a:buChar char="q"/>
            </a:pPr>
            <a:r>
              <a:rPr lang="fr-FR" dirty="0" smtClean="0"/>
              <a:t> </a:t>
            </a:r>
            <a:r>
              <a:rPr lang="fr-FR" b="1" dirty="0" smtClean="0"/>
              <a:t>Line Renaud </a:t>
            </a:r>
            <a:r>
              <a:rPr lang="fr-FR" dirty="0" smtClean="0"/>
              <a:t>comédienne </a:t>
            </a:r>
            <a:r>
              <a:rPr lang="fr-FR" dirty="0" smtClean="0"/>
              <a:t>et </a:t>
            </a:r>
            <a:r>
              <a:rPr lang="fr-FR" dirty="0" smtClean="0"/>
              <a:t>chanteuse surnommée </a:t>
            </a:r>
          </a:p>
          <a:p>
            <a:r>
              <a:rPr lang="fr-FR" dirty="0" smtClean="0"/>
              <a:t>"</a:t>
            </a:r>
            <a:r>
              <a:rPr lang="fr-FR" dirty="0" smtClean="0"/>
              <a:t>La demoiselle d'Armentières", née le 2 juillet </a:t>
            </a:r>
            <a:r>
              <a:rPr lang="fr-FR" dirty="0" smtClean="0"/>
              <a:t>1928 à Nieppe.</a:t>
            </a:r>
            <a:endParaRPr lang="fr-FR" dirty="0" smtClean="0"/>
          </a:p>
          <a:p>
            <a:pPr>
              <a:buFont typeface="Wingdings" pitchFamily="2" charset="2"/>
              <a:buChar char="q"/>
            </a:pPr>
            <a:r>
              <a:rPr lang="fr-FR" b="1" dirty="0" smtClean="0"/>
              <a:t> </a:t>
            </a:r>
            <a:r>
              <a:rPr lang="fr-FR" b="1" dirty="0" smtClean="0"/>
              <a:t>Guy </a:t>
            </a:r>
            <a:r>
              <a:rPr lang="fr-FR" b="1" dirty="0" err="1" smtClean="0"/>
              <a:t>Drut</a:t>
            </a:r>
            <a:r>
              <a:rPr lang="fr-FR" dirty="0" smtClean="0"/>
              <a:t> (né en 1950 à Oignies), Athlète français </a:t>
            </a:r>
          </a:p>
          <a:p>
            <a:r>
              <a:rPr lang="fr-FR" dirty="0" smtClean="0"/>
              <a:t>devenu homme politique</a:t>
            </a:r>
            <a:r>
              <a:rPr lang="fr-FR" dirty="0" smtClean="0"/>
              <a:t>.</a:t>
            </a:r>
            <a:endParaRPr lang="fr-FR" dirty="0" smtClean="0"/>
          </a:p>
          <a:p>
            <a:pPr>
              <a:buFont typeface="Wingdings" pitchFamily="2" charset="2"/>
              <a:buChar char="q"/>
            </a:pPr>
            <a:r>
              <a:rPr lang="fr-FR" b="1" dirty="0" smtClean="0"/>
              <a:t> </a:t>
            </a:r>
            <a:r>
              <a:rPr lang="fr-FR" b="1" dirty="0" smtClean="0"/>
              <a:t>Henri Leconte </a:t>
            </a:r>
            <a:r>
              <a:rPr lang="fr-FR" dirty="0" smtClean="0"/>
              <a:t>(né en 1963 à Lillers) tennisman.</a:t>
            </a:r>
            <a:endParaRPr lang="fr-FR" dirty="0" smtClean="0"/>
          </a:p>
          <a:p>
            <a:pPr>
              <a:buFont typeface="Wingdings" pitchFamily="2" charset="2"/>
              <a:buChar char="q"/>
            </a:pPr>
            <a:r>
              <a:rPr lang="fr-FR" dirty="0" smtClean="0"/>
              <a:t>  …</a:t>
            </a:r>
          </a:p>
          <a:p>
            <a:endParaRPr lang="fr-FR" dirty="0"/>
          </a:p>
        </p:txBody>
      </p:sp>
      <p:pic>
        <p:nvPicPr>
          <p:cNvPr id="2050" name="Picture 2" descr="http://upload.wikimedia.org/wikipedia/commons/thumb/2/27/De_Gaulle-OWI.jpg/180px-De_Gaulle-OWI.jpg">
            <a:hlinkClick r:id="rId3"/>
          </p:cNvPr>
          <p:cNvPicPr>
            <a:picLocks noChangeAspect="1" noChangeArrowheads="1"/>
          </p:cNvPicPr>
          <p:nvPr/>
        </p:nvPicPr>
        <p:blipFill>
          <a:blip r:embed="rId4" cstate="print">
            <a:lum bright="10000"/>
          </a:blip>
          <a:srcRect/>
          <a:stretch>
            <a:fillRect/>
          </a:stretch>
        </p:blipFill>
        <p:spPr bwMode="auto">
          <a:xfrm>
            <a:off x="7286644" y="142852"/>
            <a:ext cx="1428748" cy="214312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Picture 4" descr="Illustration de Histoire du chevalier Des Grieux et de Manon Lescaut">
            <a:hlinkClick r:id="rId5" tooltip="Illustration de Histoire du chevalier Des Grieux et de Manon Lescaut"/>
          </p:cNvPr>
          <p:cNvPicPr>
            <a:picLocks noChangeAspect="1" noChangeArrowheads="1"/>
          </p:cNvPicPr>
          <p:nvPr/>
        </p:nvPicPr>
        <p:blipFill>
          <a:blip r:embed="rId6" cstate="print"/>
          <a:srcRect/>
          <a:stretch>
            <a:fillRect/>
          </a:stretch>
        </p:blipFill>
        <p:spPr bwMode="auto">
          <a:xfrm>
            <a:off x="6786578" y="2643182"/>
            <a:ext cx="1998139" cy="385765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Nord-Pas-de-Calais"/>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929586" y="2500306"/>
            <a:ext cx="1214414" cy="4357694"/>
          </a:xfrm>
          <a:prstGeom prst="rect">
            <a:avLst/>
          </a:prstGeom>
          <a:noFill/>
        </p:spPr>
      </p:pic>
      <p:sp>
        <p:nvSpPr>
          <p:cNvPr id="4" name="Titre 3"/>
          <p:cNvSpPr>
            <a:spLocks noGrp="1"/>
          </p:cNvSpPr>
          <p:nvPr>
            <p:ph type="title"/>
          </p:nvPr>
        </p:nvSpPr>
        <p:spPr>
          <a:xfrm>
            <a:off x="214282" y="357166"/>
            <a:ext cx="8534400" cy="758952"/>
          </a:xfrm>
        </p:spPr>
        <p:txBody>
          <a:bodyPr>
            <a:noAutofit/>
          </a:bodyPr>
          <a:lstStyle/>
          <a:p>
            <a:pPr algn="ctr"/>
            <a:r>
              <a:rPr lang="fr-FR" sz="4300" b="1" dirty="0" smtClean="0"/>
              <a:t>Patrimoine &amp; économie </a:t>
            </a:r>
            <a:endParaRPr lang="fr-FR" sz="4300" b="1" dirty="0"/>
          </a:p>
        </p:txBody>
      </p:sp>
      <p:sp>
        <p:nvSpPr>
          <p:cNvPr id="6" name="Espace réservé du pied de page 5"/>
          <p:cNvSpPr>
            <a:spLocks noGrp="1"/>
          </p:cNvSpPr>
          <p:nvPr>
            <p:ph type="ftr" sz="quarter" idx="11"/>
          </p:nvPr>
        </p:nvSpPr>
        <p:spPr/>
        <p:txBody>
          <a:bodyPr/>
          <a:lstStyle/>
          <a:p>
            <a:r>
              <a:rPr lang="it-IT" smtClean="0"/>
              <a:t>D. BAFCOP - LPO C. CLAUDEL</a:t>
            </a:r>
            <a:endParaRPr lang="fr-FR" dirty="0"/>
          </a:p>
        </p:txBody>
      </p:sp>
      <p:sp>
        <p:nvSpPr>
          <p:cNvPr id="8" name="Espace réservé du numéro de diapositive 7"/>
          <p:cNvSpPr>
            <a:spLocks noGrp="1"/>
          </p:cNvSpPr>
          <p:nvPr>
            <p:ph type="sldNum" sz="quarter" idx="12"/>
          </p:nvPr>
        </p:nvSpPr>
        <p:spPr/>
        <p:txBody>
          <a:bodyPr/>
          <a:lstStyle/>
          <a:p>
            <a:fld id="{EF900422-60D8-42F5-AA0C-87FC3CCCD1D6}" type="slidenum">
              <a:rPr lang="fr-FR" smtClean="0"/>
              <a:pPr/>
              <a:t>2</a:t>
            </a:fld>
            <a:endParaRPr lang="fr-FR"/>
          </a:p>
        </p:txBody>
      </p:sp>
      <p:sp>
        <p:nvSpPr>
          <p:cNvPr id="7" name="Rectangle 6"/>
          <p:cNvSpPr/>
          <p:nvPr/>
        </p:nvSpPr>
        <p:spPr>
          <a:xfrm>
            <a:off x="0" y="1500174"/>
            <a:ext cx="8358214" cy="5355312"/>
          </a:xfrm>
          <a:prstGeom prst="rect">
            <a:avLst/>
          </a:prstGeom>
        </p:spPr>
        <p:txBody>
          <a:bodyPr wrap="square">
            <a:spAutoFit/>
          </a:bodyPr>
          <a:lstStyle/>
          <a:p>
            <a:pPr>
              <a:buFont typeface="Wingdings" pitchFamily="2" charset="2"/>
              <a:buChar char="q"/>
            </a:pPr>
            <a:r>
              <a:rPr lang="fr-FR" dirty="0" smtClean="0"/>
              <a:t>  Tournée d'un côté vers l'Angleterre et de l'autre vers la Belgique et les Pays-Bas, la région a été la scène de luttes militaires qui y ont laissé leur patrimoine caractéristique constitué de </a:t>
            </a:r>
            <a:r>
              <a:rPr lang="fr-FR" b="1" dirty="0" smtClean="0"/>
              <a:t>sites fortifiés</a:t>
            </a:r>
            <a:r>
              <a:rPr lang="fr-FR" dirty="0" smtClean="0"/>
              <a:t>, de </a:t>
            </a:r>
            <a:r>
              <a:rPr lang="fr-FR" b="1" dirty="0" smtClean="0"/>
              <a:t>citadelles</a:t>
            </a:r>
            <a:r>
              <a:rPr lang="fr-FR" dirty="0" smtClean="0"/>
              <a:t> construites par Vauban ainsi que de </a:t>
            </a:r>
            <a:r>
              <a:rPr lang="fr-FR" b="1" dirty="0" smtClean="0"/>
              <a:t>blockhaus </a:t>
            </a:r>
            <a:r>
              <a:rPr lang="fr-FR" dirty="0" smtClean="0"/>
              <a:t>datant de la Seconde Guerre mondiale... Par ailleurs, les nombreux </a:t>
            </a:r>
            <a:r>
              <a:rPr lang="fr-FR" b="1" dirty="0" smtClean="0"/>
              <a:t>beffrois</a:t>
            </a:r>
            <a:r>
              <a:rPr lang="fr-FR" dirty="0" smtClean="0"/>
              <a:t> de la région constituent un élément important et typique du patrimoine régional et ont été inscrits sur la liste du patrimoine mondial de l'Unesco.</a:t>
            </a:r>
          </a:p>
          <a:p>
            <a:endParaRPr lang="fr-FR" dirty="0" smtClean="0"/>
          </a:p>
          <a:p>
            <a:pPr>
              <a:buFont typeface="Wingdings" pitchFamily="2" charset="2"/>
              <a:buChar char="q"/>
            </a:pPr>
            <a:r>
              <a:rPr lang="fr-FR" dirty="0" smtClean="0"/>
              <a:t>  Enfin, marquée par les </a:t>
            </a:r>
            <a:r>
              <a:rPr lang="fr-FR" b="1" dirty="0" smtClean="0"/>
              <a:t>épopées industrielles du textile, du charbon ou encore de l'acier</a:t>
            </a:r>
            <a:r>
              <a:rPr lang="fr-FR" dirty="0" smtClean="0"/>
              <a:t>, la région Nord-Pas-de-Calais se prête idéalement au tourisme industriel par l'intermédiaire d'écomusées, de moulins et de centres miniers </a:t>
            </a:r>
          </a:p>
          <a:p>
            <a:endParaRPr lang="fr-FR" dirty="0" smtClean="0"/>
          </a:p>
          <a:p>
            <a:pPr>
              <a:buFont typeface="Wingdings" pitchFamily="2" charset="2"/>
              <a:buChar char="q"/>
            </a:pPr>
            <a:r>
              <a:rPr lang="fr-FR" dirty="0" smtClean="0"/>
              <a:t>  Céréales, légumes, lait, viandes, sucre, des </a:t>
            </a:r>
            <a:r>
              <a:rPr lang="fr-FR" b="1" dirty="0" smtClean="0"/>
              <a:t>productions agricoles variées et de qualité </a:t>
            </a:r>
            <a:r>
              <a:rPr lang="fr-FR" dirty="0" smtClean="0"/>
              <a:t>sont ainsi à l’origine de nombreuses spécialités régionales et produits du terroir. Le Nord-Pas de Calais est aujourd’hui reconnu pour son savoir-faire dans des domaines très variés : les fromages, les boissons avec la bière mais également le genièvre, les charcuteries et salaisons, la chocolaterie, la confiserie, les produits de la mer, la biscuiterie, la chicorée, l’endive…</a:t>
            </a:r>
          </a:p>
          <a:p>
            <a:endParaRPr lang="fr-FR" dirty="0" smtClean="0"/>
          </a:p>
          <a:p>
            <a:r>
              <a:rPr lang="fr-FR" dirty="0" smtClean="0"/>
              <a:t> </a:t>
            </a:r>
            <a:endParaRPr lang="fr-FR" dirty="0"/>
          </a:p>
        </p:txBody>
      </p:sp>
      <p:pic>
        <p:nvPicPr>
          <p:cNvPr id="50178" name="Picture 2" descr="logo">
            <a:hlinkClick r:id="rId3" tooltip="logo"/>
          </p:cNvPr>
          <p:cNvPicPr>
            <a:picLocks noChangeAspect="1" noChangeArrowheads="1"/>
          </p:cNvPicPr>
          <p:nvPr/>
        </p:nvPicPr>
        <p:blipFill>
          <a:blip r:embed="rId4" cstate="print"/>
          <a:srcRect/>
          <a:stretch>
            <a:fillRect/>
          </a:stretch>
        </p:blipFill>
        <p:spPr bwMode="auto">
          <a:xfrm>
            <a:off x="357158" y="214290"/>
            <a:ext cx="952500" cy="1209676"/>
          </a:xfrm>
          <a:prstGeom prst="rect">
            <a:avLst/>
          </a:prstGeom>
          <a:noFill/>
        </p:spPr>
      </p:pic>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5720" y="214290"/>
            <a:ext cx="7615262" cy="820122"/>
          </a:xfrm>
        </p:spPr>
        <p:txBody>
          <a:bodyPr>
            <a:noAutofit/>
          </a:bodyPr>
          <a:lstStyle/>
          <a:p>
            <a:pPr algn="ctr"/>
            <a:r>
              <a:rPr lang="fr-FR" sz="4800" b="1" dirty="0" smtClean="0"/>
              <a:t>Culture et traditions</a:t>
            </a:r>
            <a:endParaRPr lang="fr-FR" sz="4800" b="1" dirty="0"/>
          </a:p>
        </p:txBody>
      </p:sp>
      <p:sp>
        <p:nvSpPr>
          <p:cNvPr id="6" name="Espace réservé du pied de page 5"/>
          <p:cNvSpPr>
            <a:spLocks noGrp="1"/>
          </p:cNvSpPr>
          <p:nvPr>
            <p:ph type="ftr" sz="quarter" idx="11"/>
          </p:nvPr>
        </p:nvSpPr>
        <p:spPr/>
        <p:txBody>
          <a:bodyPr/>
          <a:lstStyle/>
          <a:p>
            <a:r>
              <a:rPr lang="it-IT" smtClean="0"/>
              <a:t>D. BAFCOP - LPO C. CLAUDEL</a:t>
            </a:r>
            <a:endParaRPr lang="fr-FR" dirty="0"/>
          </a:p>
        </p:txBody>
      </p:sp>
      <p:sp>
        <p:nvSpPr>
          <p:cNvPr id="12" name="Espace réservé du numéro de diapositive 11"/>
          <p:cNvSpPr>
            <a:spLocks noGrp="1"/>
          </p:cNvSpPr>
          <p:nvPr>
            <p:ph type="sldNum" sz="quarter" idx="12"/>
          </p:nvPr>
        </p:nvSpPr>
        <p:spPr/>
        <p:txBody>
          <a:bodyPr/>
          <a:lstStyle/>
          <a:p>
            <a:fld id="{EF900422-60D8-42F5-AA0C-87FC3CCCD1D6}" type="slidenum">
              <a:rPr lang="fr-FR" smtClean="0"/>
              <a:pPr/>
              <a:t>3</a:t>
            </a:fld>
            <a:endParaRPr lang="fr-FR"/>
          </a:p>
        </p:txBody>
      </p:sp>
      <p:sp>
        <p:nvSpPr>
          <p:cNvPr id="9" name="Rectangle 8"/>
          <p:cNvSpPr/>
          <p:nvPr/>
        </p:nvSpPr>
        <p:spPr>
          <a:xfrm>
            <a:off x="214282" y="928670"/>
            <a:ext cx="6643734" cy="5940088"/>
          </a:xfrm>
          <a:prstGeom prst="rect">
            <a:avLst/>
          </a:prstGeom>
        </p:spPr>
        <p:txBody>
          <a:bodyPr wrap="square">
            <a:spAutoFit/>
          </a:bodyPr>
          <a:lstStyle/>
          <a:p>
            <a:pPr>
              <a:buFont typeface="Wingdings" pitchFamily="2" charset="2"/>
              <a:buChar char="q"/>
            </a:pPr>
            <a:r>
              <a:rPr lang="fr-FR" dirty="0" smtClean="0"/>
              <a:t> </a:t>
            </a:r>
            <a:r>
              <a:rPr lang="fr-FR" b="1" dirty="0" smtClean="0"/>
              <a:t>Le carnaval. </a:t>
            </a:r>
            <a:r>
              <a:rPr lang="fr-FR" dirty="0" smtClean="0"/>
              <a:t/>
            </a:r>
            <a:br>
              <a:rPr lang="fr-FR" dirty="0" smtClean="0"/>
            </a:br>
            <a:r>
              <a:rPr lang="fr-FR" sz="1600" dirty="0" smtClean="0"/>
              <a:t> On pense que ces fêtes médiévales sont à l'origine des carnavals du Nord d'aujourd'hui. Quelques indices : on jette toujours quelque chose à la foule déguisée ; on porte toujours quelque chose en procession. Et aujourd'hui, dans les villes du Nord, le carnaval est devenu incontournable.</a:t>
            </a:r>
          </a:p>
          <a:p>
            <a:pPr>
              <a:buFont typeface="Wingdings" pitchFamily="2" charset="2"/>
              <a:buChar char="q"/>
            </a:pPr>
            <a:r>
              <a:rPr lang="fr-FR" dirty="0" smtClean="0"/>
              <a:t> </a:t>
            </a:r>
            <a:r>
              <a:rPr lang="fr-FR" b="1" dirty="0" smtClean="0"/>
              <a:t>Les géants. </a:t>
            </a:r>
            <a:r>
              <a:rPr lang="fr-FR" dirty="0" smtClean="0"/>
              <a:t/>
            </a:r>
            <a:br>
              <a:rPr lang="fr-FR" dirty="0" smtClean="0"/>
            </a:br>
            <a:r>
              <a:rPr lang="fr-FR" sz="1600" dirty="0" smtClean="0"/>
              <a:t> Ce sont des personnages de carton pâte, peints dans des couleurs vives où dominent le plus souvent le rouge feu et les jaunes allumés, et armés d'une structure d'osier. les géants sont toujours la représentation des héros profanes de leur cité, ou des laborieux mais positifs moyens de la ville. Les fêtes de Gayant, à Douai, et le carnaval de Cassel comptent les géants les plus anciens. </a:t>
            </a:r>
          </a:p>
          <a:p>
            <a:pPr>
              <a:buFont typeface="Wingdings" pitchFamily="2" charset="2"/>
              <a:buChar char="q"/>
            </a:pPr>
            <a:r>
              <a:rPr lang="fr-FR" dirty="0" smtClean="0"/>
              <a:t> </a:t>
            </a:r>
            <a:r>
              <a:rPr lang="fr-FR" b="1" dirty="0" smtClean="0"/>
              <a:t>Les braderies. </a:t>
            </a:r>
            <a:r>
              <a:rPr lang="fr-FR" dirty="0" smtClean="0"/>
              <a:t/>
            </a:r>
            <a:br>
              <a:rPr lang="fr-FR" dirty="0" smtClean="0"/>
            </a:br>
            <a:r>
              <a:rPr lang="fr-FR" sz="1600" dirty="0" smtClean="0"/>
              <a:t> S’il y a une chose qui « signe » l’identité du Nord, c’est bien les braderies. Rendez-vous incontournable de la vie sociale et économique, de leurs origines à nos jours, elles sont toujours aussi vivantes, et même de plus en plus, notamment avec celle de Lille.</a:t>
            </a:r>
          </a:p>
          <a:p>
            <a:pPr>
              <a:buFont typeface="Wingdings" pitchFamily="2" charset="2"/>
              <a:buChar char="q"/>
            </a:pPr>
            <a:r>
              <a:rPr lang="fr-FR" b="1" dirty="0" smtClean="0"/>
              <a:t>Du picard au </a:t>
            </a:r>
            <a:r>
              <a:rPr lang="fr-FR" b="1" dirty="0" err="1" smtClean="0"/>
              <a:t>ch’ti</a:t>
            </a:r>
            <a:r>
              <a:rPr lang="fr-FR" b="1" dirty="0" smtClean="0"/>
              <a:t>. </a:t>
            </a:r>
            <a:r>
              <a:rPr lang="fr-FR" dirty="0" smtClean="0"/>
              <a:t/>
            </a:r>
            <a:br>
              <a:rPr lang="fr-FR" dirty="0" smtClean="0"/>
            </a:br>
            <a:r>
              <a:rPr lang="fr-FR" sz="1600" dirty="0" smtClean="0"/>
              <a:t> Le </a:t>
            </a:r>
            <a:r>
              <a:rPr lang="fr-FR" sz="1600" dirty="0" err="1" smtClean="0"/>
              <a:t>ch'ti</a:t>
            </a:r>
            <a:r>
              <a:rPr lang="fr-FR" sz="1600" dirty="0" smtClean="0"/>
              <a:t>, version en quelque sorte « nordiste » du picard, s'est transmis jusqu'à nos jours et il n'a jamais été tant parlé, chanté et écrit dans toutes ses variantes linguistiques. </a:t>
            </a:r>
          </a:p>
          <a:p>
            <a:endParaRPr lang="fr-FR" dirty="0" smtClean="0"/>
          </a:p>
          <a:p>
            <a:endParaRPr lang="fr-FR" dirty="0"/>
          </a:p>
        </p:txBody>
      </p:sp>
      <p:pic>
        <p:nvPicPr>
          <p:cNvPr id="4" name="Picture 4" descr="http://www.le-nord-pas-de-calais.fr/images/geant-jeromelemeunier-boeschepe.jpg"/>
          <p:cNvPicPr>
            <a:picLocks noChangeAspect="1" noChangeArrowheads="1"/>
          </p:cNvPicPr>
          <p:nvPr/>
        </p:nvPicPr>
        <p:blipFill>
          <a:blip r:embed="rId3" cstate="print"/>
          <a:srcRect/>
          <a:stretch>
            <a:fillRect/>
          </a:stretch>
        </p:blipFill>
        <p:spPr bwMode="auto">
          <a:xfrm>
            <a:off x="7000892" y="0"/>
            <a:ext cx="1500166" cy="3131597"/>
          </a:xfrm>
          <a:prstGeom prst="ellipse">
            <a:avLst/>
          </a:prstGeom>
          <a:ln>
            <a:noFill/>
          </a:ln>
          <a:effectLst>
            <a:softEdge rad="112500"/>
          </a:effectLst>
        </p:spPr>
      </p:pic>
      <p:pic>
        <p:nvPicPr>
          <p:cNvPr id="22534" name="Picture 6" descr="http://www.le-nord-pas-de-calais.fr/images/carnaval-cassel.jpg"/>
          <p:cNvPicPr>
            <a:picLocks noChangeAspect="1" noChangeArrowheads="1"/>
          </p:cNvPicPr>
          <p:nvPr/>
        </p:nvPicPr>
        <p:blipFill>
          <a:blip r:embed="rId4" cstate="print"/>
          <a:srcRect l="16216" r="27026"/>
          <a:stretch>
            <a:fillRect/>
          </a:stretch>
        </p:blipFill>
        <p:spPr bwMode="auto">
          <a:xfrm>
            <a:off x="6858016" y="3286124"/>
            <a:ext cx="2000264" cy="264318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2" descr="logo">
            <a:hlinkClick r:id="rId5" tooltip="logo"/>
          </p:cNvPr>
          <p:cNvPicPr>
            <a:picLocks noChangeAspect="1" noChangeArrowheads="1"/>
          </p:cNvPicPr>
          <p:nvPr/>
        </p:nvPicPr>
        <p:blipFill>
          <a:blip r:embed="rId6" cstate="print"/>
          <a:srcRect/>
          <a:stretch>
            <a:fillRect/>
          </a:stretch>
        </p:blipFill>
        <p:spPr bwMode="auto">
          <a:xfrm>
            <a:off x="500034" y="0"/>
            <a:ext cx="809624" cy="1028223"/>
          </a:xfrm>
          <a:prstGeom prst="rect">
            <a:avLst/>
          </a:prstGeom>
          <a:noFill/>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320040"/>
            <a:ext cx="8143900" cy="751506"/>
          </a:xfrm>
        </p:spPr>
        <p:txBody>
          <a:bodyPr>
            <a:noAutofit/>
          </a:bodyPr>
          <a:lstStyle/>
          <a:p>
            <a:r>
              <a:rPr lang="fr-FR" sz="4800" b="1" dirty="0" smtClean="0"/>
              <a:t> Le tourisme urbain</a:t>
            </a:r>
            <a:endParaRPr lang="fr-FR" sz="3400" b="1" dirty="0"/>
          </a:p>
        </p:txBody>
      </p:sp>
      <p:sp>
        <p:nvSpPr>
          <p:cNvPr id="14" name="Espace réservé du pied de page 13"/>
          <p:cNvSpPr>
            <a:spLocks noGrp="1"/>
          </p:cNvSpPr>
          <p:nvPr>
            <p:ph type="ftr" sz="quarter" idx="11"/>
          </p:nvPr>
        </p:nvSpPr>
        <p:spPr/>
        <p:txBody>
          <a:bodyPr/>
          <a:lstStyle/>
          <a:p>
            <a:r>
              <a:rPr lang="it-IT" smtClean="0"/>
              <a:t>D. BAFCOP - LPO C. CLAUDEL</a:t>
            </a:r>
            <a:endParaRPr lang="fr-FR" dirty="0"/>
          </a:p>
        </p:txBody>
      </p:sp>
      <p:sp>
        <p:nvSpPr>
          <p:cNvPr id="17" name="Espace réservé du numéro de diapositive 16"/>
          <p:cNvSpPr>
            <a:spLocks noGrp="1"/>
          </p:cNvSpPr>
          <p:nvPr>
            <p:ph type="sldNum" sz="quarter" idx="12"/>
          </p:nvPr>
        </p:nvSpPr>
        <p:spPr/>
        <p:txBody>
          <a:bodyPr/>
          <a:lstStyle/>
          <a:p>
            <a:fld id="{EF900422-60D8-42F5-AA0C-87FC3CCCD1D6}" type="slidenum">
              <a:rPr lang="fr-FR" smtClean="0"/>
              <a:pPr/>
              <a:t>4</a:t>
            </a:fld>
            <a:endParaRPr lang="fr-FR"/>
          </a:p>
        </p:txBody>
      </p:sp>
      <p:sp>
        <p:nvSpPr>
          <p:cNvPr id="8" name="ZoneTexte 7"/>
          <p:cNvSpPr txBox="1"/>
          <p:nvPr/>
        </p:nvSpPr>
        <p:spPr>
          <a:xfrm>
            <a:off x="4357686" y="5929330"/>
            <a:ext cx="1285884" cy="307777"/>
          </a:xfrm>
          <a:prstGeom prst="rect">
            <a:avLst/>
          </a:prstGeom>
          <a:noFill/>
        </p:spPr>
        <p:txBody>
          <a:bodyPr wrap="square" rtlCol="0">
            <a:spAutoFit/>
          </a:bodyPr>
          <a:lstStyle/>
          <a:p>
            <a:pPr algn="ctr"/>
            <a:r>
              <a:rPr lang="fr-FR" sz="1400" b="1" i="1" dirty="0" smtClean="0"/>
              <a:t>Beffroi</a:t>
            </a:r>
            <a:endParaRPr lang="fr-FR" sz="1400" b="1" i="1" dirty="0"/>
          </a:p>
        </p:txBody>
      </p:sp>
      <p:sp>
        <p:nvSpPr>
          <p:cNvPr id="9" name="ZoneTexte 8"/>
          <p:cNvSpPr txBox="1"/>
          <p:nvPr/>
        </p:nvSpPr>
        <p:spPr>
          <a:xfrm>
            <a:off x="1214414" y="3071810"/>
            <a:ext cx="785818" cy="307777"/>
          </a:xfrm>
          <a:prstGeom prst="rect">
            <a:avLst/>
          </a:prstGeom>
          <a:noFill/>
        </p:spPr>
        <p:txBody>
          <a:bodyPr wrap="square" rtlCol="0">
            <a:spAutoFit/>
          </a:bodyPr>
          <a:lstStyle/>
          <a:p>
            <a:r>
              <a:rPr lang="fr-FR" sz="1400" b="1" i="1" dirty="0" smtClean="0"/>
              <a:t>Arras</a:t>
            </a:r>
          </a:p>
        </p:txBody>
      </p:sp>
      <p:sp>
        <p:nvSpPr>
          <p:cNvPr id="11" name="ZoneTexte 10"/>
          <p:cNvSpPr txBox="1"/>
          <p:nvPr/>
        </p:nvSpPr>
        <p:spPr>
          <a:xfrm>
            <a:off x="6357950" y="6143644"/>
            <a:ext cx="2357454" cy="307777"/>
          </a:xfrm>
          <a:prstGeom prst="rect">
            <a:avLst/>
          </a:prstGeom>
          <a:noFill/>
        </p:spPr>
        <p:txBody>
          <a:bodyPr wrap="square" rtlCol="0">
            <a:spAutoFit/>
          </a:bodyPr>
          <a:lstStyle/>
          <a:p>
            <a:pPr algn="ctr"/>
            <a:r>
              <a:rPr lang="fr-FR" sz="1400" b="1" i="1" dirty="0" smtClean="0"/>
              <a:t>Façades de Lille</a:t>
            </a:r>
          </a:p>
        </p:txBody>
      </p:sp>
      <p:sp>
        <p:nvSpPr>
          <p:cNvPr id="23" name="ZoneTexte 22"/>
          <p:cNvSpPr txBox="1"/>
          <p:nvPr/>
        </p:nvSpPr>
        <p:spPr>
          <a:xfrm>
            <a:off x="6215074" y="2928934"/>
            <a:ext cx="2571768" cy="307777"/>
          </a:xfrm>
          <a:prstGeom prst="rect">
            <a:avLst/>
          </a:prstGeom>
          <a:noFill/>
        </p:spPr>
        <p:txBody>
          <a:bodyPr wrap="square" rtlCol="0">
            <a:spAutoFit/>
          </a:bodyPr>
          <a:lstStyle/>
          <a:p>
            <a:pPr algn="ctr"/>
            <a:r>
              <a:rPr lang="fr-FR" sz="1400" b="1" i="1" dirty="0" smtClean="0"/>
              <a:t>Boulogne</a:t>
            </a:r>
          </a:p>
        </p:txBody>
      </p:sp>
      <p:sp>
        <p:nvSpPr>
          <p:cNvPr id="26" name="ZoneTexte 25"/>
          <p:cNvSpPr txBox="1"/>
          <p:nvPr/>
        </p:nvSpPr>
        <p:spPr>
          <a:xfrm>
            <a:off x="1142976" y="5857892"/>
            <a:ext cx="1214446" cy="307777"/>
          </a:xfrm>
          <a:prstGeom prst="rect">
            <a:avLst/>
          </a:prstGeom>
          <a:noFill/>
        </p:spPr>
        <p:txBody>
          <a:bodyPr wrap="square" rtlCol="0">
            <a:spAutoFit/>
          </a:bodyPr>
          <a:lstStyle/>
          <a:p>
            <a:r>
              <a:rPr lang="fr-FR" sz="1400" b="1" i="1" dirty="0" smtClean="0"/>
              <a:t>Lille la nuit</a:t>
            </a:r>
          </a:p>
        </p:txBody>
      </p:sp>
      <p:pic>
        <p:nvPicPr>
          <p:cNvPr id="20486" name="Picture 6" descr="Boulogne depuis le beffroi"/>
          <p:cNvPicPr>
            <a:picLocks noChangeAspect="1" noChangeArrowheads="1"/>
          </p:cNvPicPr>
          <p:nvPr/>
        </p:nvPicPr>
        <p:blipFill>
          <a:blip r:embed="rId3" cstate="print"/>
          <a:srcRect/>
          <a:stretch>
            <a:fillRect/>
          </a:stretch>
        </p:blipFill>
        <p:spPr bwMode="auto">
          <a:xfrm>
            <a:off x="5715008" y="500042"/>
            <a:ext cx="3138621" cy="235745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20488" name="Picture 8" descr="Façades d'Arras"/>
          <p:cNvPicPr>
            <a:picLocks noChangeAspect="1" noChangeArrowheads="1"/>
          </p:cNvPicPr>
          <p:nvPr/>
        </p:nvPicPr>
        <p:blipFill>
          <a:blip r:embed="rId4" cstate="print"/>
          <a:srcRect/>
          <a:stretch>
            <a:fillRect/>
          </a:stretch>
        </p:blipFill>
        <p:spPr bwMode="auto">
          <a:xfrm>
            <a:off x="285720" y="928670"/>
            <a:ext cx="2853260" cy="2143116"/>
          </a:xfrm>
          <a:prstGeom prst="rect">
            <a:avLst/>
          </a:prstGeom>
          <a:noFill/>
        </p:spPr>
      </p:pic>
      <p:pic>
        <p:nvPicPr>
          <p:cNvPr id="20490" name="Picture 10" descr="Lille"/>
          <p:cNvPicPr>
            <a:picLocks noChangeAspect="1" noChangeArrowheads="1"/>
          </p:cNvPicPr>
          <p:nvPr/>
        </p:nvPicPr>
        <p:blipFill>
          <a:blip r:embed="rId5" cstate="print"/>
          <a:srcRect/>
          <a:stretch>
            <a:fillRect/>
          </a:stretch>
        </p:blipFill>
        <p:spPr bwMode="auto">
          <a:xfrm>
            <a:off x="5214942" y="3571876"/>
            <a:ext cx="3777995" cy="2124073"/>
          </a:xfrm>
          <a:prstGeom prst="rect">
            <a:avLst/>
          </a:prstGeom>
          <a:ln>
            <a:noFill/>
          </a:ln>
          <a:effectLst>
            <a:outerShdw blurRad="292100" dist="139700" dir="2700000" algn="tl" rotWithShape="0">
              <a:srgbClr val="333333">
                <a:alpha val="65000"/>
              </a:srgbClr>
            </a:outerShdw>
          </a:effectLst>
        </p:spPr>
      </p:pic>
      <p:pic>
        <p:nvPicPr>
          <p:cNvPr id="20492" name="Picture 12" descr="Rues de la vieille ville"/>
          <p:cNvPicPr>
            <a:picLocks noChangeAspect="1" noChangeArrowheads="1"/>
          </p:cNvPicPr>
          <p:nvPr/>
        </p:nvPicPr>
        <p:blipFill>
          <a:blip r:embed="rId6" cstate="print"/>
          <a:srcRect/>
          <a:stretch>
            <a:fillRect/>
          </a:stretch>
        </p:blipFill>
        <p:spPr bwMode="auto">
          <a:xfrm>
            <a:off x="3143240" y="1000108"/>
            <a:ext cx="2500330" cy="3333775"/>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20494" name="Picture 14" descr="Lille by night"/>
          <p:cNvPicPr>
            <a:picLocks noChangeAspect="1" noChangeArrowheads="1"/>
          </p:cNvPicPr>
          <p:nvPr/>
        </p:nvPicPr>
        <p:blipFill>
          <a:blip r:embed="rId7" cstate="print"/>
          <a:srcRect/>
          <a:stretch>
            <a:fillRect/>
          </a:stretch>
        </p:blipFill>
        <p:spPr bwMode="auto">
          <a:xfrm>
            <a:off x="285720" y="3429000"/>
            <a:ext cx="2857519" cy="2381248"/>
          </a:xfrm>
          <a:prstGeom prst="rect">
            <a:avLst/>
          </a:prstGeom>
          <a:noFill/>
        </p:spPr>
      </p:pic>
      <p:pic>
        <p:nvPicPr>
          <p:cNvPr id="20496" name="Picture 16" descr="Beffroi"/>
          <p:cNvPicPr>
            <a:picLocks noChangeAspect="1" noChangeArrowheads="1"/>
          </p:cNvPicPr>
          <p:nvPr/>
        </p:nvPicPr>
        <p:blipFill>
          <a:blip r:embed="rId8" cstate="print"/>
          <a:srcRect l="19231" t="8654" r="26923"/>
          <a:stretch>
            <a:fillRect/>
          </a:stretch>
        </p:blipFill>
        <p:spPr bwMode="auto">
          <a:xfrm>
            <a:off x="3500430" y="3787890"/>
            <a:ext cx="1357322" cy="3070110"/>
          </a:xfrm>
          <a:prstGeom prst="ellipse">
            <a:avLst/>
          </a:prstGeom>
          <a:ln>
            <a:noFill/>
          </a:ln>
          <a:effectLst>
            <a:softEdge rad="112500"/>
          </a:effectLst>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46" name="Picture 14" descr="Lecelles Campagne"/>
          <p:cNvPicPr>
            <a:picLocks noChangeAspect="1" noChangeArrowheads="1"/>
          </p:cNvPicPr>
          <p:nvPr/>
        </p:nvPicPr>
        <p:blipFill>
          <a:blip r:embed="rId2" cstate="print"/>
          <a:srcRect/>
          <a:stretch>
            <a:fillRect/>
          </a:stretch>
        </p:blipFill>
        <p:spPr bwMode="auto">
          <a:xfrm>
            <a:off x="5929746" y="2571744"/>
            <a:ext cx="3042666" cy="2285381"/>
          </a:xfrm>
          <a:prstGeom prst="ellipse">
            <a:avLst/>
          </a:prstGeom>
          <a:ln>
            <a:noFill/>
          </a:ln>
          <a:effectLst>
            <a:softEdge rad="112500"/>
          </a:effectLst>
        </p:spPr>
      </p:pic>
      <p:sp>
        <p:nvSpPr>
          <p:cNvPr id="2" name="Titre 1"/>
          <p:cNvSpPr>
            <a:spLocks noGrp="1"/>
          </p:cNvSpPr>
          <p:nvPr>
            <p:ph type="title"/>
          </p:nvPr>
        </p:nvSpPr>
        <p:spPr>
          <a:xfrm>
            <a:off x="214282" y="285728"/>
            <a:ext cx="7772400" cy="846158"/>
          </a:xfrm>
        </p:spPr>
        <p:txBody>
          <a:bodyPr>
            <a:noAutofit/>
          </a:bodyPr>
          <a:lstStyle/>
          <a:p>
            <a:r>
              <a:rPr lang="fr-FR" sz="4800" b="1" dirty="0" smtClean="0"/>
              <a:t>Le tourisme rurale</a:t>
            </a:r>
            <a:endParaRPr lang="fr-FR" sz="4800" dirty="0"/>
          </a:p>
        </p:txBody>
      </p:sp>
      <p:sp>
        <p:nvSpPr>
          <p:cNvPr id="3" name="Espace réservé du pied de page 2"/>
          <p:cNvSpPr>
            <a:spLocks noGrp="1"/>
          </p:cNvSpPr>
          <p:nvPr>
            <p:ph type="ftr" sz="quarter" idx="11"/>
          </p:nvPr>
        </p:nvSpPr>
        <p:spPr/>
        <p:txBody>
          <a:bodyPr/>
          <a:lstStyle/>
          <a:p>
            <a:r>
              <a:rPr lang="it-IT" smtClean="0"/>
              <a:t>D. BAFCOP - LPO C. CLAUDEL</a:t>
            </a:r>
            <a:endParaRPr lang="fr-FR"/>
          </a:p>
        </p:txBody>
      </p:sp>
      <p:sp>
        <p:nvSpPr>
          <p:cNvPr id="15" name="Espace réservé du numéro de diapositive 14"/>
          <p:cNvSpPr>
            <a:spLocks noGrp="1"/>
          </p:cNvSpPr>
          <p:nvPr>
            <p:ph type="sldNum" sz="quarter" idx="12"/>
          </p:nvPr>
        </p:nvSpPr>
        <p:spPr/>
        <p:txBody>
          <a:bodyPr/>
          <a:lstStyle/>
          <a:p>
            <a:fld id="{EF900422-60D8-42F5-AA0C-87FC3CCCD1D6}" type="slidenum">
              <a:rPr lang="fr-FR" smtClean="0"/>
              <a:pPr/>
              <a:t>5</a:t>
            </a:fld>
            <a:endParaRPr lang="fr-FR"/>
          </a:p>
        </p:txBody>
      </p:sp>
      <p:sp>
        <p:nvSpPr>
          <p:cNvPr id="6" name="ZoneTexte 5"/>
          <p:cNvSpPr txBox="1"/>
          <p:nvPr/>
        </p:nvSpPr>
        <p:spPr>
          <a:xfrm>
            <a:off x="785786" y="3214686"/>
            <a:ext cx="2143140" cy="307777"/>
          </a:xfrm>
          <a:prstGeom prst="rect">
            <a:avLst/>
          </a:prstGeom>
          <a:noFill/>
        </p:spPr>
        <p:txBody>
          <a:bodyPr wrap="square" rtlCol="0">
            <a:spAutoFit/>
          </a:bodyPr>
          <a:lstStyle/>
          <a:p>
            <a:pPr algn="ctr"/>
            <a:r>
              <a:rPr lang="fr-FR" sz="1400" b="1" i="1" dirty="0" smtClean="0"/>
              <a:t>Cabines calaisienne</a:t>
            </a:r>
          </a:p>
        </p:txBody>
      </p:sp>
      <p:sp>
        <p:nvSpPr>
          <p:cNvPr id="7" name="ZoneTexte 6"/>
          <p:cNvSpPr txBox="1"/>
          <p:nvPr/>
        </p:nvSpPr>
        <p:spPr>
          <a:xfrm>
            <a:off x="6500826" y="2500306"/>
            <a:ext cx="2143140" cy="307777"/>
          </a:xfrm>
          <a:prstGeom prst="rect">
            <a:avLst/>
          </a:prstGeom>
          <a:noFill/>
        </p:spPr>
        <p:txBody>
          <a:bodyPr wrap="square" rtlCol="0">
            <a:spAutoFit/>
          </a:bodyPr>
          <a:lstStyle/>
          <a:p>
            <a:r>
              <a:rPr lang="fr-FR" sz="1400" b="1" i="1" dirty="0" smtClean="0"/>
              <a:t>Cap Blanc Nez</a:t>
            </a:r>
          </a:p>
        </p:txBody>
      </p:sp>
      <p:sp>
        <p:nvSpPr>
          <p:cNvPr id="12" name="ZoneTexte 11"/>
          <p:cNvSpPr txBox="1"/>
          <p:nvPr/>
        </p:nvSpPr>
        <p:spPr>
          <a:xfrm>
            <a:off x="642910" y="5929330"/>
            <a:ext cx="3000396" cy="307777"/>
          </a:xfrm>
          <a:prstGeom prst="rect">
            <a:avLst/>
          </a:prstGeom>
          <a:noFill/>
        </p:spPr>
        <p:txBody>
          <a:bodyPr wrap="square" rtlCol="0">
            <a:spAutoFit/>
          </a:bodyPr>
          <a:lstStyle/>
          <a:p>
            <a:pPr algn="ctr"/>
            <a:r>
              <a:rPr lang="fr-FR" sz="1400" b="1" i="1" dirty="0" smtClean="0"/>
              <a:t>Côte d’Opale</a:t>
            </a:r>
          </a:p>
        </p:txBody>
      </p:sp>
      <p:sp>
        <p:nvSpPr>
          <p:cNvPr id="14" name="ZoneTexte 13"/>
          <p:cNvSpPr txBox="1"/>
          <p:nvPr/>
        </p:nvSpPr>
        <p:spPr>
          <a:xfrm>
            <a:off x="3357554" y="2786058"/>
            <a:ext cx="2143140" cy="307777"/>
          </a:xfrm>
          <a:prstGeom prst="rect">
            <a:avLst/>
          </a:prstGeom>
          <a:noFill/>
        </p:spPr>
        <p:txBody>
          <a:bodyPr wrap="square" rtlCol="0">
            <a:spAutoFit/>
          </a:bodyPr>
          <a:lstStyle/>
          <a:p>
            <a:r>
              <a:rPr lang="fr-FR" sz="1400" b="1" i="1" dirty="0" smtClean="0"/>
              <a:t>Les arènes d’Arles</a:t>
            </a:r>
          </a:p>
        </p:txBody>
      </p:sp>
      <p:pic>
        <p:nvPicPr>
          <p:cNvPr id="18436" name="Picture 4" descr="Cabines Calaisiennes"/>
          <p:cNvPicPr>
            <a:picLocks noChangeAspect="1" noChangeArrowheads="1"/>
          </p:cNvPicPr>
          <p:nvPr/>
        </p:nvPicPr>
        <p:blipFill>
          <a:blip r:embed="rId3" cstate="print"/>
          <a:srcRect b="18303"/>
          <a:stretch>
            <a:fillRect/>
          </a:stretch>
        </p:blipFill>
        <p:spPr bwMode="auto">
          <a:xfrm>
            <a:off x="285720" y="1142984"/>
            <a:ext cx="3143272" cy="1928826"/>
          </a:xfrm>
          <a:prstGeom prst="rect">
            <a:avLst/>
          </a:prstGeom>
          <a:ln>
            <a:noFill/>
          </a:ln>
          <a:effectLst>
            <a:outerShdw blurRad="292100" dist="139700" dir="2700000" algn="tl" rotWithShape="0">
              <a:srgbClr val="333333">
                <a:alpha val="65000"/>
              </a:srgbClr>
            </a:outerShdw>
          </a:effectLst>
        </p:spPr>
      </p:pic>
      <p:pic>
        <p:nvPicPr>
          <p:cNvPr id="18440" name="Picture 8" descr="Côte d'Opale à la hauteur de Wimereux, vu en Parapente"/>
          <p:cNvPicPr>
            <a:picLocks noChangeAspect="1" noChangeArrowheads="1"/>
          </p:cNvPicPr>
          <p:nvPr/>
        </p:nvPicPr>
        <p:blipFill>
          <a:blip r:embed="rId4" cstate="print"/>
          <a:srcRect/>
          <a:stretch>
            <a:fillRect/>
          </a:stretch>
        </p:blipFill>
        <p:spPr bwMode="auto">
          <a:xfrm>
            <a:off x="285720" y="3786190"/>
            <a:ext cx="3500462" cy="2146951"/>
          </a:xfrm>
          <a:prstGeom prst="rect">
            <a:avLst/>
          </a:prstGeom>
          <a:ln>
            <a:noFill/>
          </a:ln>
          <a:effectLst>
            <a:outerShdw blurRad="292100" dist="139700" dir="2700000" algn="tl" rotWithShape="0">
              <a:srgbClr val="333333">
                <a:alpha val="65000"/>
              </a:srgbClr>
            </a:outerShdw>
          </a:effectLst>
        </p:spPr>
      </p:pic>
      <p:pic>
        <p:nvPicPr>
          <p:cNvPr id="18442" name="Picture 10" descr="La Pointe aux Oies"/>
          <p:cNvPicPr>
            <a:picLocks noChangeAspect="1" noChangeArrowheads="1"/>
          </p:cNvPicPr>
          <p:nvPr/>
        </p:nvPicPr>
        <p:blipFill>
          <a:blip r:embed="rId5" cstate="print"/>
          <a:srcRect/>
          <a:stretch>
            <a:fillRect/>
          </a:stretch>
        </p:blipFill>
        <p:spPr bwMode="auto">
          <a:xfrm>
            <a:off x="3643306" y="3929066"/>
            <a:ext cx="3000366" cy="235745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18444" name="Picture 12" descr="Plage de Wissant"/>
          <p:cNvPicPr>
            <a:picLocks noChangeAspect="1" noChangeArrowheads="1"/>
          </p:cNvPicPr>
          <p:nvPr/>
        </p:nvPicPr>
        <p:blipFill>
          <a:blip r:embed="rId6" cstate="print"/>
          <a:srcRect/>
          <a:stretch>
            <a:fillRect/>
          </a:stretch>
        </p:blipFill>
        <p:spPr bwMode="auto">
          <a:xfrm>
            <a:off x="3286116" y="1285860"/>
            <a:ext cx="2420754" cy="246760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8448" name="Picture 16" descr="Cap Blanc-Nez"/>
          <p:cNvPicPr>
            <a:picLocks noChangeAspect="1" noChangeArrowheads="1"/>
          </p:cNvPicPr>
          <p:nvPr/>
        </p:nvPicPr>
        <p:blipFill>
          <a:blip r:embed="rId7" cstate="print"/>
          <a:srcRect/>
          <a:stretch>
            <a:fillRect/>
          </a:stretch>
        </p:blipFill>
        <p:spPr bwMode="auto">
          <a:xfrm>
            <a:off x="5523372" y="214290"/>
            <a:ext cx="3406315" cy="228601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8450" name="Picture 18" descr="Départ..."/>
          <p:cNvPicPr>
            <a:picLocks noChangeAspect="1" noChangeArrowheads="1"/>
          </p:cNvPicPr>
          <p:nvPr/>
        </p:nvPicPr>
        <p:blipFill>
          <a:blip r:embed="rId8" cstate="print"/>
          <a:srcRect l="16667" t="25000" r="8333" b="12499"/>
          <a:stretch>
            <a:fillRect/>
          </a:stretch>
        </p:blipFill>
        <p:spPr bwMode="auto">
          <a:xfrm>
            <a:off x="6429388" y="4929198"/>
            <a:ext cx="2571768" cy="142876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214290"/>
            <a:ext cx="8143900" cy="714372"/>
          </a:xfrm>
        </p:spPr>
        <p:txBody>
          <a:bodyPr>
            <a:noAutofit/>
          </a:bodyPr>
          <a:lstStyle/>
          <a:p>
            <a:r>
              <a:rPr lang="fr-FR" sz="4800" b="1" dirty="0" smtClean="0"/>
              <a:t>     Les produits marqueurs</a:t>
            </a:r>
            <a:endParaRPr lang="fr-FR" sz="4800" b="1" dirty="0"/>
          </a:p>
        </p:txBody>
      </p:sp>
      <p:sp>
        <p:nvSpPr>
          <p:cNvPr id="14" name="Espace réservé du pied de page 13"/>
          <p:cNvSpPr>
            <a:spLocks noGrp="1"/>
          </p:cNvSpPr>
          <p:nvPr>
            <p:ph type="ftr" sz="quarter" idx="11"/>
          </p:nvPr>
        </p:nvSpPr>
        <p:spPr/>
        <p:txBody>
          <a:bodyPr/>
          <a:lstStyle/>
          <a:p>
            <a:r>
              <a:rPr lang="it-IT" smtClean="0"/>
              <a:t>D. BAFCOP - LPO C. CLAUDEL</a:t>
            </a:r>
            <a:endParaRPr lang="fr-FR"/>
          </a:p>
        </p:txBody>
      </p:sp>
      <p:sp>
        <p:nvSpPr>
          <p:cNvPr id="11" name="Espace réservé du numéro de diapositive 10"/>
          <p:cNvSpPr>
            <a:spLocks noGrp="1"/>
          </p:cNvSpPr>
          <p:nvPr>
            <p:ph type="sldNum" sz="quarter" idx="12"/>
          </p:nvPr>
        </p:nvSpPr>
        <p:spPr/>
        <p:txBody>
          <a:bodyPr/>
          <a:lstStyle/>
          <a:p>
            <a:fld id="{EF900422-60D8-42F5-AA0C-87FC3CCCD1D6}" type="slidenum">
              <a:rPr lang="fr-FR" smtClean="0"/>
              <a:pPr/>
              <a:t>6</a:t>
            </a:fld>
            <a:endParaRPr lang="fr-FR"/>
          </a:p>
        </p:txBody>
      </p:sp>
      <p:pic>
        <p:nvPicPr>
          <p:cNvPr id="15362" name="Picture 2" descr="http://www.recoin.fr/food/saladenord3.jpg"/>
          <p:cNvPicPr>
            <a:picLocks noChangeAspect="1" noChangeArrowheads="1"/>
          </p:cNvPicPr>
          <p:nvPr/>
        </p:nvPicPr>
        <p:blipFill>
          <a:blip r:embed="rId3" cstate="print"/>
          <a:srcRect l="4167" r="31666" b="4999"/>
          <a:stretch>
            <a:fillRect/>
          </a:stretch>
        </p:blipFill>
        <p:spPr bwMode="auto">
          <a:xfrm>
            <a:off x="5004356" y="4749196"/>
            <a:ext cx="3925362" cy="1937191"/>
          </a:xfrm>
          <a:prstGeom prst="rect">
            <a:avLst/>
          </a:prstGeom>
          <a:ln>
            <a:noFill/>
          </a:ln>
          <a:effectLst>
            <a:softEdge rad="112500"/>
          </a:effectLst>
        </p:spPr>
      </p:pic>
      <p:pic>
        <p:nvPicPr>
          <p:cNvPr id="15364" name="Picture 4" descr="L'andouillette de Cambrai"/>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786314" y="928670"/>
            <a:ext cx="2381250" cy="1828800"/>
          </a:xfrm>
          <a:prstGeom prst="rect">
            <a:avLst/>
          </a:prstGeom>
          <a:noFill/>
        </p:spPr>
      </p:pic>
      <p:sp>
        <p:nvSpPr>
          <p:cNvPr id="15" name="Rectangle 14"/>
          <p:cNvSpPr/>
          <p:nvPr/>
        </p:nvSpPr>
        <p:spPr>
          <a:xfrm>
            <a:off x="214282" y="1000108"/>
            <a:ext cx="5214974" cy="5355312"/>
          </a:xfrm>
          <a:prstGeom prst="rect">
            <a:avLst/>
          </a:prstGeom>
        </p:spPr>
        <p:txBody>
          <a:bodyPr wrap="square">
            <a:spAutoFit/>
          </a:bodyPr>
          <a:lstStyle/>
          <a:p>
            <a:pPr>
              <a:buFont typeface="Wingdings" pitchFamily="2" charset="2"/>
              <a:buChar char="v"/>
            </a:pPr>
            <a:r>
              <a:rPr lang="fr-FR" b="1" dirty="0" smtClean="0"/>
              <a:t>Les viandes</a:t>
            </a:r>
          </a:p>
          <a:p>
            <a:r>
              <a:rPr lang="fr-FR" dirty="0" smtClean="0"/>
              <a:t>La race </a:t>
            </a:r>
            <a:r>
              <a:rPr lang="fr-FR" b="1" i="1" dirty="0" smtClean="0"/>
              <a:t>bovine Bleue du Nord </a:t>
            </a:r>
            <a:r>
              <a:rPr lang="fr-FR" dirty="0" smtClean="0"/>
              <a:t>: la viande "Belle Bleue" a été la première viande bovine à bénéficier du Label Rouge au nord de Paris. </a:t>
            </a:r>
            <a:r>
              <a:rPr lang="fr-FR" b="1" i="1" dirty="0" smtClean="0"/>
              <a:t>L’agneau du terroir </a:t>
            </a:r>
            <a:r>
              <a:rPr lang="fr-FR" i="1" dirty="0" smtClean="0"/>
              <a:t>Agn’Hauts Pays , les </a:t>
            </a:r>
            <a:r>
              <a:rPr lang="fr-FR" b="1" i="1" dirty="0" smtClean="0"/>
              <a:t>volailles de </a:t>
            </a:r>
            <a:r>
              <a:rPr lang="fr-FR" b="1" i="1" dirty="0" err="1" smtClean="0"/>
              <a:t>Licques</a:t>
            </a:r>
            <a:r>
              <a:rPr lang="fr-FR" b="1" i="1" dirty="0" smtClean="0"/>
              <a:t> </a:t>
            </a:r>
            <a:r>
              <a:rPr lang="fr-FR" i="1" dirty="0" smtClean="0"/>
              <a:t>…</a:t>
            </a:r>
            <a:endParaRPr lang="fr-FR" dirty="0" smtClean="0"/>
          </a:p>
          <a:p>
            <a:pPr>
              <a:buFont typeface="Wingdings" pitchFamily="2" charset="2"/>
              <a:buChar char="v"/>
            </a:pPr>
            <a:r>
              <a:rPr lang="fr-FR" b="1" i="1" dirty="0" smtClean="0"/>
              <a:t>L'andouillette de Cambrai </a:t>
            </a:r>
            <a:r>
              <a:rPr lang="fr-FR" dirty="0" smtClean="0"/>
              <a:t>est unique en France car elle a la particularité d'être préparée à partir de viande de veau, et non de porc. </a:t>
            </a:r>
          </a:p>
          <a:p>
            <a:pPr>
              <a:buFont typeface="Wingdings" pitchFamily="2" charset="2"/>
              <a:buChar char="v"/>
            </a:pPr>
            <a:r>
              <a:rPr lang="fr-FR" b="1" dirty="0" smtClean="0"/>
              <a:t>Les produits de la mer</a:t>
            </a:r>
          </a:p>
          <a:p>
            <a:r>
              <a:rPr lang="fr-FR" b="1" i="1" dirty="0" smtClean="0"/>
              <a:t>Le Hareng, Cabillaud, sole, l’empereur …</a:t>
            </a:r>
          </a:p>
          <a:p>
            <a:pPr>
              <a:buFont typeface="Wingdings" pitchFamily="2" charset="2"/>
              <a:buChar char="v"/>
            </a:pPr>
            <a:r>
              <a:rPr lang="fr-FR" b="1" dirty="0" smtClean="0"/>
              <a:t>Les fruits &amp; légumes</a:t>
            </a:r>
          </a:p>
          <a:p>
            <a:r>
              <a:rPr lang="fr-FR" i="1" dirty="0" smtClean="0"/>
              <a:t>Pommes, poires, prunes, fraises, groseilles, cassis  </a:t>
            </a:r>
            <a:r>
              <a:rPr lang="fr-FR" dirty="0" smtClean="0"/>
              <a:t>… Asperges blanches, betteraves rouges, lingots du Nord. Le fumage de </a:t>
            </a:r>
            <a:r>
              <a:rPr lang="fr-FR" b="1" i="1" dirty="0" smtClean="0"/>
              <a:t>l’ail de Locon </a:t>
            </a:r>
            <a:r>
              <a:rPr lang="fr-FR" dirty="0" smtClean="0"/>
              <a:t>lui confère une teinte rousse caractéristique. </a:t>
            </a:r>
            <a:r>
              <a:rPr lang="fr-FR" b="1" i="1" dirty="0" smtClean="0"/>
              <a:t>L'échalote de Busnes</a:t>
            </a:r>
            <a:r>
              <a:rPr lang="fr-FR" dirty="0" smtClean="0"/>
              <a:t>, </a:t>
            </a:r>
            <a:r>
              <a:rPr lang="fr-FR" b="1" i="1" dirty="0" smtClean="0"/>
              <a:t>les endives</a:t>
            </a:r>
            <a:r>
              <a:rPr lang="fr-FR" dirty="0" smtClean="0"/>
              <a:t> (également appelé chicons ou perles du Nord), le </a:t>
            </a:r>
            <a:r>
              <a:rPr lang="fr-FR" b="1" i="1" dirty="0" smtClean="0"/>
              <a:t>cresson, des choux-fleurs ou les rattes du Touquet</a:t>
            </a:r>
            <a:r>
              <a:rPr lang="fr-FR" b="1" dirty="0" smtClean="0"/>
              <a:t>. </a:t>
            </a:r>
            <a:r>
              <a:rPr lang="fr-FR" b="1" i="1" dirty="0" smtClean="0"/>
              <a:t>Chicorées frisées, barbes de capucin</a:t>
            </a:r>
            <a:r>
              <a:rPr lang="fr-FR" dirty="0" smtClean="0"/>
              <a:t>, sont toutes des chicorées !</a:t>
            </a:r>
            <a:endParaRPr lang="fr-FR" dirty="0"/>
          </a:p>
        </p:txBody>
      </p:sp>
      <p:pic>
        <p:nvPicPr>
          <p:cNvPr id="15366" name="Picture 6" descr="L'ail du Nord"/>
          <p:cNvPicPr>
            <a:picLocks noChangeAspect="1" noChangeArrowheads="1"/>
          </p:cNvPicPr>
          <p:nvPr/>
        </p:nvPicPr>
        <p:blipFill>
          <a:blip r:embed="rId5" cstate="print"/>
          <a:srcRect/>
          <a:stretch>
            <a:fillRect/>
          </a:stretch>
        </p:blipFill>
        <p:spPr bwMode="auto">
          <a:xfrm>
            <a:off x="7143768" y="2071678"/>
            <a:ext cx="1834469" cy="121533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5368" name="Picture 8" descr="L'échalote"/>
          <p:cNvPicPr>
            <a:picLocks noChangeAspect="1" noChangeArrowheads="1"/>
          </p:cNvPicPr>
          <p:nvPr/>
        </p:nvPicPr>
        <p:blipFill>
          <a:blip r:embed="rId6" cstate="print"/>
          <a:srcRect/>
          <a:stretch>
            <a:fillRect/>
          </a:stretch>
        </p:blipFill>
        <p:spPr bwMode="auto">
          <a:xfrm>
            <a:off x="7143768" y="-142900"/>
            <a:ext cx="1714497" cy="228599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5370" name="Picture 10" descr="La Belle Bleue"/>
          <p:cNvPicPr>
            <a:picLocks noChangeAspect="1" noChangeArrowheads="1"/>
          </p:cNvPicPr>
          <p:nvPr/>
        </p:nvPicPr>
        <p:blipFill>
          <a:blip r:embed="rId7" cstate="print"/>
          <a:srcRect/>
          <a:stretch>
            <a:fillRect/>
          </a:stretch>
        </p:blipFill>
        <p:spPr bwMode="auto">
          <a:xfrm>
            <a:off x="7143768" y="3357562"/>
            <a:ext cx="1809746" cy="123786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5372" name="Picture 12" descr="L'Agn'Hauts Pays"/>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5214942" y="2643182"/>
            <a:ext cx="1759877" cy="1928826"/>
          </a:xfrm>
          <a:prstGeom prst="rect">
            <a:avLst/>
          </a:prstGeom>
          <a:noFill/>
        </p:spPr>
      </p:pic>
      <p:pic>
        <p:nvPicPr>
          <p:cNvPr id="3" name="Picture 2" descr="http://www.norddomicile.com/site/medias/PR.jpg"/>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0" y="1"/>
            <a:ext cx="1285852" cy="1135836"/>
          </a:xfrm>
          <a:prstGeom prst="rect">
            <a:avLst/>
          </a:prstGeom>
          <a:noFill/>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00" y="357166"/>
            <a:ext cx="7242048" cy="677246"/>
          </a:xfrm>
        </p:spPr>
        <p:txBody>
          <a:bodyPr>
            <a:noAutofit/>
          </a:bodyPr>
          <a:lstStyle/>
          <a:p>
            <a:pPr algn="ctr"/>
            <a:r>
              <a:rPr lang="fr-FR" sz="4800" b="1" dirty="0" smtClean="0"/>
              <a:t>Les produits laitiers</a:t>
            </a:r>
            <a:endParaRPr lang="fr-FR" sz="4800" b="1" dirty="0"/>
          </a:p>
        </p:txBody>
      </p:sp>
      <p:sp>
        <p:nvSpPr>
          <p:cNvPr id="8" name="Espace réservé du pied de page 7"/>
          <p:cNvSpPr>
            <a:spLocks noGrp="1"/>
          </p:cNvSpPr>
          <p:nvPr>
            <p:ph type="ftr" sz="quarter" idx="11"/>
          </p:nvPr>
        </p:nvSpPr>
        <p:spPr/>
        <p:txBody>
          <a:bodyPr/>
          <a:lstStyle/>
          <a:p>
            <a:r>
              <a:rPr lang="it-IT" smtClean="0"/>
              <a:t>D. BAFCOP - LPO C. CLAUDEL</a:t>
            </a:r>
            <a:endParaRPr lang="fr-FR"/>
          </a:p>
        </p:txBody>
      </p:sp>
      <p:sp>
        <p:nvSpPr>
          <p:cNvPr id="11" name="Espace réservé du numéro de diapositive 10"/>
          <p:cNvSpPr>
            <a:spLocks noGrp="1"/>
          </p:cNvSpPr>
          <p:nvPr>
            <p:ph type="sldNum" sz="quarter" idx="12"/>
          </p:nvPr>
        </p:nvSpPr>
        <p:spPr/>
        <p:txBody>
          <a:bodyPr/>
          <a:lstStyle/>
          <a:p>
            <a:fld id="{EF900422-60D8-42F5-AA0C-87FC3CCCD1D6}" type="slidenum">
              <a:rPr lang="fr-FR" smtClean="0"/>
              <a:pPr/>
              <a:t>7</a:t>
            </a:fld>
            <a:endParaRPr lang="fr-FR"/>
          </a:p>
        </p:txBody>
      </p:sp>
      <p:sp>
        <p:nvSpPr>
          <p:cNvPr id="9" name="Rectangle 8"/>
          <p:cNvSpPr/>
          <p:nvPr/>
        </p:nvSpPr>
        <p:spPr>
          <a:xfrm>
            <a:off x="214282" y="785794"/>
            <a:ext cx="8786874" cy="4801314"/>
          </a:xfrm>
          <a:prstGeom prst="rect">
            <a:avLst/>
          </a:prstGeom>
        </p:spPr>
        <p:txBody>
          <a:bodyPr wrap="square">
            <a:spAutoFit/>
          </a:bodyPr>
          <a:lstStyle/>
          <a:p>
            <a:endParaRPr lang="fr-FR" dirty="0" smtClean="0"/>
          </a:p>
          <a:p>
            <a:pPr>
              <a:buFont typeface="Wingdings" pitchFamily="2" charset="2"/>
              <a:buChar char="q"/>
            </a:pPr>
            <a:r>
              <a:rPr lang="fr-FR" b="1" i="1" dirty="0" smtClean="0"/>
              <a:t>  Le maroilles</a:t>
            </a:r>
            <a:r>
              <a:rPr lang="fr-FR" dirty="0" smtClean="0"/>
              <a:t> (AOC) </a:t>
            </a:r>
            <a:r>
              <a:rPr lang="fr-FR" b="1" i="1" dirty="0" smtClean="0"/>
              <a:t>:</a:t>
            </a:r>
            <a:r>
              <a:rPr lang="fr-FR" dirty="0" smtClean="0"/>
              <a:t> fromage à pâte molle et croûte lavée dont la technique de fabrication s’apparente à celles du munster et du pont-l’évêque. Fromage qui a du caractère et une pâte à la couleur crème, onctueuse et pleine de saveurs. </a:t>
            </a:r>
          </a:p>
          <a:p>
            <a:pPr>
              <a:buFont typeface="Wingdings" pitchFamily="2" charset="2"/>
              <a:buChar char="q"/>
            </a:pPr>
            <a:r>
              <a:rPr lang="fr-FR" b="1" i="1" dirty="0" smtClean="0"/>
              <a:t>  La boulette d’</a:t>
            </a:r>
            <a:r>
              <a:rPr lang="fr-FR" b="1" i="1" dirty="0" err="1" smtClean="0"/>
              <a:t>Avesnes</a:t>
            </a:r>
            <a:r>
              <a:rPr lang="fr-FR" i="1" dirty="0" smtClean="0"/>
              <a:t> </a:t>
            </a:r>
            <a:r>
              <a:rPr lang="fr-FR" b="1" i="1" dirty="0" smtClean="0"/>
              <a:t>:</a:t>
            </a:r>
            <a:r>
              <a:rPr lang="fr-FR" dirty="0" smtClean="0"/>
              <a:t> pâte de maroilles émiettée à l’estragon.</a:t>
            </a:r>
          </a:p>
          <a:p>
            <a:pPr>
              <a:buFont typeface="Wingdings" pitchFamily="2" charset="2"/>
              <a:buChar char="q"/>
            </a:pPr>
            <a:r>
              <a:rPr lang="fr-FR" i="1" dirty="0" smtClean="0"/>
              <a:t>  </a:t>
            </a:r>
            <a:r>
              <a:rPr lang="fr-FR" b="1" i="1" dirty="0" smtClean="0"/>
              <a:t>Le carré du Vinage de Roncq</a:t>
            </a:r>
            <a:r>
              <a:rPr lang="fr-FR" i="1" dirty="0" smtClean="0"/>
              <a:t> </a:t>
            </a:r>
            <a:r>
              <a:rPr lang="fr-FR" b="1" i="1" dirty="0" smtClean="0"/>
              <a:t>:</a:t>
            </a:r>
            <a:r>
              <a:rPr lang="fr-FR" dirty="0" smtClean="0"/>
              <a:t> pâte molle à croûte lavée. Il « pue », mais est si bon... à découvrir !</a:t>
            </a:r>
          </a:p>
          <a:p>
            <a:pPr>
              <a:buFont typeface="Wingdings" pitchFamily="2" charset="2"/>
              <a:buChar char="q"/>
            </a:pPr>
            <a:r>
              <a:rPr lang="fr-FR" dirty="0" smtClean="0"/>
              <a:t>  </a:t>
            </a:r>
            <a:r>
              <a:rPr lang="fr-FR" b="1" i="1" dirty="0" smtClean="0"/>
              <a:t>Le fromage de </a:t>
            </a:r>
            <a:r>
              <a:rPr lang="fr-FR" b="1" i="1" dirty="0" err="1" smtClean="0"/>
              <a:t>Belval</a:t>
            </a:r>
            <a:r>
              <a:rPr lang="fr-FR" b="1" i="1" dirty="0" smtClean="0"/>
              <a:t> : </a:t>
            </a:r>
            <a:r>
              <a:rPr lang="fr-FR" dirty="0" smtClean="0"/>
              <a:t>un fromage d’abbaye. Ce sont les sœurs qui soignent avec amour ce fromage à déguster toute l’année.</a:t>
            </a:r>
          </a:p>
          <a:p>
            <a:pPr>
              <a:buFont typeface="Wingdings" pitchFamily="2" charset="2"/>
              <a:buChar char="q"/>
            </a:pPr>
            <a:r>
              <a:rPr lang="fr-FR" dirty="0" smtClean="0"/>
              <a:t>  </a:t>
            </a:r>
            <a:r>
              <a:rPr lang="fr-FR" b="1" i="1" dirty="0" smtClean="0"/>
              <a:t>Le vieux </a:t>
            </a:r>
            <a:r>
              <a:rPr lang="fr-FR" b="1" i="1" dirty="0" err="1" smtClean="0"/>
              <a:t>lille</a:t>
            </a:r>
            <a:r>
              <a:rPr lang="fr-FR" b="1" i="1" dirty="0" smtClean="0"/>
              <a:t> : </a:t>
            </a:r>
            <a:r>
              <a:rPr lang="fr-FR" dirty="0" smtClean="0"/>
              <a:t>fromage à pâte molle à croûte lavée, </a:t>
            </a:r>
          </a:p>
          <a:p>
            <a:r>
              <a:rPr lang="fr-FR" dirty="0" smtClean="0"/>
              <a:t>à l'odeur très caractéristique et au goût très... Corsé.</a:t>
            </a:r>
          </a:p>
          <a:p>
            <a:pPr>
              <a:buFont typeface="Wingdings" pitchFamily="2" charset="2"/>
              <a:buChar char="q"/>
            </a:pPr>
            <a:r>
              <a:rPr lang="fr-FR" dirty="0" smtClean="0"/>
              <a:t>  </a:t>
            </a:r>
            <a:r>
              <a:rPr lang="fr-FR" b="1" i="1" dirty="0" smtClean="0"/>
              <a:t>La mimolette </a:t>
            </a:r>
            <a:r>
              <a:rPr lang="fr-FR" dirty="0" smtClean="0"/>
              <a:t>dite boule de Lille ou Vieux Lille :</a:t>
            </a:r>
          </a:p>
          <a:p>
            <a:r>
              <a:rPr lang="fr-FR" dirty="0" smtClean="0"/>
              <a:t>fromage en boule à croûte grise et à chair orangée, </a:t>
            </a:r>
          </a:p>
          <a:p>
            <a:r>
              <a:rPr lang="fr-FR" dirty="0" smtClean="0"/>
              <a:t>d’un poids de 4 kg (au départ) qu’on désigne </a:t>
            </a:r>
          </a:p>
          <a:p>
            <a:r>
              <a:rPr lang="fr-FR" dirty="0" smtClean="0"/>
              <a:t>encore sous le nom de Vieux Hollande dans la</a:t>
            </a:r>
          </a:p>
          <a:p>
            <a:r>
              <a:rPr lang="fr-FR" dirty="0" smtClean="0"/>
              <a:t> région lilloise.</a:t>
            </a:r>
            <a:br>
              <a:rPr lang="fr-FR" dirty="0" smtClean="0"/>
            </a:br>
            <a:endParaRPr lang="fr-FR" dirty="0"/>
          </a:p>
        </p:txBody>
      </p:sp>
      <p:pic>
        <p:nvPicPr>
          <p:cNvPr id="10" name="Picture 2" descr="http://www.norddomicile.com/site/medias/P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1428728" cy="1262043"/>
          </a:xfrm>
          <a:prstGeom prst="rect">
            <a:avLst/>
          </a:prstGeom>
          <a:noFill/>
        </p:spPr>
      </p:pic>
      <p:pic>
        <p:nvPicPr>
          <p:cNvPr id="4" name="Picture 2" descr="fromage2.jpg (10398 octets)"/>
          <p:cNvPicPr>
            <a:picLocks noChangeAspect="1" noChangeArrowheads="1"/>
          </p:cNvPicPr>
          <p:nvPr/>
        </p:nvPicPr>
        <p:blipFill>
          <a:blip r:embed="rId4" cstate="print">
            <a:clrChange>
              <a:clrFrom>
                <a:srgbClr val="F5F9FA"/>
              </a:clrFrom>
              <a:clrTo>
                <a:srgbClr val="F5F9FA">
                  <a:alpha val="0"/>
                </a:srgbClr>
              </a:clrTo>
            </a:clrChange>
          </a:blip>
          <a:srcRect/>
          <a:stretch>
            <a:fillRect/>
          </a:stretch>
        </p:blipFill>
        <p:spPr bwMode="auto">
          <a:xfrm>
            <a:off x="4977829" y="3286124"/>
            <a:ext cx="4134264" cy="3381383"/>
          </a:xfrm>
          <a:prstGeom prst="rect">
            <a:avLst/>
          </a:prstGeom>
          <a:noFill/>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2844" y="142852"/>
            <a:ext cx="8858312" cy="758952"/>
          </a:xfrm>
        </p:spPr>
        <p:txBody>
          <a:bodyPr>
            <a:noAutofit/>
          </a:bodyPr>
          <a:lstStyle/>
          <a:p>
            <a:pPr algn="ctr"/>
            <a:r>
              <a:rPr lang="fr-FR" sz="4800" b="1" dirty="0" smtClean="0"/>
              <a:t>Les spécialités régionales</a:t>
            </a:r>
            <a:endParaRPr lang="fr-FR" sz="4800" dirty="0"/>
          </a:p>
        </p:txBody>
      </p:sp>
      <p:sp>
        <p:nvSpPr>
          <p:cNvPr id="3" name="Espace réservé du pied de page 2"/>
          <p:cNvSpPr>
            <a:spLocks noGrp="1"/>
          </p:cNvSpPr>
          <p:nvPr>
            <p:ph type="ftr" sz="quarter" idx="11"/>
          </p:nvPr>
        </p:nvSpPr>
        <p:spPr/>
        <p:txBody>
          <a:bodyPr/>
          <a:lstStyle/>
          <a:p>
            <a:r>
              <a:rPr lang="it-IT" smtClean="0"/>
              <a:t>D. BAFCOP - LPO C. CLAUDEL</a:t>
            </a:r>
            <a:endParaRPr lang="fr-FR"/>
          </a:p>
        </p:txBody>
      </p:sp>
      <p:sp>
        <p:nvSpPr>
          <p:cNvPr id="5" name="Espace réservé du numéro de diapositive 4"/>
          <p:cNvSpPr>
            <a:spLocks noGrp="1"/>
          </p:cNvSpPr>
          <p:nvPr>
            <p:ph type="sldNum" sz="quarter" idx="12"/>
          </p:nvPr>
        </p:nvSpPr>
        <p:spPr/>
        <p:txBody>
          <a:bodyPr/>
          <a:lstStyle/>
          <a:p>
            <a:fld id="{EF900422-60D8-42F5-AA0C-87FC3CCCD1D6}" type="slidenum">
              <a:rPr lang="fr-FR" smtClean="0"/>
              <a:pPr/>
              <a:t>8</a:t>
            </a:fld>
            <a:endParaRPr lang="fr-FR"/>
          </a:p>
        </p:txBody>
      </p:sp>
      <p:sp>
        <p:nvSpPr>
          <p:cNvPr id="4" name="Rectangle 3"/>
          <p:cNvSpPr/>
          <p:nvPr/>
        </p:nvSpPr>
        <p:spPr>
          <a:xfrm>
            <a:off x="214282" y="857232"/>
            <a:ext cx="8786874" cy="5355312"/>
          </a:xfrm>
          <a:prstGeom prst="rect">
            <a:avLst/>
          </a:prstGeom>
        </p:spPr>
        <p:txBody>
          <a:bodyPr wrap="square">
            <a:spAutoFit/>
          </a:bodyPr>
          <a:lstStyle/>
          <a:p>
            <a:pPr>
              <a:buFont typeface="Wingdings" pitchFamily="2" charset="2"/>
              <a:buChar char="§"/>
            </a:pPr>
            <a:r>
              <a:rPr lang="fr-FR" b="1" i="1" dirty="0" smtClean="0"/>
              <a:t>La gougère</a:t>
            </a:r>
            <a:r>
              <a:rPr lang="fr-FR" i="1" dirty="0" smtClean="0"/>
              <a:t> </a:t>
            </a:r>
            <a:r>
              <a:rPr lang="fr-FR" b="1" i="1" dirty="0" smtClean="0"/>
              <a:t>:</a:t>
            </a:r>
            <a:r>
              <a:rPr lang="fr-FR" dirty="0" smtClean="0"/>
              <a:t> petit chou salé au bon goût de gruyère et de muscade que l’on sert avec l’apéritif ou avec une salade verte. </a:t>
            </a:r>
          </a:p>
          <a:p>
            <a:pPr>
              <a:buFont typeface="Wingdings" pitchFamily="2" charset="2"/>
              <a:buChar char="§"/>
            </a:pPr>
            <a:r>
              <a:rPr lang="fr-FR" b="1" i="1" dirty="0" smtClean="0"/>
              <a:t>La carbonnade flamande</a:t>
            </a:r>
            <a:r>
              <a:rPr lang="fr-FR" i="1" dirty="0" smtClean="0"/>
              <a:t> </a:t>
            </a:r>
            <a:r>
              <a:rPr lang="fr-FR" b="1" i="1" dirty="0" smtClean="0"/>
              <a:t>:</a:t>
            </a:r>
            <a:r>
              <a:rPr lang="fr-FR" dirty="0" smtClean="0"/>
              <a:t> des morceaux de bœuf braisés avec des oignons, puis cuits lentement dans de la bière de garde.</a:t>
            </a:r>
          </a:p>
          <a:p>
            <a:pPr>
              <a:buFont typeface="Wingdings" pitchFamily="2" charset="2"/>
              <a:buChar char="§"/>
            </a:pPr>
            <a:r>
              <a:rPr lang="fr-FR" b="1" i="1" dirty="0" smtClean="0"/>
              <a:t>Le chicon</a:t>
            </a:r>
            <a:r>
              <a:rPr lang="fr-FR" i="1" dirty="0" smtClean="0"/>
              <a:t> </a:t>
            </a:r>
            <a:r>
              <a:rPr lang="fr-FR" b="1" i="1" dirty="0" smtClean="0"/>
              <a:t>:</a:t>
            </a:r>
            <a:r>
              <a:rPr lang="fr-FR" dirty="0" smtClean="0"/>
              <a:t> c’est l’endive dans le Nord. En hiver, on le mange en gratin, au jambon (avec béchamel et gruyère râpé), on le farcit, on le déguste en soupe (délicieux avec une pointe de poivre) ou en velouté (avec un peu de mimolette). On peut aussi le servir en salade.</a:t>
            </a:r>
          </a:p>
          <a:p>
            <a:pPr>
              <a:buFont typeface="Wingdings" pitchFamily="2" charset="2"/>
              <a:buChar char="§"/>
            </a:pPr>
            <a:r>
              <a:rPr lang="fr-FR" b="1" i="1" dirty="0" smtClean="0"/>
              <a:t>La goyère</a:t>
            </a:r>
            <a:r>
              <a:rPr lang="fr-FR" i="1" dirty="0" smtClean="0"/>
              <a:t> </a:t>
            </a:r>
            <a:r>
              <a:rPr lang="fr-FR" b="1" i="1" dirty="0" smtClean="0"/>
              <a:t>:</a:t>
            </a:r>
            <a:r>
              <a:rPr lang="fr-FR" dirty="0" smtClean="0"/>
              <a:t> à l’origine, c’est une tarte briochée, à base de fromage blanc et d’œufs, sucrée à la cassonade ou au miel. À présent elle se mange plutôt salée comme celle au maroilles.</a:t>
            </a:r>
          </a:p>
          <a:p>
            <a:pPr>
              <a:buFont typeface="Wingdings" pitchFamily="2" charset="2"/>
              <a:buChar char="§"/>
            </a:pPr>
            <a:r>
              <a:rPr lang="fr-FR" b="1" i="1" dirty="0" smtClean="0"/>
              <a:t>Le hochepot</a:t>
            </a:r>
            <a:r>
              <a:rPr lang="fr-FR" i="1" dirty="0" smtClean="0"/>
              <a:t> </a:t>
            </a:r>
            <a:r>
              <a:rPr lang="fr-FR" b="1" i="1" dirty="0" smtClean="0"/>
              <a:t>:</a:t>
            </a:r>
            <a:r>
              <a:rPr lang="fr-FR" dirty="0" smtClean="0"/>
              <a:t> c’est le « pot-au-feu » traditionnel. Chacun a sa recette avec différentes viandes (porc, bœuf, mouton) et ses oignons, choux, carottes, poireaux, pommes de terre … </a:t>
            </a:r>
          </a:p>
          <a:p>
            <a:pPr>
              <a:buFont typeface="Wingdings" pitchFamily="2" charset="2"/>
              <a:buChar char="§"/>
            </a:pPr>
            <a:r>
              <a:rPr lang="fr-FR" b="1" i="1" dirty="0" smtClean="0"/>
              <a:t>Les moules-frites</a:t>
            </a:r>
            <a:r>
              <a:rPr lang="fr-FR" i="1" dirty="0" smtClean="0"/>
              <a:t> </a:t>
            </a:r>
            <a:r>
              <a:rPr lang="fr-FR" b="1" i="1" dirty="0" smtClean="0"/>
              <a:t>:</a:t>
            </a:r>
            <a:r>
              <a:rPr lang="fr-FR" dirty="0" smtClean="0"/>
              <a:t> à Lille elles se conjuguent à toutes les sauces : marinière, au vin blanc, à la crème, au curry, à la moutarde, à l’escargot, au basilic, au safran, au cidre, à l’oseille... et bien sûr, à la bière ! </a:t>
            </a:r>
          </a:p>
          <a:p>
            <a:pPr>
              <a:buFont typeface="Wingdings" pitchFamily="2" charset="2"/>
              <a:buChar char="§"/>
            </a:pPr>
            <a:r>
              <a:rPr lang="fr-FR" b="1" i="1" dirty="0" smtClean="0"/>
              <a:t>Le potjevlesch</a:t>
            </a:r>
            <a:r>
              <a:rPr lang="fr-FR" i="1" dirty="0" smtClean="0"/>
              <a:t> </a:t>
            </a:r>
            <a:r>
              <a:rPr lang="fr-FR" b="1" i="1" dirty="0" smtClean="0"/>
              <a:t>: </a:t>
            </a:r>
            <a:r>
              <a:rPr lang="fr-FR" dirty="0" smtClean="0"/>
              <a:t>3 ou 4 viandes froides et blanches (lapin, porc, veau, poulet) cuites et servies froides en gelée. </a:t>
            </a:r>
          </a:p>
          <a:p>
            <a:pPr>
              <a:buFont typeface="Wingdings" pitchFamily="2" charset="2"/>
              <a:buChar char="§"/>
            </a:pPr>
            <a:r>
              <a:rPr lang="fr-FR" b="1" i="1" dirty="0" smtClean="0"/>
              <a:t>Le waterzoï :</a:t>
            </a:r>
            <a:r>
              <a:rPr lang="fr-FR" dirty="0" smtClean="0"/>
              <a:t> à décliner de deux façons ; poulet ou poisson. Mijoté lentement avec des petits légumes bien frais, sans matière grasse : poireaux, céleri, carottes, pommes de terre.</a:t>
            </a:r>
          </a:p>
          <a:p>
            <a:pPr>
              <a:buFont typeface="Wingdings" pitchFamily="2" charset="2"/>
              <a:buChar char="§"/>
            </a:pPr>
            <a:r>
              <a:rPr lang="fr-FR" b="1" i="1" dirty="0" smtClean="0"/>
              <a:t>Le </a:t>
            </a:r>
            <a:r>
              <a:rPr lang="fr-FR" b="1" i="1" dirty="0" err="1" smtClean="0"/>
              <a:t>welsh</a:t>
            </a:r>
            <a:r>
              <a:rPr lang="fr-FR" b="1" i="1" dirty="0" smtClean="0"/>
              <a:t> :</a:t>
            </a:r>
            <a:r>
              <a:rPr lang="fr-FR" dirty="0" smtClean="0"/>
              <a:t> une tartine, une tranche de jambon, du cheddar gratiné, et de la bière blanche. </a:t>
            </a:r>
            <a:endParaRPr lang="fr-FR" sz="16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71472" y="285728"/>
            <a:ext cx="7858180" cy="748684"/>
          </a:xfrm>
        </p:spPr>
        <p:txBody>
          <a:bodyPr>
            <a:noAutofit/>
          </a:bodyPr>
          <a:lstStyle/>
          <a:p>
            <a:pPr algn="ctr"/>
            <a:r>
              <a:rPr lang="fr-FR" sz="4800" b="1" dirty="0" smtClean="0"/>
              <a:t>Les spécialités régionales</a:t>
            </a:r>
            <a:endParaRPr lang="fr-FR" sz="4800" b="1" dirty="0"/>
          </a:p>
        </p:txBody>
      </p:sp>
      <p:sp>
        <p:nvSpPr>
          <p:cNvPr id="10" name="Espace réservé du numéro de diapositive 9"/>
          <p:cNvSpPr>
            <a:spLocks noGrp="1"/>
          </p:cNvSpPr>
          <p:nvPr>
            <p:ph type="sldNum" sz="quarter" idx="12"/>
          </p:nvPr>
        </p:nvSpPr>
        <p:spPr/>
        <p:txBody>
          <a:bodyPr/>
          <a:lstStyle/>
          <a:p>
            <a:fld id="{EF900422-60D8-42F5-AA0C-87FC3CCCD1D6}" type="slidenum">
              <a:rPr lang="fr-FR" smtClean="0"/>
              <a:pPr/>
              <a:t>9</a:t>
            </a:fld>
            <a:endParaRPr lang="fr-FR"/>
          </a:p>
        </p:txBody>
      </p:sp>
      <p:pic>
        <p:nvPicPr>
          <p:cNvPr id="9218" name="Picture 2" descr="http://www.recoin.fr/food/quichemaroilles1.jpg"/>
          <p:cNvPicPr>
            <a:picLocks noChangeAspect="1" noChangeArrowheads="1"/>
          </p:cNvPicPr>
          <p:nvPr/>
        </p:nvPicPr>
        <p:blipFill>
          <a:blip r:embed="rId3" cstate="print"/>
          <a:srcRect l="10833" t="30000" r="59167"/>
          <a:stretch>
            <a:fillRect/>
          </a:stretch>
        </p:blipFill>
        <p:spPr bwMode="auto">
          <a:xfrm>
            <a:off x="3143240" y="1142984"/>
            <a:ext cx="2571768" cy="200024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220" name="Picture 4" descr="http://www.recoin.fr/food/moulefrite1.jpg"/>
          <p:cNvPicPr>
            <a:picLocks noChangeAspect="1" noChangeArrowheads="1"/>
          </p:cNvPicPr>
          <p:nvPr/>
        </p:nvPicPr>
        <p:blipFill>
          <a:blip r:embed="rId4" cstate="print"/>
          <a:srcRect l="25676" t="21588" r="35135"/>
          <a:stretch>
            <a:fillRect/>
          </a:stretch>
        </p:blipFill>
        <p:spPr bwMode="auto">
          <a:xfrm>
            <a:off x="6072198" y="1142984"/>
            <a:ext cx="2786082" cy="2335284"/>
          </a:xfrm>
          <a:prstGeom prst="rect">
            <a:avLst/>
          </a:prstGeom>
          <a:ln>
            <a:noFill/>
          </a:ln>
          <a:effectLst>
            <a:outerShdw blurRad="292100" dist="139700" dir="2700000" algn="tl" rotWithShape="0">
              <a:srgbClr val="333333">
                <a:alpha val="65000"/>
              </a:srgbClr>
            </a:outerShdw>
          </a:effectLst>
        </p:spPr>
      </p:pic>
      <p:sp>
        <p:nvSpPr>
          <p:cNvPr id="9" name="Espace réservé du pied de page 8"/>
          <p:cNvSpPr>
            <a:spLocks noGrp="1"/>
          </p:cNvSpPr>
          <p:nvPr>
            <p:ph type="ftr" sz="quarter" idx="11"/>
          </p:nvPr>
        </p:nvSpPr>
        <p:spPr>
          <a:xfrm>
            <a:off x="785786" y="6400800"/>
            <a:ext cx="3962400" cy="457200"/>
          </a:xfrm>
        </p:spPr>
        <p:txBody>
          <a:bodyPr/>
          <a:lstStyle/>
          <a:p>
            <a:r>
              <a:rPr lang="it-IT" dirty="0" smtClean="0"/>
              <a:t>D. BAFCOP - LPO C. CLAUDEL</a:t>
            </a:r>
            <a:endParaRPr lang="fr-FR" dirty="0"/>
          </a:p>
        </p:txBody>
      </p:sp>
      <p:pic>
        <p:nvPicPr>
          <p:cNvPr id="9223" name="Picture 7" descr="http://www.pas-de-calais.com/img-nord-france/vacances-pas-de-calais/gastronomie-produit-terroir/crustaces-poissons.jpg"/>
          <p:cNvPicPr>
            <a:picLocks noChangeAspect="1" noChangeArrowheads="1"/>
          </p:cNvPicPr>
          <p:nvPr/>
        </p:nvPicPr>
        <p:blipFill>
          <a:blip r:embed="rId5" cstate="print"/>
          <a:srcRect/>
          <a:stretch>
            <a:fillRect/>
          </a:stretch>
        </p:blipFill>
        <p:spPr bwMode="auto">
          <a:xfrm>
            <a:off x="6429388" y="4143380"/>
            <a:ext cx="2428875" cy="2247901"/>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3" name="Picture 2" descr="http://chefsimon.com/images/carbo20.jpg"/>
          <p:cNvPicPr>
            <a:picLocks noChangeAspect="1" noChangeArrowheads="1"/>
          </p:cNvPicPr>
          <p:nvPr/>
        </p:nvPicPr>
        <p:blipFill>
          <a:blip r:embed="rId6" cstate="print"/>
          <a:srcRect b="7407"/>
          <a:stretch>
            <a:fillRect/>
          </a:stretch>
        </p:blipFill>
        <p:spPr bwMode="auto">
          <a:xfrm>
            <a:off x="397164" y="4143380"/>
            <a:ext cx="2674625" cy="2000264"/>
          </a:xfrm>
          <a:prstGeom prst="rect">
            <a:avLst/>
          </a:prstGeom>
          <a:ln>
            <a:noFill/>
          </a:ln>
          <a:effectLst>
            <a:outerShdw blurRad="292100" dist="139700" dir="2700000" algn="tl" rotWithShape="0">
              <a:srgbClr val="333333">
                <a:alpha val="65000"/>
              </a:srgbClr>
            </a:outerShdw>
          </a:effectLst>
        </p:spPr>
      </p:pic>
      <p:pic>
        <p:nvPicPr>
          <p:cNvPr id="4" name="Picture 4" descr="http://boucherie5962.org/IMG/arton113.jpg"/>
          <p:cNvPicPr>
            <a:picLocks noChangeAspect="1" noChangeArrowheads="1"/>
          </p:cNvPicPr>
          <p:nvPr/>
        </p:nvPicPr>
        <p:blipFill>
          <a:blip r:embed="rId7" cstate="print"/>
          <a:srcRect/>
          <a:stretch>
            <a:fillRect/>
          </a:stretch>
        </p:blipFill>
        <p:spPr bwMode="auto">
          <a:xfrm>
            <a:off x="3357554" y="4071942"/>
            <a:ext cx="2895600" cy="2286001"/>
          </a:xfrm>
          <a:prstGeom prst="rect">
            <a:avLst/>
          </a:prstGeom>
          <a:ln>
            <a:noFill/>
          </a:ln>
          <a:effectLst>
            <a:outerShdw blurRad="292100" dist="139700" dir="2700000" algn="tl" rotWithShape="0">
              <a:srgbClr val="333333">
                <a:alpha val="65000"/>
              </a:srgbClr>
            </a:outerShdw>
          </a:effectLst>
        </p:spPr>
      </p:pic>
      <p:sp>
        <p:nvSpPr>
          <p:cNvPr id="11" name="ZoneTexte 10"/>
          <p:cNvSpPr txBox="1"/>
          <p:nvPr/>
        </p:nvSpPr>
        <p:spPr>
          <a:xfrm>
            <a:off x="3929058" y="3143248"/>
            <a:ext cx="2143140" cy="307777"/>
          </a:xfrm>
          <a:prstGeom prst="rect">
            <a:avLst/>
          </a:prstGeom>
          <a:noFill/>
        </p:spPr>
        <p:txBody>
          <a:bodyPr wrap="square" rtlCol="0">
            <a:spAutoFit/>
          </a:bodyPr>
          <a:lstStyle/>
          <a:p>
            <a:pPr algn="ctr"/>
            <a:r>
              <a:rPr lang="fr-FR" sz="1400" b="1" i="1" dirty="0" smtClean="0"/>
              <a:t>La flamiche au maroilles</a:t>
            </a:r>
          </a:p>
        </p:txBody>
      </p:sp>
      <p:sp>
        <p:nvSpPr>
          <p:cNvPr id="12" name="ZoneTexte 11"/>
          <p:cNvSpPr txBox="1"/>
          <p:nvPr/>
        </p:nvSpPr>
        <p:spPr>
          <a:xfrm>
            <a:off x="714348" y="6072206"/>
            <a:ext cx="2143140" cy="307777"/>
          </a:xfrm>
          <a:prstGeom prst="rect">
            <a:avLst/>
          </a:prstGeom>
          <a:noFill/>
        </p:spPr>
        <p:txBody>
          <a:bodyPr wrap="square" rtlCol="0">
            <a:spAutoFit/>
          </a:bodyPr>
          <a:lstStyle/>
          <a:p>
            <a:pPr algn="ctr"/>
            <a:r>
              <a:rPr lang="fr-FR" sz="1400" b="1" i="1" dirty="0" smtClean="0"/>
              <a:t>La carbonade flamande</a:t>
            </a:r>
          </a:p>
        </p:txBody>
      </p:sp>
      <p:sp>
        <p:nvSpPr>
          <p:cNvPr id="14" name="ZoneTexte 13"/>
          <p:cNvSpPr txBox="1"/>
          <p:nvPr/>
        </p:nvSpPr>
        <p:spPr>
          <a:xfrm>
            <a:off x="3857620" y="6357958"/>
            <a:ext cx="2143140" cy="307777"/>
          </a:xfrm>
          <a:prstGeom prst="rect">
            <a:avLst/>
          </a:prstGeom>
          <a:noFill/>
        </p:spPr>
        <p:txBody>
          <a:bodyPr wrap="square" rtlCol="0">
            <a:spAutoFit/>
          </a:bodyPr>
          <a:lstStyle/>
          <a:p>
            <a:pPr algn="ctr"/>
            <a:r>
              <a:rPr lang="fr-FR" sz="1400" b="1" i="1" dirty="0" smtClean="0"/>
              <a:t>Le potjevlesch</a:t>
            </a:r>
          </a:p>
        </p:txBody>
      </p:sp>
      <p:sp>
        <p:nvSpPr>
          <p:cNvPr id="15" name="ZoneTexte 14"/>
          <p:cNvSpPr txBox="1"/>
          <p:nvPr/>
        </p:nvSpPr>
        <p:spPr>
          <a:xfrm>
            <a:off x="6429388" y="3500438"/>
            <a:ext cx="2143140" cy="307777"/>
          </a:xfrm>
          <a:prstGeom prst="rect">
            <a:avLst/>
          </a:prstGeom>
          <a:noFill/>
        </p:spPr>
        <p:txBody>
          <a:bodyPr wrap="square" rtlCol="0">
            <a:spAutoFit/>
          </a:bodyPr>
          <a:lstStyle/>
          <a:p>
            <a:pPr algn="ctr"/>
            <a:r>
              <a:rPr lang="fr-FR" sz="1400" b="1" i="1" dirty="0" smtClean="0"/>
              <a:t>Moules frites</a:t>
            </a:r>
          </a:p>
        </p:txBody>
      </p:sp>
      <p:pic>
        <p:nvPicPr>
          <p:cNvPr id="9222" name="Picture 6" descr="http://www.boucherie5962.org/IMG/arton187.jpg"/>
          <p:cNvPicPr>
            <a:picLocks noChangeAspect="1" noChangeArrowheads="1"/>
          </p:cNvPicPr>
          <p:nvPr/>
        </p:nvPicPr>
        <p:blipFill>
          <a:blip r:embed="rId8" cstate="print"/>
          <a:srcRect/>
          <a:stretch>
            <a:fillRect/>
          </a:stretch>
        </p:blipFill>
        <p:spPr bwMode="auto">
          <a:xfrm>
            <a:off x="357158" y="1214421"/>
            <a:ext cx="2214578" cy="2263791"/>
          </a:xfrm>
          <a:prstGeom prst="rect">
            <a:avLst/>
          </a:prstGeom>
          <a:ln>
            <a:noFill/>
          </a:ln>
          <a:effectLst>
            <a:outerShdw blurRad="292100" dist="139700" dir="2700000" algn="tl" rotWithShape="0">
              <a:srgbClr val="333333">
                <a:alpha val="65000"/>
              </a:srgbClr>
            </a:outerShdw>
          </a:effectLst>
        </p:spPr>
      </p:pic>
      <p:pic>
        <p:nvPicPr>
          <p:cNvPr id="9221" name="Picture 5" descr="http://www.recoin.fr/food/saladenord2.jpg"/>
          <p:cNvPicPr>
            <a:picLocks noChangeAspect="1" noChangeArrowheads="1"/>
          </p:cNvPicPr>
          <p:nvPr/>
        </p:nvPicPr>
        <p:blipFill>
          <a:blip r:embed="rId9" cstate="print"/>
          <a:srcRect b="7500"/>
          <a:stretch>
            <a:fillRect/>
          </a:stretch>
        </p:blipFill>
        <p:spPr bwMode="auto">
          <a:xfrm>
            <a:off x="1857356" y="2571744"/>
            <a:ext cx="2428892" cy="2246720"/>
          </a:xfrm>
          <a:prstGeom prst="ellipse">
            <a:avLst/>
          </a:prstGeom>
          <a:ln>
            <a:noFill/>
          </a:ln>
          <a:effectLst>
            <a:softEdge rad="112500"/>
          </a:effectLst>
        </p:spPr>
      </p:pic>
      <p:sp>
        <p:nvSpPr>
          <p:cNvPr id="17" name="ZoneTexte 16"/>
          <p:cNvSpPr txBox="1"/>
          <p:nvPr/>
        </p:nvSpPr>
        <p:spPr>
          <a:xfrm>
            <a:off x="357158" y="3500438"/>
            <a:ext cx="2143140" cy="307777"/>
          </a:xfrm>
          <a:prstGeom prst="rect">
            <a:avLst/>
          </a:prstGeom>
          <a:noFill/>
        </p:spPr>
        <p:txBody>
          <a:bodyPr wrap="square" rtlCol="0">
            <a:spAutoFit/>
          </a:bodyPr>
          <a:lstStyle/>
          <a:p>
            <a:pPr algn="ctr"/>
            <a:r>
              <a:rPr lang="fr-FR" sz="1400" b="1" i="1" dirty="0" smtClean="0"/>
              <a:t>Le waterzoï</a:t>
            </a:r>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apitau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apitaux">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2689</TotalTime>
  <Words>1690</Words>
  <Application>Microsoft Office PowerPoint</Application>
  <PresentationFormat>Affichage à l'écran (4:3)</PresentationFormat>
  <Paragraphs>198</Paragraphs>
  <Slides>16</Slides>
  <Notes>6</Notes>
  <HiddenSlides>0</HiddenSlides>
  <MMClips>0</MMClips>
  <ScaleCrop>false</ScaleCrop>
  <HeadingPairs>
    <vt:vector size="4" baseType="variant">
      <vt:variant>
        <vt:lpstr>Thème</vt:lpstr>
      </vt:variant>
      <vt:variant>
        <vt:i4>1</vt:i4>
      </vt:variant>
      <vt:variant>
        <vt:lpstr>Titres des diapositives</vt:lpstr>
      </vt:variant>
      <vt:variant>
        <vt:i4>16</vt:i4>
      </vt:variant>
    </vt:vector>
  </HeadingPairs>
  <TitlesOfParts>
    <vt:vector size="17" baseType="lpstr">
      <vt:lpstr>Capitaux</vt:lpstr>
      <vt:lpstr>Nord-Pas-de-Calais</vt:lpstr>
      <vt:lpstr>Patrimoine &amp; économie </vt:lpstr>
      <vt:lpstr>Culture et traditions</vt:lpstr>
      <vt:lpstr> Le tourisme urbain</vt:lpstr>
      <vt:lpstr>Le tourisme rurale</vt:lpstr>
      <vt:lpstr>     Les produits marqueurs</vt:lpstr>
      <vt:lpstr>Les produits laitiers</vt:lpstr>
      <vt:lpstr>Les spécialités régionales</vt:lpstr>
      <vt:lpstr>Les spécialités régionales</vt:lpstr>
      <vt:lpstr>Appellations culinaires</vt:lpstr>
      <vt:lpstr>Les gourmandises</vt:lpstr>
      <vt:lpstr>Les Boissons</vt:lpstr>
      <vt:lpstr>Naissance d’une bière</vt:lpstr>
      <vt:lpstr>Accords mets &amp; vins</vt:lpstr>
      <vt:lpstr>Quelques tables renommées</vt:lpstr>
      <vt:lpstr>Les personnages célèbres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 Alsace</dc:title>
  <dc:creator>dom</dc:creator>
  <cp:lastModifiedBy>dom</cp:lastModifiedBy>
  <cp:revision>280</cp:revision>
  <dcterms:created xsi:type="dcterms:W3CDTF">2010-01-07T09:07:50Z</dcterms:created>
  <dcterms:modified xsi:type="dcterms:W3CDTF">2010-05-12T10:48:46Z</dcterms:modified>
</cp:coreProperties>
</file>