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2"/>
  </p:notesMasterIdLst>
  <p:handoutMasterIdLst>
    <p:handoutMasterId r:id="rId23"/>
  </p:handoutMasterIdLst>
  <p:sldIdLst>
    <p:sldId id="258" r:id="rId2"/>
    <p:sldId id="259" r:id="rId3"/>
    <p:sldId id="257" r:id="rId4"/>
    <p:sldId id="260" r:id="rId5"/>
    <p:sldId id="261" r:id="rId6"/>
    <p:sldId id="262" r:id="rId7"/>
    <p:sldId id="263" r:id="rId8"/>
    <p:sldId id="276" r:id="rId9"/>
    <p:sldId id="266" r:id="rId10"/>
    <p:sldId id="264" r:id="rId11"/>
    <p:sldId id="265" r:id="rId12"/>
    <p:sldId id="267" r:id="rId13"/>
    <p:sldId id="268" r:id="rId14"/>
    <p:sldId id="269" r:id="rId15"/>
    <p:sldId id="270" r:id="rId16"/>
    <p:sldId id="271" r:id="rId17"/>
    <p:sldId id="272" r:id="rId18"/>
    <p:sldId id="273" r:id="rId19"/>
    <p:sldId id="277" r:id="rId20"/>
    <p:sldId id="275" r:id="rId21"/>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698" autoAdjust="0"/>
  </p:normalViewPr>
  <p:slideViewPr>
    <p:cSldViewPr>
      <p:cViewPr varScale="1">
        <p:scale>
          <a:sx n="67" d="100"/>
          <a:sy n="67" d="100"/>
        </p:scale>
        <p:origin x="-60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20DEE9A-2570-4803-A4AA-C383DE1A346C}" type="datetimeFigureOut">
              <a:rPr lang="fr-FR" smtClean="0"/>
              <a:pPr/>
              <a:t>03/12/2010</a:t>
            </a:fld>
            <a:endParaRPr lang="fr-FR" dirty="0"/>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dirty="0"/>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192E7C3-9A08-4F29-B201-71C0301BD2E7}" type="slidenum">
              <a:rPr lang="fr-FR" smtClean="0"/>
              <a:pPr/>
              <a:t>‹N°›</a:t>
            </a:fld>
            <a:endParaRPr lang="fr-FR"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112CB41-5236-4D8B-9305-74A8317AEED7}" type="datetimeFigureOut">
              <a:rPr lang="fr-FR" smtClean="0"/>
              <a:pPr/>
              <a:t>03/12/2010</a:t>
            </a:fld>
            <a:endParaRPr lang="fr-FR" dirty="0"/>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57B1CCC-C97A-4763-8DF9-FE7A863A7300}" type="slidenum">
              <a:rPr lang="fr-FR" smtClean="0"/>
              <a:pPr/>
              <a:t>‹N°›</a:t>
            </a:fld>
            <a:endParaRPr lang="fr-FR"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0AAE33-893A-42F5-A78F-3B7217BAA1A7}" type="slidenum">
              <a:rPr lang="fr-FR"/>
              <a:pPr/>
              <a:t>1</a:t>
            </a:fld>
            <a:endParaRPr lang="fr-FR" dirty="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p:txBody>
          <a:bodyPr/>
          <a:lstStyle/>
          <a:p>
            <a:endParaRPr lang="fr-F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7" name="Connecteur droit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9" name="Titre 28"/>
          <p:cNvSpPr>
            <a:spLocks noGrp="1"/>
          </p:cNvSpPr>
          <p:nvPr>
            <p:ph type="ctrTitle"/>
          </p:nvPr>
        </p:nvSpPr>
        <p:spPr>
          <a:xfrm>
            <a:off x="381000" y="4853411"/>
            <a:ext cx="8458200" cy="1222375"/>
          </a:xfrm>
        </p:spPr>
        <p:txBody>
          <a:bodyPr anchor="t"/>
          <a:lstStyle/>
          <a:p>
            <a:r>
              <a:rPr kumimoji="0" lang="fr-FR" smtClean="0"/>
              <a:t>Cliquez pour modifier le style du titre</a:t>
            </a:r>
            <a:endParaRPr kumimoji="0" lang="en-US"/>
          </a:p>
        </p:txBody>
      </p:sp>
      <p:sp>
        <p:nvSpPr>
          <p:cNvPr id="9" name="Sous-titr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16" name="Espace réservé de la date 15"/>
          <p:cNvSpPr>
            <a:spLocks noGrp="1"/>
          </p:cNvSpPr>
          <p:nvPr>
            <p:ph type="dt" sz="half" idx="10"/>
          </p:nvPr>
        </p:nvSpPr>
        <p:spPr/>
        <p:txBody>
          <a:bodyPr/>
          <a:lstStyle/>
          <a:p>
            <a:fld id="{87EC401C-6F7A-434F-B092-2A283BC3FA4D}" type="datetime1">
              <a:rPr lang="fr-FR" smtClean="0"/>
              <a:pPr/>
              <a:t>03/12/2010</a:t>
            </a:fld>
            <a:endParaRPr lang="fr-FR" dirty="0"/>
          </a:p>
        </p:txBody>
      </p:sp>
      <p:sp>
        <p:nvSpPr>
          <p:cNvPr id="2" name="Espace réservé du pied de page 1"/>
          <p:cNvSpPr>
            <a:spLocks noGrp="1"/>
          </p:cNvSpPr>
          <p:nvPr>
            <p:ph type="ftr" sz="quarter" idx="11"/>
          </p:nvPr>
        </p:nvSpPr>
        <p:spPr/>
        <p:txBody>
          <a:bodyPr/>
          <a:lstStyle/>
          <a:p>
            <a:r>
              <a:rPr lang="fr-FR" dirty="0" smtClean="0"/>
              <a:t>D.BAFCOP-LPO C. CLAUDEL</a:t>
            </a:r>
            <a:endParaRPr lang="fr-FR" dirty="0"/>
          </a:p>
        </p:txBody>
      </p:sp>
      <p:sp>
        <p:nvSpPr>
          <p:cNvPr id="15" name="Espace réservé du numéro de diapositive 14"/>
          <p:cNvSpPr>
            <a:spLocks noGrp="1"/>
          </p:cNvSpPr>
          <p:nvPr>
            <p:ph type="sldNum" sz="quarter" idx="12"/>
          </p:nvPr>
        </p:nvSpPr>
        <p:spPr>
          <a:xfrm>
            <a:off x="8229600" y="6473952"/>
            <a:ext cx="758952" cy="246888"/>
          </a:xfrm>
        </p:spPr>
        <p:txBody>
          <a:bodyPr/>
          <a:lstStyle/>
          <a:p>
            <a:fld id="{A6586A37-C9BA-47CA-9449-20AC0118408C}" type="slidenum">
              <a:rPr lang="fr-FR" smtClean="0"/>
              <a:pPr/>
              <a:t>‹N°›</a:t>
            </a:fld>
            <a:endParaRPr lang="fr-F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8B04B380-8D17-4CFB-8337-7DB062374201}" type="datetime1">
              <a:rPr lang="fr-FR" smtClean="0"/>
              <a:pPr/>
              <a:t>03/12/2010</a:t>
            </a:fld>
            <a:endParaRPr lang="fr-FR" dirty="0"/>
          </a:p>
        </p:txBody>
      </p:sp>
      <p:sp>
        <p:nvSpPr>
          <p:cNvPr id="5" name="Espace réservé du pied de page 4"/>
          <p:cNvSpPr>
            <a:spLocks noGrp="1"/>
          </p:cNvSpPr>
          <p:nvPr>
            <p:ph type="ftr" sz="quarter" idx="11"/>
          </p:nvPr>
        </p:nvSpPr>
        <p:spPr/>
        <p:txBody>
          <a:bodyPr/>
          <a:lstStyle/>
          <a:p>
            <a:r>
              <a:rPr lang="fr-FR" dirty="0" smtClean="0"/>
              <a:t>D.BAFCOP-LPO C. CLAUDEL</a:t>
            </a:r>
            <a:endParaRPr lang="fr-FR" dirty="0"/>
          </a:p>
        </p:txBody>
      </p:sp>
      <p:sp>
        <p:nvSpPr>
          <p:cNvPr id="6" name="Espace réservé du numéro de diapositive 5"/>
          <p:cNvSpPr>
            <a:spLocks noGrp="1"/>
          </p:cNvSpPr>
          <p:nvPr>
            <p:ph type="sldNum" sz="quarter" idx="12"/>
          </p:nvPr>
        </p:nvSpPr>
        <p:spPr/>
        <p:txBody>
          <a:bodyPr/>
          <a:lstStyle/>
          <a:p>
            <a:fld id="{A6586A37-C9BA-47CA-9449-20AC0118408C}" type="slidenum">
              <a:rPr lang="fr-FR" smtClean="0"/>
              <a:pPr/>
              <a:t>‹N°›</a:t>
            </a:fld>
            <a:endParaRPr lang="fr-F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858000" y="549276"/>
            <a:ext cx="1828800" cy="5851525"/>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549276"/>
            <a:ext cx="6248400" cy="5851525"/>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F17D5075-72C2-4E32-94DD-305E3D8B0019}" type="datetime1">
              <a:rPr lang="fr-FR" smtClean="0"/>
              <a:pPr/>
              <a:t>03/12/2010</a:t>
            </a:fld>
            <a:endParaRPr lang="fr-FR" dirty="0"/>
          </a:p>
        </p:txBody>
      </p:sp>
      <p:sp>
        <p:nvSpPr>
          <p:cNvPr id="5" name="Espace réservé du pied de page 4"/>
          <p:cNvSpPr>
            <a:spLocks noGrp="1"/>
          </p:cNvSpPr>
          <p:nvPr>
            <p:ph type="ftr" sz="quarter" idx="11"/>
          </p:nvPr>
        </p:nvSpPr>
        <p:spPr/>
        <p:txBody>
          <a:bodyPr/>
          <a:lstStyle/>
          <a:p>
            <a:r>
              <a:rPr lang="fr-FR" dirty="0" smtClean="0"/>
              <a:t>D.BAFCOP-LPO C. CLAUDEL</a:t>
            </a:r>
            <a:endParaRPr lang="fr-FR" dirty="0"/>
          </a:p>
        </p:txBody>
      </p:sp>
      <p:sp>
        <p:nvSpPr>
          <p:cNvPr id="6" name="Espace réservé du numéro de diapositive 5"/>
          <p:cNvSpPr>
            <a:spLocks noGrp="1"/>
          </p:cNvSpPr>
          <p:nvPr>
            <p:ph type="sldNum" sz="quarter" idx="12"/>
          </p:nvPr>
        </p:nvSpPr>
        <p:spPr/>
        <p:txBody>
          <a:bodyPr/>
          <a:lstStyle/>
          <a:p>
            <a:fld id="{A6586A37-C9BA-47CA-9449-20AC0118408C}" type="slidenum">
              <a:rPr lang="fr-FR" smtClean="0"/>
              <a:pPr/>
              <a:t>‹N°›</a:t>
            </a:fld>
            <a:endParaRPr lang="fr-F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cSld name="Titre et 4 contenus">
    <p:spTree>
      <p:nvGrpSpPr>
        <p:cNvPr id="1" name=""/>
        <p:cNvGrpSpPr/>
        <p:nvPr/>
      </p:nvGrpSpPr>
      <p:grpSpPr>
        <a:xfrm>
          <a:off x="0" y="0"/>
          <a:ext cx="0" cy="0"/>
          <a:chOff x="0" y="0"/>
          <a:chExt cx="0" cy="0"/>
        </a:xfrm>
      </p:grpSpPr>
      <p:sp>
        <p:nvSpPr>
          <p:cNvPr id="2" name="Titre 1"/>
          <p:cNvSpPr>
            <a:spLocks noGrp="1"/>
          </p:cNvSpPr>
          <p:nvPr>
            <p:ph type="title" sz="quarter"/>
          </p:nvPr>
        </p:nvSpPr>
        <p:spPr>
          <a:xfrm>
            <a:off x="457200" y="277813"/>
            <a:ext cx="8229600" cy="1143000"/>
          </a:xfrm>
        </p:spPr>
        <p:txBody>
          <a:bodyPr/>
          <a:lstStyle/>
          <a:p>
            <a:r>
              <a:rPr lang="fr-FR" smtClean="0"/>
              <a:t>Cliquez pour modifier le style du titre</a:t>
            </a:r>
            <a:endParaRPr lang="fr-FR"/>
          </a:p>
        </p:txBody>
      </p:sp>
      <p:sp>
        <p:nvSpPr>
          <p:cNvPr id="3" name="Espace réservé du contenu 2"/>
          <p:cNvSpPr>
            <a:spLocks noGrp="1"/>
          </p:cNvSpPr>
          <p:nvPr>
            <p:ph sz="quarter" idx="1"/>
          </p:nvPr>
        </p:nvSpPr>
        <p:spPr>
          <a:xfrm>
            <a:off x="457200" y="1600200"/>
            <a:ext cx="4038600" cy="2189163"/>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quarter" idx="2"/>
          </p:nvPr>
        </p:nvSpPr>
        <p:spPr>
          <a:xfrm>
            <a:off x="4648200" y="1600200"/>
            <a:ext cx="4038600" cy="2189163"/>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contenu 4"/>
          <p:cNvSpPr>
            <a:spLocks noGrp="1"/>
          </p:cNvSpPr>
          <p:nvPr>
            <p:ph sz="quarter" idx="3"/>
          </p:nvPr>
        </p:nvSpPr>
        <p:spPr>
          <a:xfrm>
            <a:off x="457200" y="3941763"/>
            <a:ext cx="4038600" cy="2189162"/>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contenu 5"/>
          <p:cNvSpPr>
            <a:spLocks noGrp="1"/>
          </p:cNvSpPr>
          <p:nvPr>
            <p:ph sz="quarter" idx="4"/>
          </p:nvPr>
        </p:nvSpPr>
        <p:spPr>
          <a:xfrm>
            <a:off x="4648200" y="3941763"/>
            <a:ext cx="4038600" cy="2189162"/>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a:xfrm>
            <a:off x="457200" y="6243638"/>
            <a:ext cx="2133600" cy="457200"/>
          </a:xfrm>
        </p:spPr>
        <p:txBody>
          <a:bodyPr/>
          <a:lstStyle>
            <a:lvl1pPr>
              <a:defRPr/>
            </a:lvl1pPr>
          </a:lstStyle>
          <a:p>
            <a:fld id="{878A4404-60BE-4AFF-A9AF-7E0EA56E57F0}" type="datetime1">
              <a:rPr lang="fr-FR" smtClean="0"/>
              <a:pPr/>
              <a:t>03/12/2010</a:t>
            </a:fld>
            <a:endParaRPr lang="fr-FR" dirty="0"/>
          </a:p>
        </p:txBody>
      </p:sp>
      <p:sp>
        <p:nvSpPr>
          <p:cNvPr id="8" name="Espace réservé du pied de page 7"/>
          <p:cNvSpPr>
            <a:spLocks noGrp="1"/>
          </p:cNvSpPr>
          <p:nvPr>
            <p:ph type="ftr" sz="quarter" idx="11"/>
          </p:nvPr>
        </p:nvSpPr>
        <p:spPr>
          <a:xfrm>
            <a:off x="3124200" y="6248400"/>
            <a:ext cx="2895600" cy="457200"/>
          </a:xfrm>
        </p:spPr>
        <p:txBody>
          <a:bodyPr/>
          <a:lstStyle>
            <a:lvl1pPr>
              <a:defRPr/>
            </a:lvl1pPr>
          </a:lstStyle>
          <a:p>
            <a:r>
              <a:rPr lang="fr-FR" dirty="0" smtClean="0"/>
              <a:t>D.BAFCOP-LPO C. CLAUDEL</a:t>
            </a:r>
            <a:endParaRPr lang="fr-FR" dirty="0"/>
          </a:p>
        </p:txBody>
      </p:sp>
      <p:sp>
        <p:nvSpPr>
          <p:cNvPr id="9" name="Espace réservé du numéro de diapositive 8"/>
          <p:cNvSpPr>
            <a:spLocks noGrp="1"/>
          </p:cNvSpPr>
          <p:nvPr>
            <p:ph type="sldNum" sz="quarter" idx="12"/>
          </p:nvPr>
        </p:nvSpPr>
        <p:spPr>
          <a:xfrm>
            <a:off x="6553200" y="6243638"/>
            <a:ext cx="2133600" cy="457200"/>
          </a:xfrm>
        </p:spPr>
        <p:txBody>
          <a:bodyPr/>
          <a:lstStyle>
            <a:lvl1pPr>
              <a:defRPr/>
            </a:lvl1pPr>
          </a:lstStyle>
          <a:p>
            <a:fld id="{7FDF3E2B-6D67-4959-9B08-C69C32F45712}" type="slidenum">
              <a:rPr lang="fr-FR"/>
              <a:pPr/>
              <a:t>‹N°›</a:t>
            </a:fld>
            <a:endParaRPr lang="fr-F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2" name="Titre 21"/>
          <p:cNvSpPr>
            <a:spLocks noGrp="1"/>
          </p:cNvSpPr>
          <p:nvPr>
            <p:ph type="title"/>
          </p:nvPr>
        </p:nvSpPr>
        <p:spPr/>
        <p:txBody>
          <a:bodyPr/>
          <a:lstStyle/>
          <a:p>
            <a:r>
              <a:rPr kumimoji="0" lang="fr-FR" smtClean="0"/>
              <a:t>Cliquez pour modifier le style du titre</a:t>
            </a:r>
            <a:endParaRPr kumimoji="0" lang="en-US"/>
          </a:p>
        </p:txBody>
      </p:sp>
      <p:sp>
        <p:nvSpPr>
          <p:cNvPr id="27" name="Espace réservé du contenu 26"/>
          <p:cNvSpPr>
            <a:spLocks noGrp="1"/>
          </p:cNvSpPr>
          <p:nvPr>
            <p:ph idx="1"/>
          </p:nvPr>
        </p:nvSpPr>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5" name="Espace réservé de la date 24"/>
          <p:cNvSpPr>
            <a:spLocks noGrp="1"/>
          </p:cNvSpPr>
          <p:nvPr>
            <p:ph type="dt" sz="half" idx="10"/>
          </p:nvPr>
        </p:nvSpPr>
        <p:spPr/>
        <p:txBody>
          <a:bodyPr/>
          <a:lstStyle/>
          <a:p>
            <a:fld id="{55CBBF9E-72C5-4A4B-81DB-48ACDACDE348}" type="datetime1">
              <a:rPr lang="fr-FR" smtClean="0"/>
              <a:pPr/>
              <a:t>03/12/2010</a:t>
            </a:fld>
            <a:endParaRPr lang="fr-FR" dirty="0"/>
          </a:p>
        </p:txBody>
      </p:sp>
      <p:sp>
        <p:nvSpPr>
          <p:cNvPr id="19" name="Espace réservé du pied de page 18"/>
          <p:cNvSpPr>
            <a:spLocks noGrp="1"/>
          </p:cNvSpPr>
          <p:nvPr>
            <p:ph type="ftr" sz="quarter" idx="11"/>
          </p:nvPr>
        </p:nvSpPr>
        <p:spPr>
          <a:xfrm>
            <a:off x="3581400" y="76200"/>
            <a:ext cx="2895600" cy="288925"/>
          </a:xfrm>
        </p:spPr>
        <p:txBody>
          <a:bodyPr/>
          <a:lstStyle/>
          <a:p>
            <a:r>
              <a:rPr lang="fr-FR" dirty="0" smtClean="0"/>
              <a:t>D.BAFCOP-LPO C. CLAUDEL</a:t>
            </a:r>
            <a:endParaRPr lang="fr-FR" dirty="0"/>
          </a:p>
        </p:txBody>
      </p:sp>
      <p:sp>
        <p:nvSpPr>
          <p:cNvPr id="16" name="Espace réservé du numéro de diapositive 15"/>
          <p:cNvSpPr>
            <a:spLocks noGrp="1"/>
          </p:cNvSpPr>
          <p:nvPr>
            <p:ph type="sldNum" sz="quarter" idx="12"/>
          </p:nvPr>
        </p:nvSpPr>
        <p:spPr>
          <a:xfrm>
            <a:off x="8229600" y="6473952"/>
            <a:ext cx="758952" cy="246888"/>
          </a:xfrm>
        </p:spPr>
        <p:txBody>
          <a:bodyPr/>
          <a:lstStyle/>
          <a:p>
            <a:fld id="{A6586A37-C9BA-47CA-9449-20AC0118408C}" type="slidenum">
              <a:rPr lang="fr-FR" smtClean="0"/>
              <a:pPr/>
              <a:t>‹N°›</a:t>
            </a:fld>
            <a:endParaRPr lang="fr-F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3">
        <a:schemeClr val="bg2"/>
      </p:bgRef>
    </p:bg>
    <p:spTree>
      <p:nvGrpSpPr>
        <p:cNvPr id="1" name=""/>
        <p:cNvGrpSpPr/>
        <p:nvPr/>
      </p:nvGrpSpPr>
      <p:grpSpPr>
        <a:xfrm>
          <a:off x="0" y="0"/>
          <a:ext cx="0" cy="0"/>
          <a:chOff x="0" y="0"/>
          <a:chExt cx="0" cy="0"/>
        </a:xfrm>
      </p:grpSpPr>
      <p:sp>
        <p:nvSpPr>
          <p:cNvPr id="7" name="Connecteur droit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Espace réservé du texte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19" name="Espace réservé de la date 18"/>
          <p:cNvSpPr>
            <a:spLocks noGrp="1"/>
          </p:cNvSpPr>
          <p:nvPr>
            <p:ph type="dt" sz="half" idx="10"/>
          </p:nvPr>
        </p:nvSpPr>
        <p:spPr/>
        <p:txBody>
          <a:bodyPr/>
          <a:lstStyle/>
          <a:p>
            <a:fld id="{EEC3DFAB-B47A-48E7-9491-035B6A89772B}" type="datetime1">
              <a:rPr lang="fr-FR" smtClean="0"/>
              <a:pPr/>
              <a:t>03/12/2010</a:t>
            </a:fld>
            <a:endParaRPr lang="fr-FR" dirty="0"/>
          </a:p>
        </p:txBody>
      </p:sp>
      <p:sp>
        <p:nvSpPr>
          <p:cNvPr id="11" name="Espace réservé du pied de page 10"/>
          <p:cNvSpPr>
            <a:spLocks noGrp="1"/>
          </p:cNvSpPr>
          <p:nvPr>
            <p:ph type="ftr" sz="quarter" idx="11"/>
          </p:nvPr>
        </p:nvSpPr>
        <p:spPr/>
        <p:txBody>
          <a:bodyPr/>
          <a:lstStyle/>
          <a:p>
            <a:r>
              <a:rPr lang="fr-FR" dirty="0" smtClean="0"/>
              <a:t>D.BAFCOP-LPO C. CLAUDEL</a:t>
            </a:r>
            <a:endParaRPr lang="fr-FR" dirty="0"/>
          </a:p>
        </p:txBody>
      </p:sp>
      <p:sp>
        <p:nvSpPr>
          <p:cNvPr id="16" name="Espace réservé du numéro de diapositive 15"/>
          <p:cNvSpPr>
            <a:spLocks noGrp="1"/>
          </p:cNvSpPr>
          <p:nvPr>
            <p:ph type="sldNum" sz="quarter" idx="12"/>
          </p:nvPr>
        </p:nvSpPr>
        <p:spPr/>
        <p:txBody>
          <a:bodyPr/>
          <a:lstStyle/>
          <a:p>
            <a:fld id="{A6586A37-C9BA-47CA-9449-20AC0118408C}" type="slidenum">
              <a:rPr lang="fr-FR" smtClean="0"/>
              <a:pPr/>
              <a:t>‹N°›</a:t>
            </a:fld>
            <a:endParaRPr lang="fr-FR" dirty="0"/>
          </a:p>
        </p:txBody>
      </p:sp>
      <p:sp>
        <p:nvSpPr>
          <p:cNvPr id="8" name="Titre 7"/>
          <p:cNvSpPr>
            <a:spLocks noGrp="1"/>
          </p:cNvSpPr>
          <p:nvPr>
            <p:ph type="title"/>
          </p:nvPr>
        </p:nvSpPr>
        <p:spPr>
          <a:xfrm>
            <a:off x="180475" y="2947085"/>
            <a:ext cx="8686800" cy="1184825"/>
          </a:xfrm>
        </p:spPr>
        <p:txBody>
          <a:bodyPr rtlCol="0" anchor="t"/>
          <a:lstStyle>
            <a:lvl1pPr algn="r">
              <a:defRPr/>
            </a:lvl1pPr>
          </a:lstStyle>
          <a:p>
            <a:r>
              <a:rPr kumimoji="0" lang="fr-FR" smtClean="0"/>
              <a:t>Cliquez pour modifier le style du titre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0" name="Titre 19"/>
          <p:cNvSpPr>
            <a:spLocks noGrp="1"/>
          </p:cNvSpPr>
          <p:nvPr>
            <p:ph type="title"/>
          </p:nvPr>
        </p:nvSpPr>
        <p:spPr>
          <a:xfrm>
            <a:off x="301752" y="457200"/>
            <a:ext cx="8686800" cy="841248"/>
          </a:xfrm>
        </p:spPr>
        <p:txBody>
          <a:bodyPr/>
          <a:lstStyle/>
          <a:p>
            <a:r>
              <a:rPr kumimoji="0" lang="fr-FR" smtClean="0"/>
              <a:t>Cliquez pour modifier le style du titre</a:t>
            </a:r>
            <a:endParaRPr kumimoji="0" lang="en-US"/>
          </a:p>
        </p:txBody>
      </p:sp>
      <p:sp>
        <p:nvSpPr>
          <p:cNvPr id="14" name="Espace réservé du contenu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3" name="Espace réservé du contenu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1" name="Espace réservé de la date 20"/>
          <p:cNvSpPr>
            <a:spLocks noGrp="1"/>
          </p:cNvSpPr>
          <p:nvPr>
            <p:ph type="dt" sz="half" idx="10"/>
          </p:nvPr>
        </p:nvSpPr>
        <p:spPr/>
        <p:txBody>
          <a:bodyPr/>
          <a:lstStyle/>
          <a:p>
            <a:fld id="{30E915F6-5D4C-4303-BF87-215E1A25114A}" type="datetime1">
              <a:rPr lang="fr-FR" smtClean="0"/>
              <a:pPr/>
              <a:t>03/12/2010</a:t>
            </a:fld>
            <a:endParaRPr lang="fr-FR" dirty="0"/>
          </a:p>
        </p:txBody>
      </p:sp>
      <p:sp>
        <p:nvSpPr>
          <p:cNvPr id="10" name="Espace réservé du pied de page 9"/>
          <p:cNvSpPr>
            <a:spLocks noGrp="1"/>
          </p:cNvSpPr>
          <p:nvPr>
            <p:ph type="ftr" sz="quarter" idx="11"/>
          </p:nvPr>
        </p:nvSpPr>
        <p:spPr/>
        <p:txBody>
          <a:bodyPr/>
          <a:lstStyle/>
          <a:p>
            <a:r>
              <a:rPr lang="fr-FR" dirty="0" smtClean="0"/>
              <a:t>D.BAFCOP-LPO C. CLAUDEL</a:t>
            </a:r>
            <a:endParaRPr lang="fr-FR" dirty="0"/>
          </a:p>
        </p:txBody>
      </p:sp>
      <p:sp>
        <p:nvSpPr>
          <p:cNvPr id="31" name="Espace réservé du numéro de diapositive 30"/>
          <p:cNvSpPr>
            <a:spLocks noGrp="1"/>
          </p:cNvSpPr>
          <p:nvPr>
            <p:ph type="sldNum" sz="quarter" idx="12"/>
          </p:nvPr>
        </p:nvSpPr>
        <p:spPr/>
        <p:txBody>
          <a:bodyPr/>
          <a:lstStyle/>
          <a:p>
            <a:fld id="{A6586A37-C9BA-47CA-9449-20AC0118408C}" type="slidenum">
              <a:rPr lang="fr-FR" smtClean="0"/>
              <a:pPr/>
              <a:t>‹N°›</a:t>
            </a:fld>
            <a:endParaRPr lang="fr-F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9" name="Titre 28"/>
          <p:cNvSpPr>
            <a:spLocks noGrp="1"/>
          </p:cNvSpPr>
          <p:nvPr>
            <p:ph type="title"/>
          </p:nvPr>
        </p:nvSpPr>
        <p:spPr>
          <a:xfrm>
            <a:off x="304800" y="5410200"/>
            <a:ext cx="8610600" cy="882650"/>
          </a:xfrm>
        </p:spPr>
        <p:txBody>
          <a:bodyPr anchor="ctr"/>
          <a:lstStyle>
            <a:lvl1pPr>
              <a:defRPr/>
            </a:lvl1pPr>
          </a:lstStyle>
          <a:p>
            <a:r>
              <a:rPr kumimoji="0" lang="fr-FR" smtClean="0"/>
              <a:t>Cliquez pour modifier le style du titre</a:t>
            </a:r>
            <a:endParaRPr kumimoji="0" lang="en-US"/>
          </a:p>
        </p:txBody>
      </p:sp>
      <p:sp>
        <p:nvSpPr>
          <p:cNvPr id="13" name="Espace réservé du texte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25" name="Espace réservé du texte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contenu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8" name="Espace réservé du contenu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0" name="Espace réservé de la date 9"/>
          <p:cNvSpPr>
            <a:spLocks noGrp="1"/>
          </p:cNvSpPr>
          <p:nvPr>
            <p:ph type="dt" sz="half" idx="10"/>
          </p:nvPr>
        </p:nvSpPr>
        <p:spPr/>
        <p:txBody>
          <a:bodyPr/>
          <a:lstStyle/>
          <a:p>
            <a:fld id="{0430D791-6489-4D6C-B112-FB41804C7692}" type="datetime1">
              <a:rPr lang="fr-FR" smtClean="0"/>
              <a:pPr/>
              <a:t>03/12/2010</a:t>
            </a:fld>
            <a:endParaRPr lang="fr-FR" dirty="0"/>
          </a:p>
        </p:txBody>
      </p:sp>
      <p:sp>
        <p:nvSpPr>
          <p:cNvPr id="6" name="Espace réservé du pied de page 5"/>
          <p:cNvSpPr>
            <a:spLocks noGrp="1"/>
          </p:cNvSpPr>
          <p:nvPr>
            <p:ph type="ftr" sz="quarter" idx="11"/>
          </p:nvPr>
        </p:nvSpPr>
        <p:spPr/>
        <p:txBody>
          <a:bodyPr/>
          <a:lstStyle/>
          <a:p>
            <a:r>
              <a:rPr lang="fr-FR" dirty="0" smtClean="0"/>
              <a:t>D.BAFCOP-LPO C. CLAUDEL</a:t>
            </a:r>
            <a:endParaRPr lang="fr-FR" dirty="0"/>
          </a:p>
        </p:txBody>
      </p:sp>
      <p:sp>
        <p:nvSpPr>
          <p:cNvPr id="7" name="Espace réservé du numéro de diapositive 6"/>
          <p:cNvSpPr>
            <a:spLocks noGrp="1"/>
          </p:cNvSpPr>
          <p:nvPr>
            <p:ph type="sldNum" sz="quarter" idx="12"/>
          </p:nvPr>
        </p:nvSpPr>
        <p:spPr>
          <a:xfrm>
            <a:off x="8229600" y="6477000"/>
            <a:ext cx="762000" cy="246888"/>
          </a:xfrm>
        </p:spPr>
        <p:txBody>
          <a:bodyPr/>
          <a:lstStyle/>
          <a:p>
            <a:fld id="{A6586A37-C9BA-47CA-9449-20AC0118408C}" type="slidenum">
              <a:rPr lang="fr-FR" smtClean="0"/>
              <a:pPr/>
              <a:t>‹N°›</a:t>
            </a:fld>
            <a:endParaRPr lang="fr-FR" dirty="0"/>
          </a:p>
        </p:txBody>
      </p:sp>
      <p:sp>
        <p:nvSpPr>
          <p:cNvPr id="11" name="Connecteur droit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30" name="Titre 29"/>
          <p:cNvSpPr>
            <a:spLocks noGrp="1"/>
          </p:cNvSpPr>
          <p:nvPr>
            <p:ph type="title"/>
          </p:nvPr>
        </p:nvSpPr>
        <p:spPr>
          <a:xfrm>
            <a:off x="301752" y="457200"/>
            <a:ext cx="8686800" cy="841248"/>
          </a:xfrm>
        </p:spPr>
        <p:txBody>
          <a:bodyPr/>
          <a:lstStyle/>
          <a:p>
            <a:r>
              <a:rPr kumimoji="0" lang="fr-FR" smtClean="0"/>
              <a:t>Cliquez pour modifier le style du titre</a:t>
            </a:r>
            <a:endParaRPr kumimoji="0" lang="en-US"/>
          </a:p>
        </p:txBody>
      </p:sp>
      <p:sp>
        <p:nvSpPr>
          <p:cNvPr id="12" name="Espace réservé de la date 11"/>
          <p:cNvSpPr>
            <a:spLocks noGrp="1"/>
          </p:cNvSpPr>
          <p:nvPr>
            <p:ph type="dt" sz="half" idx="10"/>
          </p:nvPr>
        </p:nvSpPr>
        <p:spPr/>
        <p:txBody>
          <a:bodyPr/>
          <a:lstStyle/>
          <a:p>
            <a:fld id="{32E1B682-0320-45A9-8CEB-8A2EB3D4FDD6}" type="datetime1">
              <a:rPr lang="fr-FR" smtClean="0"/>
              <a:pPr/>
              <a:t>03/12/2010</a:t>
            </a:fld>
            <a:endParaRPr lang="fr-FR" dirty="0"/>
          </a:p>
        </p:txBody>
      </p:sp>
      <p:sp>
        <p:nvSpPr>
          <p:cNvPr id="21" name="Espace réservé du pied de page 20"/>
          <p:cNvSpPr>
            <a:spLocks noGrp="1"/>
          </p:cNvSpPr>
          <p:nvPr>
            <p:ph type="ftr" sz="quarter" idx="11"/>
          </p:nvPr>
        </p:nvSpPr>
        <p:spPr/>
        <p:txBody>
          <a:bodyPr/>
          <a:lstStyle/>
          <a:p>
            <a:r>
              <a:rPr lang="fr-FR" dirty="0" smtClean="0"/>
              <a:t>D.BAFCOP-LPO C. CLAUDEL</a:t>
            </a:r>
            <a:endParaRPr lang="fr-FR" dirty="0"/>
          </a:p>
        </p:txBody>
      </p:sp>
      <p:sp>
        <p:nvSpPr>
          <p:cNvPr id="6" name="Espace réservé du numéro de diapositive 5"/>
          <p:cNvSpPr>
            <a:spLocks noGrp="1"/>
          </p:cNvSpPr>
          <p:nvPr>
            <p:ph type="sldNum" sz="quarter" idx="12"/>
          </p:nvPr>
        </p:nvSpPr>
        <p:spPr/>
        <p:txBody>
          <a:bodyPr/>
          <a:lstStyle/>
          <a:p>
            <a:fld id="{A6586A37-C9BA-47CA-9449-20AC0118408C}" type="slidenum">
              <a:rPr lang="fr-FR" smtClean="0"/>
              <a:pPr/>
              <a:t>‹N°›</a:t>
            </a:fld>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3" name="Espace réservé de la date 2"/>
          <p:cNvSpPr>
            <a:spLocks noGrp="1"/>
          </p:cNvSpPr>
          <p:nvPr>
            <p:ph type="dt" sz="half" idx="10"/>
          </p:nvPr>
        </p:nvSpPr>
        <p:spPr/>
        <p:txBody>
          <a:bodyPr/>
          <a:lstStyle/>
          <a:p>
            <a:fld id="{888A1CFA-4CAC-4CFF-8768-62D35D28DD12}" type="datetime1">
              <a:rPr lang="fr-FR" smtClean="0"/>
              <a:pPr/>
              <a:t>03/12/2010</a:t>
            </a:fld>
            <a:endParaRPr lang="fr-FR" dirty="0"/>
          </a:p>
        </p:txBody>
      </p:sp>
      <p:sp>
        <p:nvSpPr>
          <p:cNvPr id="24" name="Espace réservé du pied de page 23"/>
          <p:cNvSpPr>
            <a:spLocks noGrp="1"/>
          </p:cNvSpPr>
          <p:nvPr>
            <p:ph type="ftr" sz="quarter" idx="11"/>
          </p:nvPr>
        </p:nvSpPr>
        <p:spPr/>
        <p:txBody>
          <a:bodyPr/>
          <a:lstStyle/>
          <a:p>
            <a:r>
              <a:rPr lang="fr-FR" dirty="0" smtClean="0"/>
              <a:t>D.BAFCOP-LPO C. CLAUDEL</a:t>
            </a:r>
            <a:endParaRPr lang="fr-FR" dirty="0"/>
          </a:p>
        </p:txBody>
      </p:sp>
      <p:sp>
        <p:nvSpPr>
          <p:cNvPr id="7" name="Espace réservé du numéro de diapositive 6"/>
          <p:cNvSpPr>
            <a:spLocks noGrp="1"/>
          </p:cNvSpPr>
          <p:nvPr>
            <p:ph type="sldNum" sz="quarter" idx="12"/>
          </p:nvPr>
        </p:nvSpPr>
        <p:spPr/>
        <p:txBody>
          <a:bodyPr/>
          <a:lstStyle/>
          <a:p>
            <a:fld id="{A6586A37-C9BA-47CA-9449-20AC0118408C}" type="slidenum">
              <a:rPr lang="fr-FR" smtClean="0"/>
              <a:pPr/>
              <a:t>‹N°›</a:t>
            </a:fld>
            <a:endParaRPr lang="fr-F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8" name="Connecteur droit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Titre 11"/>
          <p:cNvSpPr>
            <a:spLocks noGrp="1"/>
          </p:cNvSpPr>
          <p:nvPr>
            <p:ph type="title"/>
          </p:nvPr>
        </p:nvSpPr>
        <p:spPr>
          <a:xfrm>
            <a:off x="457200" y="5486400"/>
            <a:ext cx="8458200" cy="520700"/>
          </a:xfrm>
        </p:spPr>
        <p:txBody>
          <a:bodyPr anchor="ctr"/>
          <a:lstStyle>
            <a:lvl1pPr algn="l">
              <a:buNone/>
              <a:defRPr sz="2000" b="1"/>
            </a:lvl1pPr>
          </a:lstStyle>
          <a:p>
            <a:r>
              <a:rPr kumimoji="0" lang="fr-FR" smtClean="0"/>
              <a:t>Cliquez pour modifier le style du titre</a:t>
            </a:r>
            <a:endParaRPr kumimoji="0" lang="en-US"/>
          </a:p>
        </p:txBody>
      </p:sp>
      <p:sp>
        <p:nvSpPr>
          <p:cNvPr id="26" name="Espace réservé du texte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fr-FR" smtClean="0"/>
              <a:t>Cliquez pour modifier les styles du texte du masque</a:t>
            </a:r>
          </a:p>
        </p:txBody>
      </p:sp>
      <p:sp>
        <p:nvSpPr>
          <p:cNvPr id="14" name="Espace réservé du contenu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5" name="Espace réservé de la date 24"/>
          <p:cNvSpPr>
            <a:spLocks noGrp="1"/>
          </p:cNvSpPr>
          <p:nvPr>
            <p:ph type="dt" sz="half" idx="10"/>
          </p:nvPr>
        </p:nvSpPr>
        <p:spPr/>
        <p:txBody>
          <a:bodyPr/>
          <a:lstStyle/>
          <a:p>
            <a:fld id="{5348E40C-AB7E-4C1C-9B7A-BB4EF374FABA}" type="datetime1">
              <a:rPr lang="fr-FR" smtClean="0"/>
              <a:pPr/>
              <a:t>03/12/2010</a:t>
            </a:fld>
            <a:endParaRPr lang="fr-FR" dirty="0"/>
          </a:p>
        </p:txBody>
      </p:sp>
      <p:sp>
        <p:nvSpPr>
          <p:cNvPr id="29" name="Espace réservé du pied de page 28"/>
          <p:cNvSpPr>
            <a:spLocks noGrp="1"/>
          </p:cNvSpPr>
          <p:nvPr>
            <p:ph type="ftr" sz="quarter" idx="11"/>
          </p:nvPr>
        </p:nvSpPr>
        <p:spPr/>
        <p:txBody>
          <a:bodyPr/>
          <a:lstStyle/>
          <a:p>
            <a:r>
              <a:rPr lang="fr-FR" dirty="0" smtClean="0"/>
              <a:t>D.BAFCOP-LPO C. CLAUDEL</a:t>
            </a:r>
            <a:endParaRPr lang="fr-FR" dirty="0"/>
          </a:p>
        </p:txBody>
      </p:sp>
      <p:sp>
        <p:nvSpPr>
          <p:cNvPr id="7" name="Espace réservé du numéro de diapositive 6"/>
          <p:cNvSpPr>
            <a:spLocks noGrp="1"/>
          </p:cNvSpPr>
          <p:nvPr>
            <p:ph type="sldNum" sz="quarter" idx="12"/>
          </p:nvPr>
        </p:nvSpPr>
        <p:spPr/>
        <p:txBody>
          <a:bodyPr/>
          <a:lstStyle/>
          <a:p>
            <a:fld id="{A6586A37-C9BA-47CA-9449-20AC0118408C}" type="slidenum">
              <a:rPr lang="fr-FR" smtClean="0"/>
              <a:pPr/>
              <a:t>‹N°›</a:t>
            </a:fld>
            <a:endParaRPr lang="fr-F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13" name="Espace réservé pour une image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fr-FR" dirty="0" smtClean="0"/>
              <a:t>Cliquez sur l'icône pour ajouter une image</a:t>
            </a:r>
            <a:endParaRPr kumimoji="0" lang="en-US" dirty="0"/>
          </a:p>
        </p:txBody>
      </p:sp>
      <p:sp>
        <p:nvSpPr>
          <p:cNvPr id="7" name="Espace réservé de la date 6"/>
          <p:cNvSpPr>
            <a:spLocks noGrp="1"/>
          </p:cNvSpPr>
          <p:nvPr>
            <p:ph type="dt" sz="half" idx="10"/>
          </p:nvPr>
        </p:nvSpPr>
        <p:spPr/>
        <p:txBody>
          <a:bodyPr/>
          <a:lstStyle/>
          <a:p>
            <a:fld id="{E98F45BC-ED9A-4066-B26C-7EE78CF0AC90}" type="datetime1">
              <a:rPr lang="fr-FR" smtClean="0"/>
              <a:pPr/>
              <a:t>03/12/2010</a:t>
            </a:fld>
            <a:endParaRPr lang="fr-FR" dirty="0"/>
          </a:p>
        </p:txBody>
      </p:sp>
      <p:sp>
        <p:nvSpPr>
          <p:cNvPr id="5" name="Espace réservé du pied de page 4"/>
          <p:cNvSpPr>
            <a:spLocks noGrp="1"/>
          </p:cNvSpPr>
          <p:nvPr>
            <p:ph type="ftr" sz="quarter" idx="11"/>
          </p:nvPr>
        </p:nvSpPr>
        <p:spPr/>
        <p:txBody>
          <a:bodyPr/>
          <a:lstStyle/>
          <a:p>
            <a:r>
              <a:rPr lang="fr-FR" dirty="0" smtClean="0"/>
              <a:t>D.BAFCOP-LPO C. CLAUDEL</a:t>
            </a:r>
            <a:endParaRPr lang="fr-FR" dirty="0"/>
          </a:p>
        </p:txBody>
      </p:sp>
      <p:sp>
        <p:nvSpPr>
          <p:cNvPr id="31" name="Espace réservé du numéro de diapositive 30"/>
          <p:cNvSpPr>
            <a:spLocks noGrp="1"/>
          </p:cNvSpPr>
          <p:nvPr>
            <p:ph type="sldNum" sz="quarter" idx="12"/>
          </p:nvPr>
        </p:nvSpPr>
        <p:spPr/>
        <p:txBody>
          <a:bodyPr/>
          <a:lstStyle/>
          <a:p>
            <a:fld id="{A6586A37-C9BA-47CA-9449-20AC0118408C}" type="slidenum">
              <a:rPr lang="fr-FR" smtClean="0"/>
              <a:pPr/>
              <a:t>‹N°›</a:t>
            </a:fld>
            <a:endParaRPr lang="fr-FR" dirty="0"/>
          </a:p>
        </p:txBody>
      </p:sp>
      <p:sp>
        <p:nvSpPr>
          <p:cNvPr id="17" name="Titre 16"/>
          <p:cNvSpPr>
            <a:spLocks noGrp="1"/>
          </p:cNvSpPr>
          <p:nvPr>
            <p:ph type="title"/>
          </p:nvPr>
        </p:nvSpPr>
        <p:spPr>
          <a:xfrm>
            <a:off x="381000" y="4993760"/>
            <a:ext cx="5867400" cy="522288"/>
          </a:xfrm>
        </p:spPr>
        <p:txBody>
          <a:bodyPr anchor="ctr"/>
          <a:lstStyle>
            <a:lvl1pPr algn="l">
              <a:buNone/>
              <a:defRPr sz="2000" b="1"/>
            </a:lvl1pPr>
          </a:lstStyle>
          <a:p>
            <a:r>
              <a:rPr kumimoji="0" lang="fr-FR" smtClean="0"/>
              <a:t>Cliquez pour modifier le style du titre</a:t>
            </a:r>
            <a:endParaRPr kumimoji="0" lang="en-US"/>
          </a:p>
        </p:txBody>
      </p:sp>
      <p:sp>
        <p:nvSpPr>
          <p:cNvPr id="26" name="Espace réservé du texte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Connecteur droit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8" name="Espace réservé du texte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1" name="Espace réservé de la date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D5D3F8D3-C7FC-4863-AA5B-246A5C8D8FB3}" type="datetime1">
              <a:rPr lang="fr-FR" smtClean="0"/>
              <a:pPr/>
              <a:t>03/12/2010</a:t>
            </a:fld>
            <a:endParaRPr lang="fr-FR" dirty="0"/>
          </a:p>
        </p:txBody>
      </p:sp>
      <p:sp>
        <p:nvSpPr>
          <p:cNvPr id="28" name="Espace réservé du pied de page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r>
              <a:rPr lang="fr-FR" dirty="0" smtClean="0"/>
              <a:t>D.BAFCOP-LPO C. CLAUDEL</a:t>
            </a:r>
            <a:endParaRPr lang="fr-FR" dirty="0"/>
          </a:p>
        </p:txBody>
      </p:sp>
      <p:sp>
        <p:nvSpPr>
          <p:cNvPr id="5" name="Espace réservé du numéro de diapositive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A6586A37-C9BA-47CA-9449-20AC0118408C}" type="slidenum">
              <a:rPr lang="fr-FR" smtClean="0"/>
              <a:pPr/>
              <a:t>‹N°›</a:t>
            </a:fld>
            <a:endParaRPr lang="fr-FR" dirty="0"/>
          </a:p>
        </p:txBody>
      </p:sp>
      <p:sp>
        <p:nvSpPr>
          <p:cNvPr id="10" name="Espace réservé du titre 9"/>
          <p:cNvSpPr>
            <a:spLocks noGrp="1"/>
          </p:cNvSpPr>
          <p:nvPr>
            <p:ph type="title"/>
          </p:nvPr>
        </p:nvSpPr>
        <p:spPr>
          <a:xfrm>
            <a:off x="304800" y="457200"/>
            <a:ext cx="8686800" cy="838200"/>
          </a:xfrm>
          <a:prstGeom prst="rect">
            <a:avLst/>
          </a:prstGeom>
        </p:spPr>
        <p:txBody>
          <a:bodyPr vert="horz" anchor="ctr">
            <a:normAutofit/>
          </a:bodyPr>
          <a:lstStyle/>
          <a:p>
            <a:r>
              <a:rPr kumimoji="0" lang="fr-FR" smtClean="0"/>
              <a:t>Cliquez pour modifier le style du titre</a:t>
            </a:r>
            <a:endParaRPr kumimoji="0" lang="en-US"/>
          </a:p>
        </p:txBody>
      </p:sp>
      <p:sp>
        <p:nvSpPr>
          <p:cNvPr id="9" name="Connecteur droit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Connecteur droit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hf hdr="0" dt="0"/>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7" Type="http://schemas.openxmlformats.org/officeDocument/2006/relationships/hyperlink" Target="http://www.routard.com/"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hyperlink" Target="http://www.enpaysdelaloire.com/" TargetMode="External"/><Relationship Id="rId5" Type="http://schemas.openxmlformats.org/officeDocument/2006/relationships/image" Target="../media/image4.png"/><Relationship Id="rId4" Type="http://schemas.openxmlformats.org/officeDocument/2006/relationships/hyperlink" Target="http://fr.wikipedia.org/wiki/Fichier:Pays_de_la_Loire_region_locator_map.svg" TargetMode="External"/></Relationships>
</file>

<file path=ppt/slides/_rels/slide10.xml.rels><?xml version="1.0" encoding="UTF-8" standalone="yes"?>
<Relationships xmlns="http://schemas.openxmlformats.org/package/2006/relationships"><Relationship Id="rId8" Type="http://schemas.openxmlformats.org/officeDocument/2006/relationships/image" Target="../media/image49.jpeg"/><Relationship Id="rId3" Type="http://schemas.openxmlformats.org/officeDocument/2006/relationships/image" Target="../media/image46.jpeg"/><Relationship Id="rId7" Type="http://schemas.openxmlformats.org/officeDocument/2006/relationships/image" Target="../media/image48.jpeg"/><Relationship Id="rId2" Type="http://schemas.openxmlformats.org/officeDocument/2006/relationships/image" Target="../media/image45.jpeg"/><Relationship Id="rId1" Type="http://schemas.openxmlformats.org/officeDocument/2006/relationships/slideLayout" Target="../slideLayouts/slideLayout6.xml"/><Relationship Id="rId6" Type="http://schemas.openxmlformats.org/officeDocument/2006/relationships/image" Target="../media/image5.png"/><Relationship Id="rId5" Type="http://schemas.openxmlformats.org/officeDocument/2006/relationships/hyperlink" Target="http://upload.wikimedia.org/wikipedia/fr/8/8b/R%C3%A9gion_Pays-de-la-Loire_(logo).svg" TargetMode="External"/><Relationship Id="rId4" Type="http://schemas.openxmlformats.org/officeDocument/2006/relationships/image" Target="../media/image47.jpeg"/></Relationships>
</file>

<file path=ppt/slides/_rels/slide11.xml.rels><?xml version="1.0" encoding="UTF-8" standalone="yes"?>
<Relationships xmlns="http://schemas.openxmlformats.org/package/2006/relationships"><Relationship Id="rId8" Type="http://schemas.openxmlformats.org/officeDocument/2006/relationships/image" Target="../media/image54.jpeg"/><Relationship Id="rId3" Type="http://schemas.openxmlformats.org/officeDocument/2006/relationships/image" Target="../media/image51.jpeg"/><Relationship Id="rId7" Type="http://schemas.openxmlformats.org/officeDocument/2006/relationships/image" Target="../media/image53.jpeg"/><Relationship Id="rId2" Type="http://schemas.openxmlformats.org/officeDocument/2006/relationships/image" Target="../media/image50.jpeg"/><Relationship Id="rId1" Type="http://schemas.openxmlformats.org/officeDocument/2006/relationships/slideLayout" Target="../slideLayouts/slideLayout6.xml"/><Relationship Id="rId6" Type="http://schemas.openxmlformats.org/officeDocument/2006/relationships/image" Target="../media/image52.jpeg"/><Relationship Id="rId5" Type="http://schemas.openxmlformats.org/officeDocument/2006/relationships/image" Target="../media/image5.png"/><Relationship Id="rId4" Type="http://schemas.openxmlformats.org/officeDocument/2006/relationships/hyperlink" Target="http://upload.wikimedia.org/wikipedia/fr/8/8b/R%C3%A9gion_Pays-de-la-Loire_(logo).svg"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http://www.vins-valdeloire.com/images/CART_ver_drap_fr.gif" TargetMode="External"/><Relationship Id="rId2" Type="http://schemas.openxmlformats.org/officeDocument/2006/relationships/image" Target="../media/image55.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upload.wikimedia.org/wikipedia/fr/8/8b/R%C3%A9gion_Pays-de-la-Loire_(logo).svg" TargetMode="Externa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http://www.vins-valdeloire.com/nantes/images/carte_nantes1.gif" TargetMode="External"/><Relationship Id="rId2" Type="http://schemas.openxmlformats.org/officeDocument/2006/relationships/image" Target="../media/image56.png"/><Relationship Id="rId1" Type="http://schemas.openxmlformats.org/officeDocument/2006/relationships/slideLayout" Target="../slideLayouts/slideLayout6.xml"/><Relationship Id="rId5" Type="http://schemas.openxmlformats.org/officeDocument/2006/relationships/image" Target="../media/image5.png"/><Relationship Id="rId4" Type="http://schemas.openxmlformats.org/officeDocument/2006/relationships/hyperlink" Target="http://upload.wikimedia.org/wikipedia/fr/8/8b/R%C3%A9gion_Pays-de-la-Loire_(logo).svg"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http://www.vins-valdeloire.com/anjou/images/carte_anjou2.gif" TargetMode="External"/><Relationship Id="rId2" Type="http://schemas.openxmlformats.org/officeDocument/2006/relationships/image" Target="../media/image57.png"/><Relationship Id="rId1" Type="http://schemas.openxmlformats.org/officeDocument/2006/relationships/slideLayout" Target="../slideLayouts/slideLayout6.xml"/><Relationship Id="rId5" Type="http://schemas.openxmlformats.org/officeDocument/2006/relationships/image" Target="../media/image5.png"/><Relationship Id="rId4" Type="http://schemas.openxmlformats.org/officeDocument/2006/relationships/hyperlink" Target="http://upload.wikimedia.org/wikipedia/fr/8/8b/R%C3%A9gion_Pays-de-la-Loire_(logo).svg"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upload.wikimedia.org/wikipedia/fr/8/8b/R%C3%A9gion_Pays-de-la-Loire_(logo).svg" TargetMode="External"/><Relationship Id="rId1" Type="http://schemas.openxmlformats.org/officeDocument/2006/relationships/slideLayout" Target="../slideLayouts/slideLayout6.xml"/><Relationship Id="rId4" Type="http://schemas.openxmlformats.org/officeDocument/2006/relationships/image" Target="../media/image58.jpeg"/></Relationships>
</file>

<file path=ppt/slides/_rels/slide17.xml.rels><?xml version="1.0" encoding="UTF-8" standalone="yes"?>
<Relationships xmlns="http://schemas.openxmlformats.org/package/2006/relationships"><Relationship Id="rId3" Type="http://schemas.openxmlformats.org/officeDocument/2006/relationships/hyperlink" Target="http://upload.wikimedia.org/wikipedia/fr/8/8b/R%C3%A9gion_Pays-de-la-Loire_(logo).svg" TargetMode="External"/><Relationship Id="rId2" Type="http://schemas.openxmlformats.org/officeDocument/2006/relationships/image" Target="../media/image58.jpeg"/><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upload.wikimedia.org/wikipedia/fr/8/8b/R%C3%A9gion_Pays-de-la-Loire_(logo).svg" TargetMode="Externa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60.jpeg"/><Relationship Id="rId7" Type="http://schemas.openxmlformats.org/officeDocument/2006/relationships/image" Target="../media/image5.png"/><Relationship Id="rId2" Type="http://schemas.openxmlformats.org/officeDocument/2006/relationships/image" Target="../media/image59.gif"/><Relationship Id="rId1" Type="http://schemas.openxmlformats.org/officeDocument/2006/relationships/slideLayout" Target="../slideLayouts/slideLayout6.xml"/><Relationship Id="rId6" Type="http://schemas.openxmlformats.org/officeDocument/2006/relationships/hyperlink" Target="http://upload.wikimedia.org/wikipedia/fr/8/8b/R%C3%A9gion_Pays-de-la-Loire_(logo).svg" TargetMode="External"/><Relationship Id="rId5" Type="http://schemas.openxmlformats.org/officeDocument/2006/relationships/image" Target="../media/image62.jpeg"/><Relationship Id="rId4" Type="http://schemas.openxmlformats.org/officeDocument/2006/relationships/image" Target="../media/image61.jpe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upload.wikimedia.org/wikipedia/fr/8/8b/R%C3%A9gion_Pays-de-la-Loire_(logo).svg"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upload.wikimedia.org/wikipedia/fr/8/8b/R%C3%A9gion_Pays-de-la-Loire_(logo).svg" TargetMode="External"/><Relationship Id="rId3" Type="http://schemas.openxmlformats.org/officeDocument/2006/relationships/image" Target="../media/image64.png"/><Relationship Id="rId7" Type="http://schemas.openxmlformats.org/officeDocument/2006/relationships/image" Target="../media/image68.jpeg"/><Relationship Id="rId2" Type="http://schemas.openxmlformats.org/officeDocument/2006/relationships/image" Target="../media/image63.jpeg"/><Relationship Id="rId1" Type="http://schemas.openxmlformats.org/officeDocument/2006/relationships/slideLayout" Target="../slideLayouts/slideLayout12.xml"/><Relationship Id="rId6" Type="http://schemas.openxmlformats.org/officeDocument/2006/relationships/image" Target="../media/image67.jpeg"/><Relationship Id="rId5" Type="http://schemas.openxmlformats.org/officeDocument/2006/relationships/image" Target="../media/image66.jpeg"/><Relationship Id="rId4" Type="http://schemas.openxmlformats.org/officeDocument/2006/relationships/image" Target="../media/image65.jpeg"/><Relationship Id="rId9"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upload.wikimedia.org/wikipedia/fr/8/8b/R%C3%A9gion_Pays-de-la-Loire_(logo).svg"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8" Type="http://schemas.openxmlformats.org/officeDocument/2006/relationships/image" Target="../media/image12.jpeg"/><Relationship Id="rId13" Type="http://schemas.openxmlformats.org/officeDocument/2006/relationships/image" Target="../media/image5.png"/><Relationship Id="rId3" Type="http://schemas.openxmlformats.org/officeDocument/2006/relationships/image" Target="../media/image7.jpeg"/><Relationship Id="rId7" Type="http://schemas.openxmlformats.org/officeDocument/2006/relationships/image" Target="../media/image11.jpeg"/><Relationship Id="rId12" Type="http://schemas.openxmlformats.org/officeDocument/2006/relationships/hyperlink" Target="http://upload.wikimedia.org/wikipedia/fr/8/8b/R%C3%A9gion_Pays-de-la-Loire_(logo).svg" TargetMode="External"/><Relationship Id="rId2" Type="http://schemas.openxmlformats.org/officeDocument/2006/relationships/image" Target="../media/image6.jpeg"/><Relationship Id="rId1" Type="http://schemas.openxmlformats.org/officeDocument/2006/relationships/slideLayout" Target="../slideLayouts/slideLayout6.xml"/><Relationship Id="rId6" Type="http://schemas.openxmlformats.org/officeDocument/2006/relationships/image" Target="../media/image10.jpeg"/><Relationship Id="rId11" Type="http://schemas.openxmlformats.org/officeDocument/2006/relationships/image" Target="../media/image15.jpeg"/><Relationship Id="rId5" Type="http://schemas.openxmlformats.org/officeDocument/2006/relationships/image" Target="../media/image9.jpeg"/><Relationship Id="rId10" Type="http://schemas.openxmlformats.org/officeDocument/2006/relationships/image" Target="../media/image14.jpeg"/><Relationship Id="rId4" Type="http://schemas.openxmlformats.org/officeDocument/2006/relationships/image" Target="../media/image8.jpeg"/><Relationship Id="rId9" Type="http://schemas.openxmlformats.org/officeDocument/2006/relationships/image" Target="../media/image13.jpeg"/></Relationships>
</file>

<file path=ppt/slides/_rels/slide5.xml.rels><?xml version="1.0" encoding="UTF-8" standalone="yes"?>
<Relationships xmlns="http://schemas.openxmlformats.org/package/2006/relationships"><Relationship Id="rId8" Type="http://schemas.openxmlformats.org/officeDocument/2006/relationships/image" Target="../media/image22.jpeg"/><Relationship Id="rId13" Type="http://schemas.openxmlformats.org/officeDocument/2006/relationships/hyperlink" Target="http://upload.wikimedia.org/wikipedia/fr/8/8b/R%C3%A9gion_Pays-de-la-Loire_(logo).svg" TargetMode="External"/><Relationship Id="rId3" Type="http://schemas.openxmlformats.org/officeDocument/2006/relationships/image" Target="../media/image17.jpeg"/><Relationship Id="rId7" Type="http://schemas.openxmlformats.org/officeDocument/2006/relationships/image" Target="../media/image21.jpeg"/><Relationship Id="rId12" Type="http://schemas.openxmlformats.org/officeDocument/2006/relationships/image" Target="../media/image24.jpeg"/><Relationship Id="rId17" Type="http://schemas.openxmlformats.org/officeDocument/2006/relationships/image" Target="../media/image27.jpeg"/><Relationship Id="rId2" Type="http://schemas.openxmlformats.org/officeDocument/2006/relationships/image" Target="../media/image16.jpeg"/><Relationship Id="rId16" Type="http://schemas.openxmlformats.org/officeDocument/2006/relationships/image" Target="../media/image26.jpeg"/><Relationship Id="rId1" Type="http://schemas.openxmlformats.org/officeDocument/2006/relationships/slideLayout" Target="../slideLayouts/slideLayout6.xml"/><Relationship Id="rId6" Type="http://schemas.openxmlformats.org/officeDocument/2006/relationships/image" Target="../media/image20.jpeg"/><Relationship Id="rId11" Type="http://schemas.openxmlformats.org/officeDocument/2006/relationships/image" Target="file:///\\Virginie\banque%20d'images\IMAGES%20PAYS%20DE%20LOIRE\page-21.jpg" TargetMode="External"/><Relationship Id="rId5" Type="http://schemas.openxmlformats.org/officeDocument/2006/relationships/image" Target="../media/image19.jpeg"/><Relationship Id="rId15" Type="http://schemas.openxmlformats.org/officeDocument/2006/relationships/image" Target="../media/image25.jpeg"/><Relationship Id="rId10" Type="http://schemas.openxmlformats.org/officeDocument/2006/relationships/image" Target="../media/image23.jpeg"/><Relationship Id="rId4" Type="http://schemas.openxmlformats.org/officeDocument/2006/relationships/image" Target="../media/image18.jpeg"/><Relationship Id="rId9" Type="http://schemas.openxmlformats.org/officeDocument/2006/relationships/image" Target="file:///\\Virginie\banque%20d'images\IMAGES%20PAYS%20DE%20LOIRE\page%2021%20-.jpg" TargetMode="External"/><Relationship Id="rId14" Type="http://schemas.openxmlformats.org/officeDocument/2006/relationships/image" Target="../media/image5.png"/></Relationships>
</file>

<file path=ppt/slides/_rels/slide6.xml.rels><?xml version="1.0" encoding="UTF-8" standalone="yes"?>
<Relationships xmlns="http://schemas.openxmlformats.org/package/2006/relationships"><Relationship Id="rId8" Type="http://schemas.openxmlformats.org/officeDocument/2006/relationships/image" Target="../media/image31.jpeg"/><Relationship Id="rId3" Type="http://schemas.openxmlformats.org/officeDocument/2006/relationships/image" Target="../media/image28.jpeg"/><Relationship Id="rId7" Type="http://schemas.openxmlformats.org/officeDocument/2006/relationships/image" Target="../media/image5.png"/><Relationship Id="rId2" Type="http://schemas.openxmlformats.org/officeDocument/2006/relationships/hyperlink" Target="http://fr.wikipedia.org/wiki/Fichier:Pyrus_communis_%27Doyenn%C3%A9_du_Comice%27.jpg" TargetMode="External"/><Relationship Id="rId1" Type="http://schemas.openxmlformats.org/officeDocument/2006/relationships/slideLayout" Target="../slideLayouts/slideLayout6.xml"/><Relationship Id="rId6" Type="http://schemas.openxmlformats.org/officeDocument/2006/relationships/hyperlink" Target="http://upload.wikimedia.org/wikipedia/fr/8/8b/R%C3%A9gion_Pays-de-la-Loire_(logo).svg" TargetMode="External"/><Relationship Id="rId11" Type="http://schemas.openxmlformats.org/officeDocument/2006/relationships/image" Target="../media/image34.jpeg"/><Relationship Id="rId5" Type="http://schemas.openxmlformats.org/officeDocument/2006/relationships/image" Target="../media/image30.jpeg"/><Relationship Id="rId10" Type="http://schemas.openxmlformats.org/officeDocument/2006/relationships/image" Target="../media/image33.jpeg"/><Relationship Id="rId4" Type="http://schemas.openxmlformats.org/officeDocument/2006/relationships/image" Target="../media/image29.gif"/><Relationship Id="rId9" Type="http://schemas.openxmlformats.org/officeDocument/2006/relationships/image" Target="../media/image32.jpeg"/></Relationships>
</file>

<file path=ppt/slides/_rels/slide7.xml.rels><?xml version="1.0" encoding="UTF-8" standalone="yes"?>
<Relationships xmlns="http://schemas.openxmlformats.org/package/2006/relationships"><Relationship Id="rId8" Type="http://schemas.openxmlformats.org/officeDocument/2006/relationships/image" Target="../media/image39.jpeg"/><Relationship Id="rId3" Type="http://schemas.openxmlformats.org/officeDocument/2006/relationships/hyperlink" Target="http://upload.wikimedia.org/wikipedia/fr/8/8b/R%C3%A9gion_Pays-de-la-Loire_(logo).svg" TargetMode="External"/><Relationship Id="rId7" Type="http://schemas.openxmlformats.org/officeDocument/2006/relationships/image" Target="../media/image38.jpeg"/><Relationship Id="rId2" Type="http://schemas.openxmlformats.org/officeDocument/2006/relationships/image" Target="../media/image35.jpeg"/><Relationship Id="rId1" Type="http://schemas.openxmlformats.org/officeDocument/2006/relationships/slideLayout" Target="../slideLayouts/slideLayout6.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upload.wikimedia.org/wikipedia/fr/8/8b/R%C3%A9gion_Pays-de-la-Loire_(logo).svg" TargetMode="Externa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5.png"/><Relationship Id="rId7" Type="http://schemas.openxmlformats.org/officeDocument/2006/relationships/image" Target="../media/image43.jpeg"/><Relationship Id="rId2" Type="http://schemas.openxmlformats.org/officeDocument/2006/relationships/hyperlink" Target="http://upload.wikimedia.org/wikipedia/fr/8/8b/R%C3%A9gion_Pays-de-la-Loire_(logo).svg" TargetMode="External"/><Relationship Id="rId1" Type="http://schemas.openxmlformats.org/officeDocument/2006/relationships/slideLayout" Target="../slideLayouts/slideLayout6.xml"/><Relationship Id="rId6" Type="http://schemas.openxmlformats.org/officeDocument/2006/relationships/image" Target="../media/image42.jpeg"/><Relationship Id="rId5" Type="http://schemas.openxmlformats.org/officeDocument/2006/relationships/image" Target="../media/image41.jpeg"/><Relationship Id="rId4" Type="http://schemas.openxmlformats.org/officeDocument/2006/relationships/image" Target="../media/image40.jpe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9" name="Rectangle 3"/>
          <p:cNvSpPr>
            <a:spLocks noChangeArrowheads="1"/>
          </p:cNvSpPr>
          <p:nvPr/>
        </p:nvSpPr>
        <p:spPr bwMode="auto">
          <a:xfrm>
            <a:off x="1581150" y="1081088"/>
            <a:ext cx="9144000" cy="0"/>
          </a:xfrm>
          <a:prstGeom prst="rect">
            <a:avLst/>
          </a:prstGeom>
          <a:noFill/>
          <a:ln w="9525">
            <a:noFill/>
            <a:miter lim="800000"/>
            <a:headEnd/>
            <a:tailEnd/>
          </a:ln>
          <a:effectLst/>
        </p:spPr>
        <p:txBody>
          <a:bodyPr>
            <a:spAutoFit/>
          </a:bodyPr>
          <a:lstStyle/>
          <a:p>
            <a:endParaRPr lang="fr-FR" dirty="0"/>
          </a:p>
        </p:txBody>
      </p:sp>
      <p:sp>
        <p:nvSpPr>
          <p:cNvPr id="4102" name="Rectangle 6"/>
          <p:cNvSpPr>
            <a:spLocks noChangeArrowheads="1"/>
          </p:cNvSpPr>
          <p:nvPr/>
        </p:nvSpPr>
        <p:spPr bwMode="auto">
          <a:xfrm>
            <a:off x="3505200" y="1219200"/>
            <a:ext cx="9144000" cy="0"/>
          </a:xfrm>
          <a:prstGeom prst="rect">
            <a:avLst/>
          </a:prstGeom>
          <a:noFill/>
          <a:ln w="9525">
            <a:noFill/>
            <a:miter lim="800000"/>
            <a:headEnd/>
            <a:tailEnd/>
          </a:ln>
          <a:effectLst/>
        </p:spPr>
        <p:txBody>
          <a:bodyPr>
            <a:spAutoFit/>
          </a:bodyPr>
          <a:lstStyle/>
          <a:p>
            <a:endParaRPr lang="fr-FR" dirty="0"/>
          </a:p>
        </p:txBody>
      </p:sp>
      <p:pic>
        <p:nvPicPr>
          <p:cNvPr id="4110" name="Picture 14"/>
          <p:cNvPicPr>
            <a:picLocks noChangeAspect="1" noChangeArrowheads="1"/>
          </p:cNvPicPr>
          <p:nvPr/>
        </p:nvPicPr>
        <p:blipFill>
          <a:blip r:embed="rId3" cstate="print"/>
          <a:srcRect l="2380" t="1575" r="5986" b="5500"/>
          <a:stretch>
            <a:fillRect/>
          </a:stretch>
        </p:blipFill>
        <p:spPr bwMode="auto">
          <a:xfrm>
            <a:off x="251520" y="1268760"/>
            <a:ext cx="5544616" cy="4248472"/>
          </a:xfrm>
          <a:prstGeom prst="rect">
            <a:avLst/>
          </a:prstGeom>
          <a:ln>
            <a:headEnd/>
            <a:tailEnd/>
          </a:ln>
        </p:spPr>
        <p:style>
          <a:lnRef idx="0">
            <a:schemeClr val="accent6"/>
          </a:lnRef>
          <a:fillRef idx="3">
            <a:schemeClr val="accent6"/>
          </a:fillRef>
          <a:effectRef idx="3">
            <a:schemeClr val="accent6"/>
          </a:effectRef>
          <a:fontRef idx="minor">
            <a:schemeClr val="lt1"/>
          </a:fontRef>
        </p:style>
      </p:pic>
      <p:pic>
        <p:nvPicPr>
          <p:cNvPr id="3074" name="Picture 2" descr="Pays de la Loire locator map.svg">
            <a:hlinkClick r:id="rId4"/>
          </p:cNvPr>
          <p:cNvPicPr>
            <a:picLocks noChangeAspect="1" noChangeArrowheads="1"/>
          </p:cNvPicPr>
          <p:nvPr/>
        </p:nvPicPr>
        <p:blipFill>
          <a:blip r:embed="rId5" cstate="print">
            <a:clrChange>
              <a:clrFrom>
                <a:srgbClr val="C6ECFF"/>
              </a:clrFrom>
              <a:clrTo>
                <a:srgbClr val="C6ECFF">
                  <a:alpha val="0"/>
                </a:srgbClr>
              </a:clrTo>
            </a:clrChange>
          </a:blip>
          <a:srcRect l="5400" r="10901" b="10068"/>
          <a:stretch>
            <a:fillRect/>
          </a:stretch>
        </p:blipFill>
        <p:spPr bwMode="auto">
          <a:xfrm>
            <a:off x="7748845" y="0"/>
            <a:ext cx="1395155" cy="1440160"/>
          </a:xfrm>
          <a:prstGeom prst="rect">
            <a:avLst/>
          </a:prstGeom>
          <a:noFill/>
        </p:spPr>
      </p:pic>
      <p:sp>
        <p:nvSpPr>
          <p:cNvPr id="12" name="Rectangle 11"/>
          <p:cNvSpPr/>
          <p:nvPr/>
        </p:nvSpPr>
        <p:spPr>
          <a:xfrm>
            <a:off x="5868144" y="1556792"/>
            <a:ext cx="3096344" cy="4524315"/>
          </a:xfrm>
          <a:prstGeom prst="rect">
            <a:avLst/>
          </a:prstGeom>
        </p:spPr>
        <p:txBody>
          <a:bodyPr wrap="square">
            <a:spAutoFit/>
          </a:bodyPr>
          <a:lstStyle/>
          <a:p>
            <a:r>
              <a:rPr lang="fr-FR" b="1" i="1" dirty="0" smtClean="0"/>
              <a:t>La région administrative :</a:t>
            </a:r>
          </a:p>
          <a:p>
            <a:r>
              <a:rPr lang="fr-FR" dirty="0" smtClean="0"/>
              <a:t>La région des </a:t>
            </a:r>
            <a:r>
              <a:rPr lang="fr-FR" b="1" dirty="0" smtClean="0"/>
              <a:t>Pays de la Loire </a:t>
            </a:r>
            <a:r>
              <a:rPr lang="fr-FR" dirty="0" smtClean="0"/>
              <a:t>s'étend sur 32 082 km². Elle tire son nom de la Loire qui traverse deux de ses départements avant de se jeter dans l’océan Atlantique. Les Pays de la Loire sont une région de l’ouest de la France regroupant les départements </a:t>
            </a:r>
          </a:p>
          <a:p>
            <a:pPr>
              <a:buFont typeface="Arial" pitchFamily="34" charset="0"/>
              <a:buChar char="•"/>
            </a:pPr>
            <a:r>
              <a:rPr lang="fr-FR" dirty="0" smtClean="0"/>
              <a:t> de la </a:t>
            </a:r>
            <a:r>
              <a:rPr lang="fr-FR" b="1" dirty="0" smtClean="0"/>
              <a:t>Loire – Atlantique</a:t>
            </a:r>
            <a:r>
              <a:rPr lang="fr-FR" dirty="0" smtClean="0"/>
              <a:t> (44), </a:t>
            </a:r>
          </a:p>
          <a:p>
            <a:pPr>
              <a:buFont typeface="Arial" pitchFamily="34" charset="0"/>
              <a:buChar char="•"/>
            </a:pPr>
            <a:r>
              <a:rPr lang="fr-FR" dirty="0" smtClean="0"/>
              <a:t> de </a:t>
            </a:r>
            <a:r>
              <a:rPr lang="fr-FR" b="1" dirty="0" smtClean="0"/>
              <a:t>Maine – et – Loire</a:t>
            </a:r>
            <a:r>
              <a:rPr lang="fr-FR" dirty="0" smtClean="0"/>
              <a:t> (49),</a:t>
            </a:r>
          </a:p>
          <a:p>
            <a:pPr>
              <a:buFont typeface="Arial" pitchFamily="34" charset="0"/>
              <a:buChar char="•"/>
            </a:pPr>
            <a:r>
              <a:rPr lang="fr-FR" dirty="0" smtClean="0"/>
              <a:t> de la </a:t>
            </a:r>
            <a:r>
              <a:rPr lang="fr-FR" b="1" dirty="0" smtClean="0"/>
              <a:t>Mayenne </a:t>
            </a:r>
            <a:r>
              <a:rPr lang="fr-FR" dirty="0" smtClean="0"/>
              <a:t>(53),</a:t>
            </a:r>
          </a:p>
          <a:p>
            <a:pPr>
              <a:buFont typeface="Arial" pitchFamily="34" charset="0"/>
              <a:buChar char="•"/>
            </a:pPr>
            <a:r>
              <a:rPr lang="fr-FR" dirty="0" smtClean="0"/>
              <a:t> de la </a:t>
            </a:r>
            <a:r>
              <a:rPr lang="fr-FR" b="1" dirty="0" smtClean="0"/>
              <a:t>Sarthe</a:t>
            </a:r>
            <a:r>
              <a:rPr lang="fr-FR" dirty="0" smtClean="0"/>
              <a:t> (72)</a:t>
            </a:r>
          </a:p>
          <a:p>
            <a:pPr>
              <a:buFont typeface="Arial" pitchFamily="34" charset="0"/>
              <a:buChar char="•"/>
            </a:pPr>
            <a:r>
              <a:rPr lang="fr-FR" dirty="0" smtClean="0"/>
              <a:t> et de la </a:t>
            </a:r>
            <a:r>
              <a:rPr lang="fr-FR" b="1" dirty="0" smtClean="0"/>
              <a:t>Vendée</a:t>
            </a:r>
            <a:r>
              <a:rPr lang="fr-FR" dirty="0" smtClean="0"/>
              <a:t> (85).</a:t>
            </a:r>
          </a:p>
          <a:p>
            <a:endParaRPr lang="fr-FR" dirty="0"/>
          </a:p>
        </p:txBody>
      </p:sp>
      <p:sp>
        <p:nvSpPr>
          <p:cNvPr id="14" name="Rectangle 13"/>
          <p:cNvSpPr/>
          <p:nvPr/>
        </p:nvSpPr>
        <p:spPr>
          <a:xfrm>
            <a:off x="251520" y="5733256"/>
            <a:ext cx="8502712" cy="646331"/>
          </a:xfrm>
          <a:prstGeom prst="rect">
            <a:avLst/>
          </a:prstGeom>
        </p:spPr>
        <p:txBody>
          <a:bodyPr wrap="none">
            <a:spAutoFit/>
          </a:bodyPr>
          <a:lstStyle/>
          <a:p>
            <a:r>
              <a:rPr lang="fr-FR" dirty="0" smtClean="0"/>
              <a:t>Sa préfecture et plus grande ville est </a:t>
            </a:r>
            <a:r>
              <a:rPr lang="fr-FR" b="1" dirty="0" smtClean="0"/>
              <a:t>Nantes</a:t>
            </a:r>
            <a:r>
              <a:rPr lang="fr-FR" dirty="0" smtClean="0"/>
              <a:t>, les autres villes principales sont Angers,</a:t>
            </a:r>
          </a:p>
          <a:p>
            <a:r>
              <a:rPr lang="fr-FR" dirty="0" smtClean="0"/>
              <a:t> Le Mans, La Roche-sur-Yon, Saint-Nazaire, Laval.</a:t>
            </a:r>
          </a:p>
        </p:txBody>
      </p:sp>
      <p:sp>
        <p:nvSpPr>
          <p:cNvPr id="19" name="Sous-titre 2"/>
          <p:cNvSpPr txBox="1">
            <a:spLocks/>
          </p:cNvSpPr>
          <p:nvPr/>
        </p:nvSpPr>
        <p:spPr>
          <a:xfrm>
            <a:off x="179512" y="188640"/>
            <a:ext cx="7740352" cy="914400"/>
          </a:xfrm>
          <a:prstGeom prst="rect">
            <a:avLst/>
          </a:prstGeom>
        </p:spPr>
        <p:txBody>
          <a:bodyPr>
            <a:noAutofit/>
          </a:bodyPr>
          <a:lstStyle/>
          <a:p>
            <a:pPr marL="342900" marR="0" lvl="0" indent="-342900" algn="l" defTabSz="914400" rtl="0" eaLnBrk="1" fontAlgn="auto" latinLnBrk="0" hangingPunct="1">
              <a:lnSpc>
                <a:spcPct val="100000"/>
              </a:lnSpc>
              <a:spcBef>
                <a:spcPct val="20000"/>
              </a:spcBef>
              <a:spcAft>
                <a:spcPts val="0"/>
              </a:spcAft>
              <a:buClr>
                <a:schemeClr val="accent1"/>
              </a:buClr>
              <a:buSzPct val="70000"/>
              <a:tabLst/>
              <a:defRPr/>
            </a:pPr>
            <a:r>
              <a:rPr kumimoji="0" lang="fr-FR" sz="6000" b="1" i="0" u="none" strike="noStrike" kern="1200" cap="none" spc="0" normalizeH="0" baseline="0" noProof="0" dirty="0" smtClean="0">
                <a:ln>
                  <a:noFill/>
                </a:ln>
                <a:solidFill>
                  <a:schemeClr val="tx2"/>
                </a:solidFill>
                <a:effectLst/>
                <a:uLnTx/>
                <a:uFillTx/>
                <a:latin typeface="+mn-lt"/>
                <a:ea typeface="+mn-ea"/>
                <a:cs typeface="+mn-cs"/>
              </a:rPr>
              <a:t>LES PAYS DE LA LOIRE</a:t>
            </a:r>
            <a:endParaRPr kumimoji="0" lang="fr-FR" sz="6000" b="1" i="0" u="none" strike="noStrike" kern="1200" cap="none" spc="0" normalizeH="0" baseline="0" noProof="0" dirty="0">
              <a:ln>
                <a:noFill/>
              </a:ln>
              <a:solidFill>
                <a:schemeClr val="tx2"/>
              </a:solidFill>
              <a:effectLst/>
              <a:uLnTx/>
              <a:uFillTx/>
              <a:latin typeface="+mn-lt"/>
              <a:ea typeface="+mn-ea"/>
              <a:cs typeface="+mn-cs"/>
            </a:endParaRPr>
          </a:p>
        </p:txBody>
      </p:sp>
      <p:sp>
        <p:nvSpPr>
          <p:cNvPr id="20" name="Rectangle 19"/>
          <p:cNvSpPr/>
          <p:nvPr/>
        </p:nvSpPr>
        <p:spPr>
          <a:xfrm>
            <a:off x="4572000" y="6211669"/>
            <a:ext cx="4572000" cy="1200329"/>
          </a:xfrm>
          <a:prstGeom prst="rect">
            <a:avLst/>
          </a:prstGeom>
        </p:spPr>
        <p:txBody>
          <a:bodyPr>
            <a:spAutoFit/>
          </a:bodyPr>
          <a:lstStyle/>
          <a:p>
            <a:r>
              <a:rPr lang="fr-FR" dirty="0" smtClean="0">
                <a:hlinkClick r:id="rId6"/>
              </a:rPr>
              <a:t>www.enpaysdelaloire.com</a:t>
            </a:r>
            <a:r>
              <a:rPr lang="fr-FR" dirty="0" smtClean="0"/>
              <a:t> </a:t>
            </a:r>
          </a:p>
          <a:p>
            <a:r>
              <a:rPr lang="fr-FR" dirty="0" smtClean="0">
                <a:hlinkClick r:id="rId7"/>
              </a:rPr>
              <a:t>www.routard.com</a:t>
            </a:r>
            <a:endParaRPr lang="fr-FR" dirty="0" smtClean="0"/>
          </a:p>
          <a:p>
            <a:endParaRPr lang="fr-FR" dirty="0" smtClean="0"/>
          </a:p>
          <a:p>
            <a:endParaRPr lang="fr-FR" dirty="0"/>
          </a:p>
        </p:txBody>
      </p:sp>
      <p:sp>
        <p:nvSpPr>
          <p:cNvPr id="10" name="Espace réservé du numéro de diapositive 9"/>
          <p:cNvSpPr>
            <a:spLocks noGrp="1"/>
          </p:cNvSpPr>
          <p:nvPr>
            <p:ph type="sldNum" sz="quarter" idx="12"/>
          </p:nvPr>
        </p:nvSpPr>
        <p:spPr/>
        <p:txBody>
          <a:bodyPr/>
          <a:lstStyle/>
          <a:p>
            <a:fld id="{A6586A37-C9BA-47CA-9449-20AC0118408C}" type="slidenum">
              <a:rPr lang="fr-FR" smtClean="0"/>
              <a:pPr/>
              <a:t>1</a:t>
            </a:fld>
            <a:endParaRPr lang="fr-FR" dirty="0"/>
          </a:p>
        </p:txBody>
      </p:sp>
      <p:sp>
        <p:nvSpPr>
          <p:cNvPr id="11" name="Espace réservé du pied de page 10"/>
          <p:cNvSpPr>
            <a:spLocks noGrp="1"/>
          </p:cNvSpPr>
          <p:nvPr>
            <p:ph type="ftr" sz="quarter" idx="11"/>
          </p:nvPr>
        </p:nvSpPr>
        <p:spPr/>
        <p:txBody>
          <a:bodyPr/>
          <a:lstStyle/>
          <a:p>
            <a:r>
              <a:rPr lang="fr-FR" dirty="0" smtClean="0"/>
              <a:t>D.BAFCOP-LPO C. CLAUDEL</a:t>
            </a:r>
            <a:endParaRPr lang="fr-FR"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Quernons-ardoise"/>
          <p:cNvPicPr>
            <a:picLocks noChangeAspect="1" noChangeArrowheads="1"/>
          </p:cNvPicPr>
          <p:nvPr/>
        </p:nvPicPr>
        <p:blipFill>
          <a:blip r:embed="rId2" cstate="print">
            <a:clrChange>
              <a:clrFrom>
                <a:srgbClr val="F6F7FB"/>
              </a:clrFrom>
              <a:clrTo>
                <a:srgbClr val="F6F7FB">
                  <a:alpha val="0"/>
                </a:srgbClr>
              </a:clrTo>
            </a:clrChange>
          </a:blip>
          <a:srcRect l="70087"/>
          <a:stretch>
            <a:fillRect/>
          </a:stretch>
        </p:blipFill>
        <p:spPr bwMode="auto">
          <a:xfrm>
            <a:off x="2555776" y="5413674"/>
            <a:ext cx="2160240" cy="1444325"/>
          </a:xfrm>
          <a:prstGeom prst="rect">
            <a:avLst/>
          </a:prstGeom>
          <a:noFill/>
        </p:spPr>
      </p:pic>
      <p:pic>
        <p:nvPicPr>
          <p:cNvPr id="7" name="Picture 40" descr="petit beurre"/>
          <p:cNvPicPr>
            <a:picLocks noChangeAspect="1" noChangeArrowheads="1"/>
          </p:cNvPicPr>
          <p:nvPr/>
        </p:nvPicPr>
        <p:blipFill>
          <a:blip r:embed="rId3" cstate="print"/>
          <a:srcRect l="3150" r="8651" b="8030"/>
          <a:stretch>
            <a:fillRect/>
          </a:stretch>
        </p:blipFill>
        <p:spPr>
          <a:xfrm>
            <a:off x="5364088" y="5301208"/>
            <a:ext cx="1612980" cy="136815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2" name="Titre 1"/>
          <p:cNvSpPr>
            <a:spLocks noGrp="1"/>
          </p:cNvSpPr>
          <p:nvPr>
            <p:ph type="title"/>
          </p:nvPr>
        </p:nvSpPr>
        <p:spPr>
          <a:xfrm>
            <a:off x="5292080" y="260648"/>
            <a:ext cx="3635896" cy="841248"/>
          </a:xfrm>
        </p:spPr>
        <p:txBody>
          <a:bodyPr>
            <a:normAutofit/>
          </a:bodyPr>
          <a:lstStyle/>
          <a:p>
            <a:pPr algn="r"/>
            <a:r>
              <a:rPr lang="fr-FR" sz="4000" dirty="0" smtClean="0"/>
              <a:t>Les douceurs</a:t>
            </a:r>
            <a:endParaRPr lang="fr-FR" sz="4000" dirty="0"/>
          </a:p>
        </p:txBody>
      </p:sp>
      <p:sp>
        <p:nvSpPr>
          <p:cNvPr id="3" name="Rectangle 2"/>
          <p:cNvSpPr/>
          <p:nvPr/>
        </p:nvSpPr>
        <p:spPr>
          <a:xfrm>
            <a:off x="179512" y="1268760"/>
            <a:ext cx="6984776" cy="4247317"/>
          </a:xfrm>
          <a:prstGeom prst="rect">
            <a:avLst/>
          </a:prstGeom>
        </p:spPr>
        <p:txBody>
          <a:bodyPr wrap="square">
            <a:spAutoFit/>
          </a:bodyPr>
          <a:lstStyle/>
          <a:p>
            <a:r>
              <a:rPr lang="fr-FR" dirty="0" smtClean="0"/>
              <a:t>L'Anjou offre </a:t>
            </a:r>
            <a:r>
              <a:rPr lang="fr-FR" b="1" i="1" dirty="0" smtClean="0"/>
              <a:t>macarons</a:t>
            </a:r>
            <a:r>
              <a:rPr lang="fr-FR" dirty="0" smtClean="0"/>
              <a:t> et </a:t>
            </a:r>
            <a:r>
              <a:rPr lang="fr-FR" b="1" i="1" dirty="0" smtClean="0"/>
              <a:t>fruits confits</a:t>
            </a:r>
            <a:r>
              <a:rPr lang="fr-FR" i="1" dirty="0" smtClean="0"/>
              <a:t>.</a:t>
            </a:r>
            <a:r>
              <a:rPr lang="fr-FR" dirty="0" smtClean="0"/>
              <a:t> Quant à la Vendée, elle a fait de la </a:t>
            </a:r>
            <a:r>
              <a:rPr lang="fr-FR" b="1" i="1" dirty="0" smtClean="0"/>
              <a:t>brioche</a:t>
            </a:r>
            <a:r>
              <a:rPr lang="fr-FR" dirty="0" smtClean="0"/>
              <a:t> son étendard. C'est dans le village de Turquant, près de Saumur, que l'on peut encore goûter aux </a:t>
            </a:r>
            <a:r>
              <a:rPr lang="fr-FR" b="1" i="1" dirty="0" smtClean="0"/>
              <a:t>pommes et poires tapées</a:t>
            </a:r>
            <a:r>
              <a:rPr lang="fr-FR" dirty="0" smtClean="0"/>
              <a:t>. Enfin, c'est à Sablé-sur-Sarthe, en 1923, qu'un pâtissier inventa la galette du même nom, ancêtre de la fameuse </a:t>
            </a:r>
            <a:r>
              <a:rPr lang="fr-FR" b="1" i="1" dirty="0" smtClean="0"/>
              <a:t>pâte sablée</a:t>
            </a:r>
            <a:r>
              <a:rPr lang="fr-FR" dirty="0" smtClean="0"/>
              <a:t>. </a:t>
            </a:r>
            <a:r>
              <a:rPr lang="fr-FR" b="1" i="1" dirty="0" smtClean="0"/>
              <a:t>Berlingots nantais, quernons d'ardoise d'Anjou </a:t>
            </a:r>
            <a:r>
              <a:rPr lang="fr-FR" dirty="0" smtClean="0"/>
              <a:t>(</a:t>
            </a:r>
            <a:r>
              <a:rPr lang="fr-FR" i="1" dirty="0" smtClean="0"/>
              <a:t>Chocolat bleu gris fourré à la nougatine imitant la forme et la couleur d'une ardoise)</a:t>
            </a:r>
            <a:r>
              <a:rPr lang="fr-FR" b="1" i="1" dirty="0" smtClean="0"/>
              <a:t>, Sablés de Retz ou de Sablé-sur-Sarthe</a:t>
            </a:r>
            <a:r>
              <a:rPr lang="fr-FR" dirty="0" smtClean="0"/>
              <a:t>... Toutes ces friandises font le bonheur des gourmands. Avant de repartir, vous ne manquerez pas de faire un détour par Nantes pour le </a:t>
            </a:r>
            <a:r>
              <a:rPr lang="fr-FR" b="1" i="1" dirty="0" smtClean="0"/>
              <a:t>Véritable Petit Beurre LU</a:t>
            </a:r>
            <a:r>
              <a:rPr lang="fr-FR" dirty="0" smtClean="0"/>
              <a:t>, qui n'est pas tout à fait un biscuit comme les autres ! </a:t>
            </a:r>
            <a:r>
              <a:rPr lang="fr-FR" b="1" i="1" dirty="0" smtClean="0"/>
              <a:t>Le gâteau nantais :</a:t>
            </a:r>
            <a:r>
              <a:rPr lang="fr-FR" dirty="0" smtClean="0"/>
              <a:t>des amandes, du sucre de canne et beaucoup de rhum, le tout recouvert d'un glaçage.</a:t>
            </a:r>
            <a:br>
              <a:rPr lang="fr-FR" dirty="0" smtClean="0"/>
            </a:br>
            <a:r>
              <a:rPr lang="fr-FR" dirty="0" smtClean="0"/>
              <a:t>Pour les plus gourmands, vous ne saurez résister au </a:t>
            </a:r>
            <a:r>
              <a:rPr lang="fr-FR" b="1" i="1" dirty="0" smtClean="0"/>
              <a:t>pâté aux prunes d'Angers </a:t>
            </a:r>
            <a:r>
              <a:rPr lang="fr-FR" dirty="0" smtClean="0"/>
              <a:t>ou une </a:t>
            </a:r>
            <a:r>
              <a:rPr lang="fr-FR" b="1" i="1" dirty="0" smtClean="0"/>
              <a:t>Poire à l’Angevine et sablé nantais </a:t>
            </a:r>
            <a:r>
              <a:rPr lang="fr-FR" i="1" dirty="0" smtClean="0"/>
              <a:t>!</a:t>
            </a:r>
            <a:endParaRPr lang="fr-FR" dirty="0"/>
          </a:p>
        </p:txBody>
      </p:sp>
      <p:pic>
        <p:nvPicPr>
          <p:cNvPr id="36866" name="Picture 2" descr="Des douceurs à rapporter"/>
          <p:cNvPicPr>
            <a:picLocks noChangeAspect="1" noChangeArrowheads="1"/>
          </p:cNvPicPr>
          <p:nvPr/>
        </p:nvPicPr>
        <p:blipFill>
          <a:blip r:embed="rId4" cstate="print"/>
          <a:srcRect/>
          <a:stretch>
            <a:fillRect/>
          </a:stretch>
        </p:blipFill>
        <p:spPr bwMode="auto">
          <a:xfrm>
            <a:off x="7141450" y="1484784"/>
            <a:ext cx="1810487" cy="115212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4" descr="Fichier:Région Pays-de-la-Loire (logo).svg">
            <a:hlinkClick r:id="rId5"/>
          </p:cNvPr>
          <p:cNvPicPr>
            <a:picLocks noChangeAspect="1" noChangeArrowheads="1"/>
          </p:cNvPicPr>
          <p:nvPr/>
        </p:nvPicPr>
        <p:blipFill>
          <a:blip r:embed="rId6" cstate="print"/>
          <a:srcRect/>
          <a:stretch>
            <a:fillRect/>
          </a:stretch>
        </p:blipFill>
        <p:spPr bwMode="auto">
          <a:xfrm>
            <a:off x="0" y="0"/>
            <a:ext cx="4644008" cy="1052736"/>
          </a:xfrm>
          <a:prstGeom prst="rect">
            <a:avLst/>
          </a:prstGeom>
          <a:noFill/>
        </p:spPr>
      </p:pic>
      <p:pic>
        <p:nvPicPr>
          <p:cNvPr id="6" name="Picture 38" descr="D20060413-gastroB1"/>
          <p:cNvPicPr>
            <a:picLocks noChangeAspect="1" noChangeArrowheads="1"/>
          </p:cNvPicPr>
          <p:nvPr/>
        </p:nvPicPr>
        <p:blipFill>
          <a:blip r:embed="rId7" cstate="print"/>
          <a:srcRect/>
          <a:stretch>
            <a:fillRect/>
          </a:stretch>
        </p:blipFill>
        <p:spPr>
          <a:xfrm>
            <a:off x="7098213" y="2996952"/>
            <a:ext cx="1883068" cy="2448272"/>
          </a:xfrm>
          <a:prstGeom prst="rect">
            <a:avLst/>
          </a:prstGeom>
          <a:ln>
            <a:noFill/>
          </a:ln>
          <a:effectLst>
            <a:outerShdw blurRad="292100" dist="139700" dir="2700000" algn="tl" rotWithShape="0">
              <a:srgbClr val="333333">
                <a:alpha val="65000"/>
              </a:srgbClr>
            </a:outerShdw>
          </a:effectLst>
        </p:spPr>
      </p:pic>
      <p:pic>
        <p:nvPicPr>
          <p:cNvPr id="8" name="Picture 42" descr="sable"/>
          <p:cNvPicPr>
            <a:picLocks noChangeAspect="1" noChangeArrowheads="1"/>
          </p:cNvPicPr>
          <p:nvPr/>
        </p:nvPicPr>
        <p:blipFill>
          <a:blip r:embed="rId8" cstate="print"/>
          <a:srcRect/>
          <a:stretch>
            <a:fillRect/>
          </a:stretch>
        </p:blipFill>
        <p:spPr>
          <a:xfrm>
            <a:off x="611560" y="5333311"/>
            <a:ext cx="1584176" cy="1524689"/>
          </a:xfrm>
          <a:prstGeom prst="ellipse">
            <a:avLst/>
          </a:prstGeom>
          <a:ln>
            <a:noFill/>
          </a:ln>
          <a:effectLst>
            <a:softEdge rad="112500"/>
          </a:effectLst>
        </p:spPr>
      </p:pic>
      <p:sp>
        <p:nvSpPr>
          <p:cNvPr id="9" name="Espace réservé du numéro de diapositive 8"/>
          <p:cNvSpPr>
            <a:spLocks noGrp="1"/>
          </p:cNvSpPr>
          <p:nvPr>
            <p:ph type="sldNum" sz="quarter" idx="12"/>
          </p:nvPr>
        </p:nvSpPr>
        <p:spPr/>
        <p:txBody>
          <a:bodyPr/>
          <a:lstStyle/>
          <a:p>
            <a:fld id="{A6586A37-C9BA-47CA-9449-20AC0118408C}" type="slidenum">
              <a:rPr lang="fr-FR" smtClean="0"/>
              <a:pPr/>
              <a:t>10</a:t>
            </a:fld>
            <a:endParaRPr lang="fr-FR" dirty="0"/>
          </a:p>
        </p:txBody>
      </p:sp>
      <p:sp>
        <p:nvSpPr>
          <p:cNvPr id="10" name="Espace réservé du pied de page 9"/>
          <p:cNvSpPr>
            <a:spLocks noGrp="1"/>
          </p:cNvSpPr>
          <p:nvPr>
            <p:ph type="ftr" sz="quarter" idx="11"/>
          </p:nvPr>
        </p:nvSpPr>
        <p:spPr/>
        <p:txBody>
          <a:bodyPr/>
          <a:lstStyle/>
          <a:p>
            <a:r>
              <a:rPr lang="fr-FR" dirty="0" smtClean="0"/>
              <a:t>D.BAFCOP-LPO C. CLAUDEL</a:t>
            </a:r>
            <a:endParaRPr lang="fr-FR"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46" descr="292005"/>
          <p:cNvPicPr>
            <a:picLocks noChangeAspect="1" noChangeArrowheads="1"/>
          </p:cNvPicPr>
          <p:nvPr/>
        </p:nvPicPr>
        <p:blipFill>
          <a:blip r:embed="rId2" cstate="print">
            <a:clrChange>
              <a:clrFrom>
                <a:srgbClr val="000000"/>
              </a:clrFrom>
              <a:clrTo>
                <a:srgbClr val="000000">
                  <a:alpha val="0"/>
                </a:srgbClr>
              </a:clrTo>
            </a:clrChange>
          </a:blip>
          <a:srcRect/>
          <a:stretch>
            <a:fillRect/>
          </a:stretch>
        </p:blipFill>
        <p:spPr>
          <a:xfrm>
            <a:off x="1979712" y="3717032"/>
            <a:ext cx="2189163" cy="2981251"/>
          </a:xfrm>
          <a:prstGeom prst="rect">
            <a:avLst/>
          </a:prstGeom>
          <a:noFill/>
          <a:ln/>
        </p:spPr>
      </p:pic>
      <p:pic>
        <p:nvPicPr>
          <p:cNvPr id="9" name="Picture 53" descr="c_2007_6253"/>
          <p:cNvPicPr>
            <a:picLocks noChangeAspect="1" noChangeArrowheads="1"/>
          </p:cNvPicPr>
          <p:nvPr/>
        </p:nvPicPr>
        <p:blipFill>
          <a:blip r:embed="rId3" cstate="print"/>
          <a:srcRect/>
          <a:stretch>
            <a:fillRect/>
          </a:stretch>
        </p:blipFill>
        <p:spPr bwMode="auto">
          <a:xfrm>
            <a:off x="251520" y="3670454"/>
            <a:ext cx="1656184" cy="2969290"/>
          </a:xfrm>
          <a:prstGeom prst="rect">
            <a:avLst/>
          </a:prstGeom>
          <a:noFill/>
        </p:spPr>
      </p:pic>
      <p:sp>
        <p:nvSpPr>
          <p:cNvPr id="2" name="Titre 1"/>
          <p:cNvSpPr>
            <a:spLocks noGrp="1"/>
          </p:cNvSpPr>
          <p:nvPr>
            <p:ph type="title"/>
          </p:nvPr>
        </p:nvSpPr>
        <p:spPr>
          <a:xfrm>
            <a:off x="3563888" y="188640"/>
            <a:ext cx="5580112" cy="913256"/>
          </a:xfrm>
        </p:spPr>
        <p:txBody>
          <a:bodyPr>
            <a:normAutofit fontScale="90000"/>
          </a:bodyPr>
          <a:lstStyle/>
          <a:p>
            <a:pPr algn="r"/>
            <a:r>
              <a:rPr lang="fr-FR" dirty="0" smtClean="0"/>
              <a:t>Les alcools et spiritueux</a:t>
            </a:r>
            <a:endParaRPr lang="fr-FR" dirty="0"/>
          </a:p>
        </p:txBody>
      </p:sp>
      <p:sp>
        <p:nvSpPr>
          <p:cNvPr id="3" name="Rectangle 2"/>
          <p:cNvSpPr/>
          <p:nvPr/>
        </p:nvSpPr>
        <p:spPr>
          <a:xfrm>
            <a:off x="179512" y="1268760"/>
            <a:ext cx="6264696" cy="2862322"/>
          </a:xfrm>
          <a:prstGeom prst="rect">
            <a:avLst/>
          </a:prstGeom>
        </p:spPr>
        <p:txBody>
          <a:bodyPr wrap="square">
            <a:spAutoFit/>
          </a:bodyPr>
          <a:lstStyle/>
          <a:p>
            <a:pPr>
              <a:buFont typeface="Wingdings" pitchFamily="2" charset="2"/>
              <a:buChar char="ü"/>
            </a:pPr>
            <a:r>
              <a:rPr lang="fr-FR" dirty="0" smtClean="0"/>
              <a:t>  </a:t>
            </a:r>
            <a:r>
              <a:rPr lang="fr-FR" b="1" dirty="0" smtClean="0"/>
              <a:t>Le Cointreau</a:t>
            </a:r>
            <a:r>
              <a:rPr lang="fr-FR" dirty="0" smtClean="0"/>
              <a:t>, célèbre liqueur aux extraits d’orange, est distillé depuis 1849 à Angers. </a:t>
            </a:r>
          </a:p>
          <a:p>
            <a:pPr>
              <a:buFont typeface="Wingdings" pitchFamily="2" charset="2"/>
              <a:buChar char="ü"/>
            </a:pPr>
            <a:r>
              <a:rPr lang="fr-FR" dirty="0" smtClean="0"/>
              <a:t>  </a:t>
            </a:r>
            <a:r>
              <a:rPr lang="fr-FR" b="1" dirty="0" smtClean="0"/>
              <a:t>Le Guignolet</a:t>
            </a:r>
            <a:r>
              <a:rPr lang="fr-FR" dirty="0" smtClean="0"/>
              <a:t>, apéritif aux cerises, est fabriqué dans la région angevine. </a:t>
            </a:r>
          </a:p>
          <a:p>
            <a:pPr>
              <a:buFont typeface="Wingdings" pitchFamily="2" charset="2"/>
              <a:buChar char="ü"/>
            </a:pPr>
            <a:r>
              <a:rPr lang="fr-FR" dirty="0" smtClean="0"/>
              <a:t>  En Vendée, </a:t>
            </a:r>
            <a:r>
              <a:rPr lang="fr-FR" b="1" dirty="0" smtClean="0"/>
              <a:t>le kamok</a:t>
            </a:r>
            <a:r>
              <a:rPr lang="fr-FR" dirty="0" smtClean="0"/>
              <a:t>, liqueur à base de café, </a:t>
            </a:r>
          </a:p>
          <a:p>
            <a:pPr>
              <a:buFont typeface="Wingdings" pitchFamily="2" charset="2"/>
              <a:buChar char="ü"/>
            </a:pPr>
            <a:r>
              <a:rPr lang="fr-FR" dirty="0" smtClean="0"/>
              <a:t>  </a:t>
            </a:r>
            <a:r>
              <a:rPr lang="fr-FR" b="1" dirty="0" smtClean="0"/>
              <a:t>Les eaux-de-vie de pommes et de poires</a:t>
            </a:r>
            <a:r>
              <a:rPr lang="fr-FR" dirty="0" smtClean="0"/>
              <a:t>,</a:t>
            </a:r>
          </a:p>
          <a:p>
            <a:pPr>
              <a:buFont typeface="Wingdings" pitchFamily="2" charset="2"/>
              <a:buChar char="ü"/>
            </a:pPr>
            <a:r>
              <a:rPr lang="fr-FR" dirty="0" smtClean="0"/>
              <a:t>  </a:t>
            </a:r>
            <a:r>
              <a:rPr lang="fr-FR" b="1" dirty="0" smtClean="0"/>
              <a:t>la Menthe-Pastille</a:t>
            </a:r>
            <a:r>
              <a:rPr lang="fr-FR" dirty="0" smtClean="0"/>
              <a:t>, liqueur incolore à base de menthe poivrée et au goût de pastilles de menthe;</a:t>
            </a:r>
          </a:p>
          <a:p>
            <a:pPr>
              <a:buFont typeface="Wingdings" pitchFamily="2" charset="2"/>
              <a:buChar char="ü"/>
            </a:pPr>
            <a:r>
              <a:rPr lang="fr-FR" dirty="0" smtClean="0"/>
              <a:t>et </a:t>
            </a:r>
            <a:r>
              <a:rPr lang="fr-FR" b="1" dirty="0" smtClean="0"/>
              <a:t>le poiré</a:t>
            </a:r>
            <a:r>
              <a:rPr lang="fr-FR" dirty="0" smtClean="0"/>
              <a:t>, boisson à base de poires fabriquée en Mayenne, sont aussi des alcools typiques des Pays de la Loire !</a:t>
            </a:r>
            <a:endParaRPr lang="fr-FR" dirty="0"/>
          </a:p>
        </p:txBody>
      </p:sp>
      <p:pic>
        <p:nvPicPr>
          <p:cNvPr id="4" name="Picture 4" descr="Fichier:Région Pays-de-la-Loire (logo).svg">
            <a:hlinkClick r:id="rId4"/>
          </p:cNvPr>
          <p:cNvPicPr>
            <a:picLocks noChangeAspect="1" noChangeArrowheads="1"/>
          </p:cNvPicPr>
          <p:nvPr/>
        </p:nvPicPr>
        <p:blipFill>
          <a:blip r:embed="rId5" cstate="print"/>
          <a:srcRect/>
          <a:stretch>
            <a:fillRect/>
          </a:stretch>
        </p:blipFill>
        <p:spPr bwMode="auto">
          <a:xfrm>
            <a:off x="0" y="0"/>
            <a:ext cx="3563888" cy="1052736"/>
          </a:xfrm>
          <a:prstGeom prst="rect">
            <a:avLst/>
          </a:prstGeom>
          <a:noFill/>
        </p:spPr>
      </p:pic>
      <p:pic>
        <p:nvPicPr>
          <p:cNvPr id="5" name="Picture 37" descr="coitreau"/>
          <p:cNvPicPr>
            <a:picLocks noChangeAspect="1" noChangeArrowheads="1"/>
          </p:cNvPicPr>
          <p:nvPr/>
        </p:nvPicPr>
        <p:blipFill>
          <a:blip r:embed="rId6" cstate="print"/>
          <a:srcRect/>
          <a:stretch>
            <a:fillRect/>
          </a:stretch>
        </p:blipFill>
        <p:spPr>
          <a:xfrm>
            <a:off x="6156176" y="1124744"/>
            <a:ext cx="2793181" cy="2073275"/>
          </a:xfrm>
          <a:prstGeom prst="rect">
            <a:avLst/>
          </a:prstGeom>
          <a:ln>
            <a:noFill/>
          </a:ln>
          <a:effectLst>
            <a:outerShdw blurRad="292100" dist="139700" dir="2700000" algn="tl" rotWithShape="0">
              <a:srgbClr val="333333">
                <a:alpha val="65000"/>
              </a:srgbClr>
            </a:outerShdw>
          </a:effectLst>
        </p:spPr>
      </p:pic>
      <p:pic>
        <p:nvPicPr>
          <p:cNvPr id="6" name="Picture 40" descr="Étiquette de Spiritueux"/>
          <p:cNvPicPr>
            <a:picLocks noChangeAspect="1" noChangeArrowheads="1"/>
          </p:cNvPicPr>
          <p:nvPr/>
        </p:nvPicPr>
        <p:blipFill>
          <a:blip r:embed="rId7" cstate="print"/>
          <a:srcRect/>
          <a:stretch>
            <a:fillRect/>
          </a:stretch>
        </p:blipFill>
        <p:spPr>
          <a:xfrm>
            <a:off x="6804249" y="4004841"/>
            <a:ext cx="1944216" cy="1944216"/>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7" name="Picture 49" descr="CidrePoire"/>
          <p:cNvPicPr>
            <a:picLocks noChangeAspect="1" noChangeArrowheads="1"/>
          </p:cNvPicPr>
          <p:nvPr/>
        </p:nvPicPr>
        <p:blipFill>
          <a:blip r:embed="rId8" cstate="print"/>
          <a:srcRect/>
          <a:stretch>
            <a:fillRect/>
          </a:stretch>
        </p:blipFill>
        <p:spPr bwMode="auto">
          <a:xfrm>
            <a:off x="4644008" y="4149080"/>
            <a:ext cx="1506860" cy="2708920"/>
          </a:xfrm>
          <a:prstGeom prst="rect">
            <a:avLst/>
          </a:prstGeom>
          <a:noFill/>
        </p:spPr>
      </p:pic>
      <p:sp>
        <p:nvSpPr>
          <p:cNvPr id="10" name="Espace réservé du numéro de diapositive 9"/>
          <p:cNvSpPr>
            <a:spLocks noGrp="1"/>
          </p:cNvSpPr>
          <p:nvPr>
            <p:ph type="sldNum" sz="quarter" idx="12"/>
          </p:nvPr>
        </p:nvSpPr>
        <p:spPr/>
        <p:txBody>
          <a:bodyPr/>
          <a:lstStyle/>
          <a:p>
            <a:fld id="{A6586A37-C9BA-47CA-9449-20AC0118408C}" type="slidenum">
              <a:rPr lang="fr-FR" smtClean="0"/>
              <a:pPr/>
              <a:t>11</a:t>
            </a:fld>
            <a:endParaRPr lang="fr-FR" dirty="0"/>
          </a:p>
        </p:txBody>
      </p:sp>
      <p:sp>
        <p:nvSpPr>
          <p:cNvPr id="11" name="Espace réservé du pied de page 10"/>
          <p:cNvSpPr>
            <a:spLocks noGrp="1"/>
          </p:cNvSpPr>
          <p:nvPr>
            <p:ph type="ftr" sz="quarter" idx="11"/>
          </p:nvPr>
        </p:nvSpPr>
        <p:spPr/>
        <p:txBody>
          <a:bodyPr/>
          <a:lstStyle/>
          <a:p>
            <a:r>
              <a:rPr lang="fr-FR" dirty="0" smtClean="0"/>
              <a:t>D.BAFCOP-LPO C. CLAUDEL</a:t>
            </a:r>
            <a:endParaRPr lang="fr-FR"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88640"/>
            <a:ext cx="8686800" cy="841248"/>
          </a:xfrm>
        </p:spPr>
        <p:txBody>
          <a:bodyPr/>
          <a:lstStyle/>
          <a:p>
            <a:r>
              <a:rPr lang="fr-FR" dirty="0" smtClean="0"/>
              <a:t>Les vignobles des pays de la Loire</a:t>
            </a:r>
            <a:endParaRPr lang="fr-FR" dirty="0"/>
          </a:p>
        </p:txBody>
      </p:sp>
      <p:pic>
        <p:nvPicPr>
          <p:cNvPr id="27650" name="Picture 2" descr="CARTE"/>
          <p:cNvPicPr>
            <a:picLocks noChangeAspect="1" noChangeArrowheads="1"/>
          </p:cNvPicPr>
          <p:nvPr/>
        </p:nvPicPr>
        <p:blipFill>
          <a:blip r:embed="rId2" r:link="rId3" cstate="print"/>
          <a:srcRect l="4060" t="38551"/>
          <a:stretch>
            <a:fillRect/>
          </a:stretch>
        </p:blipFill>
        <p:spPr bwMode="auto">
          <a:xfrm>
            <a:off x="0" y="1052736"/>
            <a:ext cx="9144000" cy="2680138"/>
          </a:xfrm>
          <a:prstGeom prst="rect">
            <a:avLst/>
          </a:prstGeom>
          <a:noFill/>
          <a:ln w="9525">
            <a:noFill/>
            <a:miter lim="800000"/>
            <a:headEnd/>
            <a:tailEnd/>
          </a:ln>
        </p:spPr>
      </p:pic>
      <p:sp>
        <p:nvSpPr>
          <p:cNvPr id="27651" name="Rectangle 3"/>
          <p:cNvSpPr>
            <a:spLocks noChangeArrowheads="1"/>
          </p:cNvSpPr>
          <p:nvPr/>
        </p:nvSpPr>
        <p:spPr bwMode="auto">
          <a:xfrm>
            <a:off x="0" y="3777402"/>
            <a:ext cx="9144000"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Le Val de Loire, 3ème grande région viticole française représente, de l'Atlantique à la Région Centre, le point d'équilibre entre le Sud et le Nord, la suavité et la fraîcheur. </a:t>
            </a:r>
            <a:br>
              <a:rPr kumimoji="0" lang="fr-FR"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br>
            <a:r>
              <a:rPr kumimoji="0" lang="fr-FR"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De ces mélanges harmonieux, favorisés par un climat tempéré et des terroirs somptueux, est née la plus vive diversité de vins.</a:t>
            </a:r>
            <a:endParaRPr kumimoji="0" lang="fr-FR"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b="0" i="0" u="none" strike="noStrike" cap="none" normalizeH="0" baseline="0" dirty="0" smtClean="0">
                <a:ln>
                  <a:noFill/>
                </a:ln>
                <a:solidFill>
                  <a:srgbClr val="000000"/>
                </a:solidFill>
                <a:effectLst/>
                <a:latin typeface="Comic Sans MS" pitchFamily="66" charset="0"/>
                <a:ea typeface="Times New Roman" pitchFamily="18" charset="0"/>
                <a:cs typeface="Arial" pitchFamily="34" charset="0"/>
              </a:rPr>
              <a:t>Cette immense étendue viticole est composée de cinq régions distinctes qui ont comme point commun la Loire qui les traverse. </a:t>
            </a:r>
            <a:br>
              <a:rPr kumimoji="0" lang="fr-FR" b="0" i="0" u="none" strike="noStrike" cap="none" normalizeH="0" baseline="0" dirty="0" smtClean="0">
                <a:ln>
                  <a:noFill/>
                </a:ln>
                <a:solidFill>
                  <a:srgbClr val="000000"/>
                </a:solidFill>
                <a:effectLst/>
                <a:latin typeface="Comic Sans MS" pitchFamily="66" charset="0"/>
                <a:ea typeface="Times New Roman" pitchFamily="18" charset="0"/>
                <a:cs typeface="Arial" pitchFamily="34" charset="0"/>
              </a:rPr>
            </a:br>
            <a:r>
              <a:rPr kumimoji="0" lang="fr-FR" b="0" i="0" u="none" strike="noStrike" cap="none" normalizeH="0" baseline="0" dirty="0" smtClean="0">
                <a:ln>
                  <a:noFill/>
                </a:ln>
                <a:solidFill>
                  <a:srgbClr val="000000"/>
                </a:solidFill>
                <a:effectLst/>
                <a:latin typeface="Comic Sans MS" pitchFamily="66" charset="0"/>
                <a:ea typeface="Times New Roman" pitchFamily="18" charset="0"/>
                <a:cs typeface="Arial" pitchFamily="34" charset="0"/>
              </a:rPr>
              <a:t>Départements : </a:t>
            </a:r>
            <a:r>
              <a:rPr kumimoji="0" lang="fr-FR" b="1" i="0" u="none" strike="noStrike" cap="none" normalizeH="0" baseline="0" dirty="0" smtClean="0">
                <a:ln>
                  <a:noFill/>
                </a:ln>
                <a:solidFill>
                  <a:srgbClr val="000000"/>
                </a:solidFill>
                <a:effectLst/>
                <a:latin typeface="Comic Sans MS" pitchFamily="66" charset="0"/>
                <a:ea typeface="Times New Roman" pitchFamily="18" charset="0"/>
                <a:cs typeface="Arial" pitchFamily="34" charset="0"/>
              </a:rPr>
              <a:t>Pays Nantais</a:t>
            </a:r>
            <a:r>
              <a:rPr kumimoji="0" lang="fr-FR" b="0" i="0" u="none" strike="noStrike" cap="none" normalizeH="0" baseline="0" dirty="0" smtClean="0">
                <a:ln>
                  <a:noFill/>
                </a:ln>
                <a:solidFill>
                  <a:srgbClr val="000000"/>
                </a:solidFill>
                <a:effectLst/>
                <a:latin typeface="Comic Sans MS" pitchFamily="66" charset="0"/>
                <a:ea typeface="Times New Roman" pitchFamily="18" charset="0"/>
                <a:cs typeface="Arial" pitchFamily="34" charset="0"/>
              </a:rPr>
              <a:t> : </a:t>
            </a:r>
            <a:r>
              <a:rPr kumimoji="0" lang="fr-FR" b="0" i="1" u="none" strike="noStrike" cap="none" normalizeH="0" baseline="0" dirty="0" smtClean="0">
                <a:ln>
                  <a:noFill/>
                </a:ln>
                <a:solidFill>
                  <a:srgbClr val="000000"/>
                </a:solidFill>
                <a:effectLst/>
                <a:latin typeface="Comic Sans MS" pitchFamily="66" charset="0"/>
                <a:ea typeface="Times New Roman" pitchFamily="18" charset="0"/>
                <a:cs typeface="Arial" pitchFamily="34" charset="0"/>
              </a:rPr>
              <a:t>Loire Atlantique (44), Maine et Loire (49)</a:t>
            </a:r>
            <a:r>
              <a:rPr kumimoji="0" lang="fr-FR" b="0" i="0" u="none" strike="noStrike" cap="none" normalizeH="0" baseline="0" dirty="0" smtClean="0">
                <a:ln>
                  <a:noFill/>
                </a:ln>
                <a:solidFill>
                  <a:srgbClr val="000000"/>
                </a:solidFill>
                <a:effectLst/>
                <a:latin typeface="Comic Sans MS" pitchFamily="66" charset="0"/>
                <a:ea typeface="Times New Roman" pitchFamily="18"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b="1" i="0" u="none" strike="noStrike" cap="none" normalizeH="0" baseline="0" dirty="0" smtClean="0">
                <a:ln>
                  <a:noFill/>
                </a:ln>
                <a:solidFill>
                  <a:srgbClr val="000000"/>
                </a:solidFill>
                <a:effectLst/>
                <a:latin typeface="Comic Sans MS" pitchFamily="66" charset="0"/>
                <a:ea typeface="Times New Roman" pitchFamily="18" charset="0"/>
                <a:cs typeface="Arial" pitchFamily="34" charset="0"/>
              </a:rPr>
              <a:t>Anjou :</a:t>
            </a:r>
            <a:r>
              <a:rPr kumimoji="0" lang="fr-FR" b="0" i="0" u="none" strike="noStrike" cap="none" normalizeH="0" baseline="0" dirty="0" smtClean="0">
                <a:ln>
                  <a:noFill/>
                </a:ln>
                <a:solidFill>
                  <a:srgbClr val="000000"/>
                </a:solidFill>
                <a:effectLst/>
                <a:latin typeface="Comic Sans MS" pitchFamily="66" charset="0"/>
                <a:ea typeface="Times New Roman" pitchFamily="18" charset="0"/>
                <a:cs typeface="Arial" pitchFamily="34" charset="0"/>
              </a:rPr>
              <a:t> </a:t>
            </a:r>
            <a:r>
              <a:rPr kumimoji="0" lang="fr-FR" b="0" i="1" u="none" strike="noStrike" cap="none" normalizeH="0" baseline="0" dirty="0" smtClean="0">
                <a:ln>
                  <a:noFill/>
                </a:ln>
                <a:solidFill>
                  <a:srgbClr val="000000"/>
                </a:solidFill>
                <a:effectLst/>
                <a:latin typeface="Comic Sans MS" pitchFamily="66" charset="0"/>
                <a:ea typeface="Times New Roman" pitchFamily="18" charset="0"/>
                <a:cs typeface="Arial" pitchFamily="34" charset="0"/>
              </a:rPr>
              <a:t>Maine et Loire (49),  </a:t>
            </a:r>
            <a:r>
              <a:rPr kumimoji="0" lang="fr-FR" b="1" i="0" u="none" strike="noStrike" cap="none" normalizeH="0" baseline="0" dirty="0" smtClean="0">
                <a:ln>
                  <a:noFill/>
                </a:ln>
                <a:solidFill>
                  <a:srgbClr val="000000"/>
                </a:solidFill>
                <a:effectLst/>
                <a:latin typeface="Comic Sans MS" pitchFamily="66" charset="0"/>
                <a:ea typeface="Times New Roman" pitchFamily="18" charset="0"/>
                <a:cs typeface="Arial" pitchFamily="34" charset="0"/>
              </a:rPr>
              <a:t>Touraine : </a:t>
            </a:r>
            <a:r>
              <a:rPr kumimoji="0" lang="fr-FR" b="0" i="1" u="none" strike="noStrike" cap="none" normalizeH="0" baseline="0" dirty="0" smtClean="0">
                <a:ln>
                  <a:noFill/>
                </a:ln>
                <a:solidFill>
                  <a:srgbClr val="000000"/>
                </a:solidFill>
                <a:effectLst/>
                <a:latin typeface="Comic Sans MS" pitchFamily="66" charset="0"/>
                <a:ea typeface="Times New Roman" pitchFamily="18" charset="0"/>
                <a:cs typeface="Arial" pitchFamily="34" charset="0"/>
              </a:rPr>
              <a:t>Indre et Loire (37), Loir et Cher (41)</a:t>
            </a:r>
            <a:r>
              <a:rPr lang="fr-FR" i="1" dirty="0" smtClean="0">
                <a:solidFill>
                  <a:srgbClr val="000000"/>
                </a:solidFill>
                <a:latin typeface="Comic Sans MS" pitchFamily="66" charset="0"/>
                <a:ea typeface="Times New Roman" pitchFamily="18" charset="0"/>
                <a:cs typeface="Arial" pitchFamily="34" charset="0"/>
              </a:rPr>
              <a:t>, </a:t>
            </a:r>
            <a:r>
              <a:rPr kumimoji="0" lang="fr-FR" b="0" i="1" u="none" strike="noStrike" cap="none" normalizeH="0" baseline="0" dirty="0" smtClean="0">
                <a:ln>
                  <a:noFill/>
                </a:ln>
                <a:solidFill>
                  <a:srgbClr val="000000"/>
                </a:solidFill>
                <a:effectLst/>
                <a:latin typeface="Comic Sans MS" pitchFamily="66" charset="0"/>
                <a:ea typeface="Times New Roman" pitchFamily="18" charset="0"/>
                <a:cs typeface="Arial" pitchFamily="34" charset="0"/>
              </a:rPr>
              <a:t> </a:t>
            </a:r>
            <a:r>
              <a:rPr kumimoji="0" lang="fr-FR" b="1" i="0" u="none" strike="noStrike" cap="none" normalizeH="0" baseline="0" dirty="0" smtClean="0">
                <a:ln>
                  <a:noFill/>
                </a:ln>
                <a:solidFill>
                  <a:srgbClr val="000000"/>
                </a:solidFill>
                <a:effectLst/>
                <a:latin typeface="Comic Sans MS" pitchFamily="66" charset="0"/>
                <a:ea typeface="Times New Roman" pitchFamily="18" charset="0"/>
                <a:cs typeface="Arial" pitchFamily="34" charset="0"/>
              </a:rPr>
              <a:t>Centre : </a:t>
            </a:r>
            <a:r>
              <a:rPr kumimoji="0" lang="fr-FR" b="0" i="1" u="none" strike="noStrike" cap="none" normalizeH="0" baseline="0" dirty="0" smtClean="0">
                <a:ln>
                  <a:noFill/>
                </a:ln>
                <a:solidFill>
                  <a:srgbClr val="000000"/>
                </a:solidFill>
                <a:effectLst/>
                <a:latin typeface="Comic Sans MS" pitchFamily="66" charset="0"/>
                <a:ea typeface="Times New Roman" pitchFamily="18" charset="0"/>
                <a:cs typeface="Arial" pitchFamily="34" charset="0"/>
              </a:rPr>
              <a:t>Loiret (45), Nièvre (58), Yonne (89)</a:t>
            </a:r>
            <a:endParaRPr kumimoji="0" lang="fr-FR"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Espace réservé du numéro de diapositive 4"/>
          <p:cNvSpPr>
            <a:spLocks noGrp="1"/>
          </p:cNvSpPr>
          <p:nvPr>
            <p:ph type="sldNum" sz="quarter" idx="12"/>
          </p:nvPr>
        </p:nvSpPr>
        <p:spPr/>
        <p:txBody>
          <a:bodyPr/>
          <a:lstStyle/>
          <a:p>
            <a:fld id="{A6586A37-C9BA-47CA-9449-20AC0118408C}" type="slidenum">
              <a:rPr lang="fr-FR" smtClean="0"/>
              <a:pPr/>
              <a:t>12</a:t>
            </a:fld>
            <a:endParaRPr lang="fr-FR" dirty="0"/>
          </a:p>
        </p:txBody>
      </p:sp>
      <p:sp>
        <p:nvSpPr>
          <p:cNvPr id="6" name="Espace réservé du pied de page 5"/>
          <p:cNvSpPr>
            <a:spLocks noGrp="1"/>
          </p:cNvSpPr>
          <p:nvPr>
            <p:ph type="ftr" sz="quarter" idx="11"/>
          </p:nvPr>
        </p:nvSpPr>
        <p:spPr/>
        <p:txBody>
          <a:bodyPr/>
          <a:lstStyle/>
          <a:p>
            <a:r>
              <a:rPr lang="fr-FR" dirty="0" smtClean="0"/>
              <a:t>D.BAFCOP-LPO C. CLAUDEL</a:t>
            </a:r>
            <a:endParaRPr lang="fr-FR"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499992" y="260648"/>
            <a:ext cx="4644008" cy="841248"/>
          </a:xfrm>
        </p:spPr>
        <p:txBody>
          <a:bodyPr/>
          <a:lstStyle/>
          <a:p>
            <a:r>
              <a:rPr lang="fr-FR" dirty="0" smtClean="0"/>
              <a:t>Caractéristiques</a:t>
            </a:r>
            <a:endParaRPr lang="fr-FR" dirty="0"/>
          </a:p>
        </p:txBody>
      </p:sp>
      <p:graphicFrame>
        <p:nvGraphicFramePr>
          <p:cNvPr id="3" name="Tableau 2"/>
          <p:cNvGraphicFramePr>
            <a:graphicFrameLocks noGrp="1"/>
          </p:cNvGraphicFramePr>
          <p:nvPr/>
        </p:nvGraphicFramePr>
        <p:xfrm>
          <a:off x="323529" y="3933056"/>
          <a:ext cx="8461447" cy="2468880"/>
        </p:xfrm>
        <a:graphic>
          <a:graphicData uri="http://schemas.openxmlformats.org/drawingml/2006/table">
            <a:tbl>
              <a:tblPr/>
              <a:tblGrid>
                <a:gridCol w="1296143"/>
                <a:gridCol w="1160475"/>
                <a:gridCol w="1688971"/>
                <a:gridCol w="1688971"/>
                <a:gridCol w="1428519"/>
                <a:gridCol w="1198368"/>
              </a:tblGrid>
              <a:tr h="261028">
                <a:tc gridSpan="2">
                  <a:txBody>
                    <a:bodyPr/>
                    <a:lstStyle/>
                    <a:p>
                      <a:pPr algn="ctr">
                        <a:spcAft>
                          <a:spcPts val="0"/>
                        </a:spcAft>
                      </a:pPr>
                      <a:r>
                        <a:rPr lang="fr-FR" sz="1800" b="1" dirty="0">
                          <a:latin typeface="Comic Sans MS"/>
                          <a:ea typeface="Times New Roman"/>
                          <a:cs typeface="Times New Roman"/>
                        </a:rPr>
                        <a:t>Régions</a:t>
                      </a:r>
                      <a:endParaRPr lang="fr-FR" sz="1800" b="1" dirty="0">
                        <a:latin typeface="Calibri"/>
                        <a:ea typeface="Times New Roman"/>
                        <a:cs typeface="Times New Roman"/>
                      </a:endParaRPr>
                    </a:p>
                  </a:txBody>
                  <a:tcPr marL="40756" marR="40756" marT="0" marB="0" anchor="ctr">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000000"/>
                      </a:fgClr>
                      <a:bgClr>
                        <a:srgbClr val="DCDCDC"/>
                      </a:bgClr>
                    </a:pattFill>
                  </a:tcPr>
                </a:tc>
                <a:tc hMerge="1">
                  <a:txBody>
                    <a:bodyPr/>
                    <a:lstStyle/>
                    <a:p>
                      <a:endParaRPr lang="fr-FR"/>
                    </a:p>
                  </a:txBody>
                  <a:tcPr/>
                </a:tc>
                <a:tc>
                  <a:txBody>
                    <a:bodyPr/>
                    <a:lstStyle/>
                    <a:p>
                      <a:pPr algn="ctr">
                        <a:spcAft>
                          <a:spcPts val="0"/>
                        </a:spcAft>
                      </a:pPr>
                      <a:r>
                        <a:rPr lang="fr-FR" sz="1800" b="1" dirty="0">
                          <a:latin typeface="Comic Sans MS"/>
                          <a:ea typeface="Times New Roman"/>
                          <a:cs typeface="Times New Roman"/>
                        </a:rPr>
                        <a:t>Pays Nantais</a:t>
                      </a:r>
                      <a:endParaRPr lang="fr-FR" sz="1800" dirty="0">
                        <a:latin typeface="Times New Roman"/>
                        <a:ea typeface="Times New Roman"/>
                        <a:cs typeface="Times New Roman"/>
                      </a:endParaRPr>
                    </a:p>
                  </a:txBody>
                  <a:tcPr marL="40756" marR="407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000000"/>
                      </a:fgClr>
                      <a:bgClr>
                        <a:srgbClr val="DCDCDC"/>
                      </a:bgClr>
                    </a:pattFill>
                  </a:tcPr>
                </a:tc>
                <a:tc>
                  <a:txBody>
                    <a:bodyPr/>
                    <a:lstStyle/>
                    <a:p>
                      <a:pPr algn="ctr">
                        <a:spcAft>
                          <a:spcPts val="0"/>
                        </a:spcAft>
                      </a:pPr>
                      <a:r>
                        <a:rPr lang="fr-FR" sz="1800" b="1" dirty="0">
                          <a:latin typeface="Comic Sans MS"/>
                          <a:ea typeface="Times New Roman"/>
                          <a:cs typeface="Times New Roman"/>
                        </a:rPr>
                        <a:t>Anjou Saumur</a:t>
                      </a:r>
                      <a:endParaRPr lang="fr-FR" sz="1800" dirty="0">
                        <a:latin typeface="Times New Roman"/>
                        <a:ea typeface="Times New Roman"/>
                        <a:cs typeface="Times New Roman"/>
                      </a:endParaRPr>
                    </a:p>
                  </a:txBody>
                  <a:tcPr marL="40756" marR="407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000000"/>
                      </a:fgClr>
                      <a:bgClr>
                        <a:srgbClr val="DCDCDC"/>
                      </a:bgClr>
                    </a:pattFill>
                  </a:tcPr>
                </a:tc>
                <a:tc>
                  <a:txBody>
                    <a:bodyPr/>
                    <a:lstStyle/>
                    <a:p>
                      <a:pPr algn="ctr">
                        <a:spcAft>
                          <a:spcPts val="0"/>
                        </a:spcAft>
                      </a:pPr>
                      <a:r>
                        <a:rPr lang="fr-FR" sz="1800" b="1" dirty="0">
                          <a:latin typeface="Comic Sans MS"/>
                          <a:ea typeface="Times New Roman"/>
                          <a:cs typeface="Times New Roman"/>
                        </a:rPr>
                        <a:t>Touraine</a:t>
                      </a:r>
                      <a:endParaRPr lang="fr-FR" sz="1800" dirty="0">
                        <a:latin typeface="Times New Roman"/>
                        <a:ea typeface="Times New Roman"/>
                        <a:cs typeface="Times New Roman"/>
                      </a:endParaRPr>
                    </a:p>
                  </a:txBody>
                  <a:tcPr marL="40756" marR="407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000000"/>
                      </a:fgClr>
                      <a:bgClr>
                        <a:srgbClr val="DCDCDC"/>
                      </a:bgClr>
                    </a:pattFill>
                  </a:tcPr>
                </a:tc>
                <a:tc>
                  <a:txBody>
                    <a:bodyPr/>
                    <a:lstStyle/>
                    <a:p>
                      <a:pPr algn="ctr">
                        <a:spcAft>
                          <a:spcPts val="0"/>
                        </a:spcAft>
                      </a:pPr>
                      <a:r>
                        <a:rPr lang="fr-FR" sz="1800" b="1" dirty="0">
                          <a:latin typeface="Comic Sans MS"/>
                          <a:ea typeface="Times New Roman"/>
                          <a:cs typeface="Times New Roman"/>
                        </a:rPr>
                        <a:t>Centre</a:t>
                      </a:r>
                      <a:endParaRPr lang="fr-FR" sz="1800" dirty="0">
                        <a:latin typeface="Times New Roman"/>
                        <a:ea typeface="Times New Roman"/>
                        <a:cs typeface="Times New Roman"/>
                      </a:endParaRPr>
                    </a:p>
                  </a:txBody>
                  <a:tcPr marL="40756" marR="40756"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000000"/>
                      </a:fgClr>
                      <a:bgClr>
                        <a:srgbClr val="DCDCDC"/>
                      </a:bgClr>
                    </a:pattFill>
                  </a:tcPr>
                </a:tc>
              </a:tr>
              <a:tr h="1044117">
                <a:tc rowSpan="2">
                  <a:txBody>
                    <a:bodyPr/>
                    <a:lstStyle/>
                    <a:p>
                      <a:pPr algn="ctr">
                        <a:spcAft>
                          <a:spcPts val="0"/>
                        </a:spcAft>
                      </a:pPr>
                      <a:r>
                        <a:rPr lang="fr-FR" sz="1800" b="1" dirty="0">
                          <a:latin typeface="Comic Sans MS"/>
                          <a:ea typeface="Times New Roman"/>
                          <a:cs typeface="Times New Roman"/>
                        </a:rPr>
                        <a:t>Principaux</a:t>
                      </a:r>
                      <a:endParaRPr lang="fr-FR" sz="1800" dirty="0">
                        <a:latin typeface="Times New Roman"/>
                        <a:ea typeface="Times New Roman"/>
                        <a:cs typeface="Times New Roman"/>
                      </a:endParaRPr>
                    </a:p>
                    <a:p>
                      <a:pPr algn="ctr">
                        <a:spcAft>
                          <a:spcPts val="0"/>
                        </a:spcAft>
                      </a:pPr>
                      <a:r>
                        <a:rPr lang="fr-FR" sz="1800" b="1" dirty="0">
                          <a:latin typeface="Comic Sans MS"/>
                          <a:ea typeface="Times New Roman"/>
                          <a:cs typeface="Times New Roman"/>
                        </a:rPr>
                        <a:t>Cépages</a:t>
                      </a:r>
                      <a:endParaRPr lang="fr-FR" sz="1800" dirty="0">
                        <a:latin typeface="Times New Roman"/>
                        <a:ea typeface="Times New Roman"/>
                        <a:cs typeface="Times New Roman"/>
                      </a:endParaRPr>
                    </a:p>
                  </a:txBody>
                  <a:tcPr marL="40756" marR="40756" marT="0" marB="0" anchor="ctr">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CCCCCC"/>
                    </a:solidFill>
                  </a:tcPr>
                </a:tc>
                <a:tc>
                  <a:txBody>
                    <a:bodyPr/>
                    <a:lstStyle/>
                    <a:p>
                      <a:pPr algn="ctr">
                        <a:spcAft>
                          <a:spcPts val="0"/>
                        </a:spcAft>
                      </a:pPr>
                      <a:r>
                        <a:rPr lang="fr-FR" sz="1800" b="1" dirty="0">
                          <a:latin typeface="Comic Sans MS"/>
                          <a:ea typeface="Times New Roman"/>
                          <a:cs typeface="Times New Roman"/>
                        </a:rPr>
                        <a:t>Blancs</a:t>
                      </a:r>
                      <a:endParaRPr lang="fr-FR" sz="1800" dirty="0">
                        <a:latin typeface="Times New Roman"/>
                        <a:ea typeface="Times New Roman"/>
                        <a:cs typeface="Times New Roman"/>
                      </a:endParaRPr>
                    </a:p>
                  </a:txBody>
                  <a:tcPr marL="40756" marR="407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algn="ctr">
                        <a:spcAft>
                          <a:spcPts val="0"/>
                        </a:spcAft>
                      </a:pPr>
                      <a:r>
                        <a:rPr lang="fr-FR" sz="1800" dirty="0">
                          <a:latin typeface="Comic Sans MS"/>
                          <a:ea typeface="Times New Roman"/>
                          <a:cs typeface="Times New Roman"/>
                        </a:rPr>
                        <a:t>Muscadet</a:t>
                      </a:r>
                      <a:endParaRPr lang="fr-FR" sz="1800" dirty="0">
                        <a:latin typeface="Times New Roman"/>
                        <a:ea typeface="Times New Roman"/>
                        <a:cs typeface="Times New Roman"/>
                      </a:endParaRPr>
                    </a:p>
                    <a:p>
                      <a:pPr algn="ctr">
                        <a:spcAft>
                          <a:spcPts val="0"/>
                        </a:spcAft>
                      </a:pPr>
                      <a:r>
                        <a:rPr lang="fr-FR" sz="1800" dirty="0">
                          <a:latin typeface="Comic Sans MS"/>
                          <a:ea typeface="Times New Roman"/>
                          <a:cs typeface="Times New Roman"/>
                        </a:rPr>
                        <a:t>(Melon de Bourgogne), Gros Plant</a:t>
                      </a:r>
                      <a:endParaRPr lang="fr-FR" sz="1800" dirty="0">
                        <a:latin typeface="Times New Roman"/>
                        <a:ea typeface="Times New Roman"/>
                        <a:cs typeface="Times New Roman"/>
                      </a:endParaRPr>
                    </a:p>
                  </a:txBody>
                  <a:tcPr marL="40756" marR="407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800" dirty="0">
                          <a:latin typeface="Comic Sans MS"/>
                          <a:ea typeface="Times New Roman"/>
                          <a:cs typeface="Times New Roman"/>
                        </a:rPr>
                        <a:t>Chenin Blanc</a:t>
                      </a:r>
                      <a:endParaRPr lang="fr-FR" sz="1800" dirty="0">
                        <a:latin typeface="Times New Roman"/>
                        <a:ea typeface="Times New Roman"/>
                        <a:cs typeface="Times New Roman"/>
                      </a:endParaRPr>
                    </a:p>
                  </a:txBody>
                  <a:tcPr marL="40756" marR="407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800" dirty="0">
                          <a:latin typeface="Comic Sans MS"/>
                          <a:ea typeface="Times New Roman"/>
                          <a:cs typeface="Times New Roman"/>
                        </a:rPr>
                        <a:t>Chenin Blanc, Sauvignon</a:t>
                      </a:r>
                      <a:endParaRPr lang="fr-FR" sz="1800" dirty="0">
                        <a:latin typeface="Times New Roman"/>
                        <a:ea typeface="Times New Roman"/>
                        <a:cs typeface="Times New Roman"/>
                      </a:endParaRPr>
                    </a:p>
                  </a:txBody>
                  <a:tcPr marL="40756" marR="407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800" dirty="0">
                          <a:latin typeface="Comic Sans MS"/>
                          <a:ea typeface="Times New Roman"/>
                          <a:cs typeface="Times New Roman"/>
                        </a:rPr>
                        <a:t>Sauvignon, Chasselas</a:t>
                      </a:r>
                      <a:endParaRPr lang="fr-FR" sz="1800" dirty="0">
                        <a:latin typeface="Times New Roman"/>
                        <a:ea typeface="Times New Roman"/>
                        <a:cs typeface="Times New Roman"/>
                      </a:endParaRPr>
                    </a:p>
                  </a:txBody>
                  <a:tcPr marL="40756" marR="40756"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83087">
                <a:tc vMerge="1">
                  <a:txBody>
                    <a:bodyPr/>
                    <a:lstStyle/>
                    <a:p>
                      <a:endParaRPr lang="fr-FR"/>
                    </a:p>
                  </a:txBody>
                  <a:tcPr/>
                </a:tc>
                <a:tc>
                  <a:txBody>
                    <a:bodyPr/>
                    <a:lstStyle/>
                    <a:p>
                      <a:pPr algn="ctr">
                        <a:spcAft>
                          <a:spcPts val="0"/>
                        </a:spcAft>
                      </a:pPr>
                      <a:r>
                        <a:rPr lang="fr-FR" sz="1800" b="1" dirty="0">
                          <a:latin typeface="Comic Sans MS"/>
                          <a:ea typeface="Times New Roman"/>
                          <a:cs typeface="Times New Roman"/>
                        </a:rPr>
                        <a:t>Rouges</a:t>
                      </a:r>
                      <a:endParaRPr lang="fr-FR" sz="1800" dirty="0">
                        <a:latin typeface="Times New Roman"/>
                        <a:ea typeface="Times New Roman"/>
                        <a:cs typeface="Times New Roman"/>
                      </a:endParaRPr>
                    </a:p>
                  </a:txBody>
                  <a:tcPr marL="40756" marR="407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CCCCCC"/>
                    </a:solidFill>
                  </a:tcPr>
                </a:tc>
                <a:tc>
                  <a:txBody>
                    <a:bodyPr/>
                    <a:lstStyle/>
                    <a:p>
                      <a:pPr algn="ctr">
                        <a:spcAft>
                          <a:spcPts val="0"/>
                        </a:spcAft>
                      </a:pPr>
                      <a:r>
                        <a:rPr lang="fr-FR" sz="1800" dirty="0">
                          <a:latin typeface="Comic Sans MS"/>
                          <a:ea typeface="Times New Roman"/>
                          <a:cs typeface="Times New Roman"/>
                        </a:rPr>
                        <a:t>Gamay</a:t>
                      </a:r>
                      <a:endParaRPr lang="fr-FR" sz="1800" dirty="0">
                        <a:latin typeface="Times New Roman"/>
                        <a:ea typeface="Times New Roman"/>
                        <a:cs typeface="Times New Roman"/>
                      </a:endParaRPr>
                    </a:p>
                  </a:txBody>
                  <a:tcPr marL="40756" marR="407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a:spcAft>
                          <a:spcPts val="0"/>
                        </a:spcAft>
                      </a:pPr>
                      <a:r>
                        <a:rPr lang="en-GB" sz="1800" dirty="0">
                          <a:latin typeface="Comic Sans MS"/>
                          <a:ea typeface="Times New Roman"/>
                          <a:cs typeface="Times New Roman"/>
                        </a:rPr>
                        <a:t>Cabernets, Gamay, Grolleau, Pinot d’Aunis</a:t>
                      </a:r>
                      <a:endParaRPr lang="fr-FR" sz="1800" dirty="0">
                        <a:latin typeface="Times New Roman"/>
                        <a:ea typeface="Times New Roman"/>
                        <a:cs typeface="Times New Roman"/>
                      </a:endParaRPr>
                    </a:p>
                  </a:txBody>
                  <a:tcPr marL="40756" marR="407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a:spcAft>
                          <a:spcPts val="0"/>
                        </a:spcAft>
                      </a:pPr>
                      <a:r>
                        <a:rPr lang="fr-FR" sz="1800" dirty="0">
                          <a:latin typeface="Comic Sans MS"/>
                          <a:ea typeface="Times New Roman"/>
                          <a:cs typeface="Times New Roman"/>
                        </a:rPr>
                        <a:t>Cabernet franc, Gamay, Grolleau</a:t>
                      </a:r>
                      <a:endParaRPr lang="fr-FR" sz="1800" dirty="0">
                        <a:latin typeface="Times New Roman"/>
                        <a:ea typeface="Times New Roman"/>
                        <a:cs typeface="Times New Roman"/>
                      </a:endParaRPr>
                    </a:p>
                  </a:txBody>
                  <a:tcPr marL="40756" marR="407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a:spcAft>
                          <a:spcPts val="0"/>
                        </a:spcAft>
                      </a:pPr>
                      <a:r>
                        <a:rPr lang="fr-FR" sz="1800" dirty="0">
                          <a:latin typeface="Comic Sans MS"/>
                          <a:ea typeface="Times New Roman"/>
                          <a:cs typeface="Times New Roman"/>
                        </a:rPr>
                        <a:t>Pinot Noir.</a:t>
                      </a:r>
                      <a:endParaRPr lang="fr-FR" sz="1800" dirty="0">
                        <a:latin typeface="Times New Roman"/>
                        <a:ea typeface="Times New Roman"/>
                        <a:cs typeface="Times New Roman"/>
                      </a:endParaRPr>
                    </a:p>
                  </a:txBody>
                  <a:tcPr marL="40756" marR="40756"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r>
            </a:tbl>
          </a:graphicData>
        </a:graphic>
      </p:graphicFrame>
      <p:sp>
        <p:nvSpPr>
          <p:cNvPr id="28673" name="Rectangle 1"/>
          <p:cNvSpPr>
            <a:spLocks noChangeArrowheads="1"/>
          </p:cNvSpPr>
          <p:nvPr/>
        </p:nvSpPr>
        <p:spPr bwMode="auto">
          <a:xfrm>
            <a:off x="0" y="1200236"/>
            <a:ext cx="9144000" cy="25853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b="0" i="0" u="none" strike="noStrike" cap="none" normalizeH="0" baseline="0" dirty="0" smtClean="0">
                <a:ln>
                  <a:noFill/>
                </a:ln>
                <a:solidFill>
                  <a:srgbClr val="000000"/>
                </a:solidFill>
                <a:effectLst/>
                <a:latin typeface="Verdana" pitchFamily="34" charset="0"/>
                <a:ea typeface="Times New Roman" pitchFamily="18" charset="0"/>
                <a:cs typeface="Arial" pitchFamily="34" charset="0"/>
              </a:rPr>
              <a:t>La vigne devrait sa naissance dans la région à </a:t>
            </a:r>
            <a:r>
              <a:rPr kumimoji="0" lang="fr-FR" b="1" i="0" u="none" strike="noStrike" cap="none" normalizeH="0" baseline="0" dirty="0" smtClean="0">
                <a:ln>
                  <a:noFill/>
                </a:ln>
                <a:solidFill>
                  <a:srgbClr val="000000"/>
                </a:solidFill>
                <a:effectLst/>
                <a:latin typeface="Verdana" pitchFamily="34" charset="0"/>
                <a:ea typeface="Times New Roman" pitchFamily="18" charset="0"/>
                <a:cs typeface="Arial" pitchFamily="34" charset="0"/>
              </a:rPr>
              <a:t>Saint-Martin</a:t>
            </a:r>
            <a:r>
              <a:rPr kumimoji="0" lang="fr-FR" b="0" i="0" u="none" strike="noStrike" cap="none" normalizeH="0" baseline="0" dirty="0" smtClean="0">
                <a:ln>
                  <a:noFill/>
                </a:ln>
                <a:solidFill>
                  <a:srgbClr val="000000"/>
                </a:solidFill>
                <a:effectLst/>
                <a:latin typeface="Verdana" pitchFamily="34" charset="0"/>
                <a:ea typeface="Times New Roman" pitchFamily="18" charset="0"/>
                <a:cs typeface="Arial" pitchFamily="34" charset="0"/>
              </a:rPr>
              <a:t>, fondateur de l'abbaye de Marmoutier et évêque de Tours, qui vécut vers 380. C'est la Loire, comme voie de transport qui joua un rôle essentiel dans l'exportation des vins et le développement du vignoble.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fr-FR"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b="0" i="0" u="none" strike="noStrike" cap="none" normalizeH="0" baseline="0" dirty="0" smtClean="0">
                <a:ln>
                  <a:noFill/>
                </a:ln>
                <a:solidFill>
                  <a:srgbClr val="000000"/>
                </a:solidFill>
                <a:effectLst/>
                <a:latin typeface="Verdana" pitchFamily="34" charset="0"/>
                <a:ea typeface="Times New Roman" pitchFamily="18" charset="0"/>
                <a:cs typeface="Arial" pitchFamily="34" charset="0"/>
              </a:rPr>
              <a:t>Le Val-de-Loire produit avec des cépages variés tous les types de vin : </a:t>
            </a:r>
            <a:r>
              <a:rPr kumimoji="0" lang="fr-FR" b="1" i="1" u="none" strike="noStrike" cap="none" normalizeH="0" baseline="0" dirty="0" smtClean="0">
                <a:ln>
                  <a:noFill/>
                </a:ln>
                <a:solidFill>
                  <a:srgbClr val="000000"/>
                </a:solidFill>
                <a:effectLst/>
                <a:latin typeface="Verdana" pitchFamily="34" charset="0"/>
                <a:ea typeface="Times New Roman" pitchFamily="18" charset="0"/>
                <a:cs typeface="Arial" pitchFamily="34" charset="0"/>
              </a:rPr>
              <a:t>rouges</a:t>
            </a:r>
            <a:r>
              <a:rPr kumimoji="0" lang="fr-FR" b="0" i="1" u="none" strike="noStrike" cap="none" normalizeH="0" baseline="0" dirty="0" smtClean="0">
                <a:ln>
                  <a:noFill/>
                </a:ln>
                <a:solidFill>
                  <a:srgbClr val="000000"/>
                </a:solidFill>
                <a:effectLst/>
                <a:latin typeface="Verdana" pitchFamily="34" charset="0"/>
                <a:ea typeface="Times New Roman" pitchFamily="18" charset="0"/>
                <a:cs typeface="Arial" pitchFamily="34" charset="0"/>
              </a:rPr>
              <a:t> (bourgueil), </a:t>
            </a:r>
            <a:r>
              <a:rPr kumimoji="0" lang="fr-FR" b="1" i="1" u="none" strike="noStrike" cap="none" normalizeH="0" baseline="0" dirty="0" smtClean="0">
                <a:ln>
                  <a:noFill/>
                </a:ln>
                <a:solidFill>
                  <a:srgbClr val="000000"/>
                </a:solidFill>
                <a:effectLst/>
                <a:latin typeface="Verdana" pitchFamily="34" charset="0"/>
                <a:ea typeface="Times New Roman" pitchFamily="18" charset="0"/>
                <a:cs typeface="Arial" pitchFamily="34" charset="0"/>
              </a:rPr>
              <a:t>blancs secs</a:t>
            </a:r>
            <a:r>
              <a:rPr kumimoji="0" lang="fr-FR" b="0" i="1" u="none" strike="noStrike" cap="none" normalizeH="0" baseline="0" dirty="0" smtClean="0">
                <a:ln>
                  <a:noFill/>
                </a:ln>
                <a:solidFill>
                  <a:srgbClr val="000000"/>
                </a:solidFill>
                <a:effectLst/>
                <a:latin typeface="Verdana" pitchFamily="34" charset="0"/>
                <a:ea typeface="Times New Roman" pitchFamily="18" charset="0"/>
                <a:cs typeface="Arial" pitchFamily="34" charset="0"/>
              </a:rPr>
              <a:t>, </a:t>
            </a:r>
            <a:r>
              <a:rPr kumimoji="0" lang="fr-FR" b="1" i="1" u="none" strike="noStrike" cap="none" normalizeH="0" baseline="0" dirty="0" smtClean="0">
                <a:ln>
                  <a:noFill/>
                </a:ln>
                <a:solidFill>
                  <a:srgbClr val="000000"/>
                </a:solidFill>
                <a:effectLst/>
                <a:latin typeface="Verdana" pitchFamily="34" charset="0"/>
                <a:ea typeface="Times New Roman" pitchFamily="18" charset="0"/>
                <a:cs typeface="Arial" pitchFamily="34" charset="0"/>
              </a:rPr>
              <a:t>blancs doux ou moelleux </a:t>
            </a:r>
            <a:r>
              <a:rPr kumimoji="0" lang="fr-FR" b="0" i="1" u="none" strike="noStrike" cap="none" normalizeH="0" baseline="0" dirty="0" smtClean="0">
                <a:ln>
                  <a:noFill/>
                </a:ln>
                <a:solidFill>
                  <a:srgbClr val="000000"/>
                </a:solidFill>
                <a:effectLst/>
                <a:latin typeface="Verdana" pitchFamily="34" charset="0"/>
                <a:ea typeface="Times New Roman" pitchFamily="18" charset="0"/>
                <a:cs typeface="Arial" pitchFamily="34" charset="0"/>
              </a:rPr>
              <a:t>(coteaux-du-layon, bonnezeaux, montlouis), </a:t>
            </a:r>
            <a:r>
              <a:rPr kumimoji="0" lang="fr-FR" b="1" i="1" u="none" strike="noStrike" cap="none" normalizeH="0" baseline="0" dirty="0" smtClean="0">
                <a:ln>
                  <a:noFill/>
                </a:ln>
                <a:solidFill>
                  <a:srgbClr val="000000"/>
                </a:solidFill>
                <a:effectLst/>
                <a:latin typeface="Verdana" pitchFamily="34" charset="0"/>
                <a:ea typeface="Times New Roman" pitchFamily="18" charset="0"/>
                <a:cs typeface="Arial" pitchFamily="34" charset="0"/>
              </a:rPr>
              <a:t>effervescents</a:t>
            </a:r>
            <a:r>
              <a:rPr kumimoji="0" lang="fr-FR" b="0" i="1" u="none" strike="noStrike" cap="none" normalizeH="0" baseline="0" dirty="0" smtClean="0">
                <a:ln>
                  <a:noFill/>
                </a:ln>
                <a:solidFill>
                  <a:srgbClr val="000000"/>
                </a:solidFill>
                <a:effectLst/>
                <a:latin typeface="Verdana" pitchFamily="34" charset="0"/>
                <a:ea typeface="Times New Roman" pitchFamily="18" charset="0"/>
                <a:cs typeface="Arial" pitchFamily="34" charset="0"/>
              </a:rPr>
              <a:t> (Saumur, vouvray, montlouis) &amp; </a:t>
            </a:r>
            <a:r>
              <a:rPr kumimoji="0" lang="fr-FR" b="1" i="1" u="none" strike="noStrike" cap="none" normalizeH="0" baseline="0" dirty="0" smtClean="0">
                <a:ln>
                  <a:noFill/>
                </a:ln>
                <a:solidFill>
                  <a:srgbClr val="000000"/>
                </a:solidFill>
                <a:effectLst/>
                <a:latin typeface="Verdana" pitchFamily="34" charset="0"/>
                <a:ea typeface="Times New Roman" pitchFamily="18" charset="0"/>
                <a:cs typeface="Arial" pitchFamily="34" charset="0"/>
              </a:rPr>
              <a:t>rosés</a:t>
            </a:r>
            <a:r>
              <a:rPr kumimoji="0" lang="fr-FR" b="0" i="1" u="none" strike="noStrike" cap="none" normalizeH="0" baseline="0" dirty="0" smtClean="0">
                <a:ln>
                  <a:noFill/>
                </a:ln>
                <a:solidFill>
                  <a:srgbClr val="000000"/>
                </a:solidFill>
                <a:effectLst/>
                <a:latin typeface="Verdana" pitchFamily="34" charset="0"/>
                <a:ea typeface="Times New Roman" pitchFamily="18" charset="0"/>
                <a:cs typeface="Arial" pitchFamily="34" charset="0"/>
              </a:rPr>
              <a:t>.</a:t>
            </a:r>
            <a:endParaRPr kumimoji="0" lang="fr-FR" b="0" i="1" u="none" strike="noStrike" cap="none" normalizeH="0" baseline="0" dirty="0" smtClean="0">
              <a:ln>
                <a:noFill/>
              </a:ln>
              <a:solidFill>
                <a:schemeClr val="tx1"/>
              </a:solidFill>
              <a:effectLst/>
              <a:latin typeface="Arial" pitchFamily="34" charset="0"/>
              <a:cs typeface="Arial" pitchFamily="34" charset="0"/>
            </a:endParaRPr>
          </a:p>
        </p:txBody>
      </p:sp>
      <p:pic>
        <p:nvPicPr>
          <p:cNvPr id="5" name="Picture 4" descr="Fichier:Région Pays-de-la-Loire (logo).svg">
            <a:hlinkClick r:id="rId2"/>
          </p:cNvPr>
          <p:cNvPicPr>
            <a:picLocks noChangeAspect="1" noChangeArrowheads="1"/>
          </p:cNvPicPr>
          <p:nvPr/>
        </p:nvPicPr>
        <p:blipFill>
          <a:blip r:embed="rId3" cstate="print"/>
          <a:srcRect/>
          <a:stretch>
            <a:fillRect/>
          </a:stretch>
        </p:blipFill>
        <p:spPr bwMode="auto">
          <a:xfrm>
            <a:off x="0" y="0"/>
            <a:ext cx="3995936" cy="1052736"/>
          </a:xfrm>
          <a:prstGeom prst="rect">
            <a:avLst/>
          </a:prstGeom>
          <a:noFill/>
        </p:spPr>
      </p:pic>
      <p:sp>
        <p:nvSpPr>
          <p:cNvPr id="6" name="Espace réservé du numéro de diapositive 5"/>
          <p:cNvSpPr>
            <a:spLocks noGrp="1"/>
          </p:cNvSpPr>
          <p:nvPr>
            <p:ph type="sldNum" sz="quarter" idx="12"/>
          </p:nvPr>
        </p:nvSpPr>
        <p:spPr/>
        <p:txBody>
          <a:bodyPr/>
          <a:lstStyle/>
          <a:p>
            <a:fld id="{A6586A37-C9BA-47CA-9449-20AC0118408C}" type="slidenum">
              <a:rPr lang="fr-FR" smtClean="0"/>
              <a:pPr/>
              <a:t>13</a:t>
            </a:fld>
            <a:endParaRPr lang="fr-FR" dirty="0"/>
          </a:p>
        </p:txBody>
      </p:sp>
      <p:sp>
        <p:nvSpPr>
          <p:cNvPr id="7" name="Espace réservé du pied de page 6"/>
          <p:cNvSpPr>
            <a:spLocks noGrp="1"/>
          </p:cNvSpPr>
          <p:nvPr>
            <p:ph type="ftr" sz="quarter" idx="11"/>
          </p:nvPr>
        </p:nvSpPr>
        <p:spPr/>
        <p:txBody>
          <a:bodyPr/>
          <a:lstStyle/>
          <a:p>
            <a:r>
              <a:rPr lang="fr-FR" dirty="0" smtClean="0"/>
              <a:t>D.BAFCOP-LPO C. CLAUDEL</a:t>
            </a:r>
            <a:endParaRPr lang="fr-FR"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275856" y="188640"/>
            <a:ext cx="5868144" cy="841248"/>
          </a:xfrm>
        </p:spPr>
        <p:txBody>
          <a:bodyPr>
            <a:normAutofit fontScale="90000"/>
          </a:bodyPr>
          <a:lstStyle/>
          <a:p>
            <a:r>
              <a:rPr lang="fr-FR" dirty="0" smtClean="0"/>
              <a:t>Le vignoble du pays nantais</a:t>
            </a:r>
            <a:endParaRPr lang="fr-FR" dirty="0"/>
          </a:p>
        </p:txBody>
      </p:sp>
      <p:pic>
        <p:nvPicPr>
          <p:cNvPr id="29698" name="Picture 2" descr="CARTE DES VINS DE NANTES"/>
          <p:cNvPicPr>
            <a:picLocks noChangeAspect="1" noChangeArrowheads="1"/>
          </p:cNvPicPr>
          <p:nvPr/>
        </p:nvPicPr>
        <p:blipFill>
          <a:blip r:embed="rId2" r:link="rId3" cstate="print"/>
          <a:srcRect/>
          <a:stretch>
            <a:fillRect/>
          </a:stretch>
        </p:blipFill>
        <p:spPr bwMode="auto">
          <a:xfrm>
            <a:off x="196850" y="1371600"/>
            <a:ext cx="3496094" cy="4649688"/>
          </a:xfrm>
          <a:prstGeom prst="rect">
            <a:avLst/>
          </a:prstGeom>
          <a:noFill/>
          <a:ln w="9525">
            <a:noFill/>
            <a:miter lim="800000"/>
            <a:headEnd/>
            <a:tailEnd/>
          </a:ln>
        </p:spPr>
      </p:pic>
      <p:graphicFrame>
        <p:nvGraphicFramePr>
          <p:cNvPr id="4" name="Tableau 3"/>
          <p:cNvGraphicFramePr>
            <a:graphicFrameLocks noGrp="1"/>
          </p:cNvGraphicFramePr>
          <p:nvPr/>
        </p:nvGraphicFramePr>
        <p:xfrm>
          <a:off x="3779912" y="1196752"/>
          <a:ext cx="5140440" cy="5112567"/>
        </p:xfrm>
        <a:graphic>
          <a:graphicData uri="http://schemas.openxmlformats.org/drawingml/2006/table">
            <a:tbl>
              <a:tblPr/>
              <a:tblGrid>
                <a:gridCol w="2704146"/>
                <a:gridCol w="1040355"/>
                <a:gridCol w="1395939"/>
              </a:tblGrid>
              <a:tr h="653839">
                <a:tc>
                  <a:txBody>
                    <a:bodyPr/>
                    <a:lstStyle/>
                    <a:p>
                      <a:pPr algn="ctr">
                        <a:spcAft>
                          <a:spcPts val="0"/>
                        </a:spcAft>
                      </a:pPr>
                      <a:r>
                        <a:rPr lang="fr-FR" sz="1800" b="1" dirty="0">
                          <a:latin typeface="Comic Sans MS"/>
                          <a:ea typeface="Times New Roman"/>
                        </a:rPr>
                        <a:t>AOC</a:t>
                      </a:r>
                      <a:endParaRPr lang="fr-FR" sz="18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algn="ctr">
                        <a:spcAft>
                          <a:spcPts val="0"/>
                        </a:spcAft>
                      </a:pPr>
                      <a:r>
                        <a:rPr lang="fr-FR" sz="1800" b="1" dirty="0">
                          <a:latin typeface="Comic Sans MS"/>
                          <a:ea typeface="Times New Roman"/>
                        </a:rPr>
                        <a:t>Couleurs</a:t>
                      </a:r>
                      <a:endParaRPr lang="fr-FR" sz="18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algn="ctr">
                        <a:spcAft>
                          <a:spcPts val="0"/>
                        </a:spcAft>
                      </a:pPr>
                      <a:r>
                        <a:rPr lang="fr-FR" sz="1800" b="1" dirty="0">
                          <a:latin typeface="Comic Sans MS"/>
                          <a:ea typeface="Times New Roman"/>
                        </a:rPr>
                        <a:t>Observations</a:t>
                      </a:r>
                      <a:endParaRPr lang="fr-FR" sz="18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r>
              <a:tr h="561589">
                <a:tc>
                  <a:txBody>
                    <a:bodyPr/>
                    <a:lstStyle/>
                    <a:p>
                      <a:pPr marL="342900" lvl="0" indent="-342900" algn="l">
                        <a:spcAft>
                          <a:spcPts val="0"/>
                        </a:spcAft>
                        <a:buFont typeface="Symbol"/>
                        <a:buChar char=""/>
                        <a:tabLst>
                          <a:tab pos="457200" algn="l"/>
                        </a:tabLst>
                      </a:pPr>
                      <a:r>
                        <a:rPr lang="fr-FR" sz="1800" b="1" dirty="0">
                          <a:latin typeface="Comic Sans MS"/>
                        </a:rPr>
                        <a:t>Muscadet</a:t>
                      </a:r>
                      <a:endParaRPr lang="fr-FR" sz="1800" b="1" dirty="0">
                        <a:latin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algn="ctr">
                        <a:spcAft>
                          <a:spcPts val="0"/>
                        </a:spcAft>
                      </a:pPr>
                      <a:r>
                        <a:rPr lang="fr-FR" sz="1800" dirty="0">
                          <a:latin typeface="Comic Sans MS"/>
                          <a:ea typeface="Times New Roman"/>
                        </a:rPr>
                        <a:t>Blanc </a:t>
                      </a:r>
                      <a:endParaRPr lang="fr-FR" sz="18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algn="l">
                        <a:spcAft>
                          <a:spcPts val="0"/>
                        </a:spcAft>
                      </a:pPr>
                      <a:r>
                        <a:rPr lang="fr-FR" sz="1800" dirty="0">
                          <a:latin typeface="Comic Sans MS"/>
                          <a:ea typeface="Times New Roman"/>
                        </a:rPr>
                        <a:t>Vins secs à boire jeune et souvent accompagnant </a:t>
                      </a:r>
                      <a:r>
                        <a:rPr lang="fr-FR" sz="1800" i="1" dirty="0">
                          <a:latin typeface="Comic Sans MS"/>
                          <a:ea typeface="Times New Roman"/>
                        </a:rPr>
                        <a:t>les fruits de mer.</a:t>
                      </a:r>
                      <a:endParaRPr lang="fr-FR" sz="18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76838">
                <a:tc>
                  <a:txBody>
                    <a:bodyPr/>
                    <a:lstStyle/>
                    <a:p>
                      <a:pPr marL="342900" lvl="0" indent="-342900" algn="l">
                        <a:spcAft>
                          <a:spcPts val="0"/>
                        </a:spcAft>
                        <a:buFont typeface="Symbol"/>
                        <a:buChar char=""/>
                        <a:tabLst>
                          <a:tab pos="457200" algn="l"/>
                        </a:tabLst>
                      </a:pPr>
                      <a:r>
                        <a:rPr lang="fr-FR" sz="1800" b="1" dirty="0">
                          <a:latin typeface="Comic Sans MS"/>
                          <a:ea typeface="Times New Roman"/>
                        </a:rPr>
                        <a:t>Muscadet de Sèvres et Maine</a:t>
                      </a:r>
                      <a:endParaRPr lang="fr-FR" sz="18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fr-FR"/>
                    </a:p>
                  </a:txBody>
                  <a:tcPr/>
                </a:tc>
                <a:tc vMerge="1">
                  <a:txBody>
                    <a:bodyPr/>
                    <a:lstStyle/>
                    <a:p>
                      <a:endParaRPr lang="fr-FR"/>
                    </a:p>
                  </a:txBody>
                  <a:tcPr/>
                </a:tc>
              </a:tr>
              <a:tr h="561589">
                <a:tc>
                  <a:txBody>
                    <a:bodyPr/>
                    <a:lstStyle/>
                    <a:p>
                      <a:pPr marL="342900" lvl="0" indent="-342900" algn="l">
                        <a:spcAft>
                          <a:spcPts val="0"/>
                        </a:spcAft>
                        <a:buFont typeface="Symbol"/>
                        <a:buChar char=""/>
                        <a:tabLst>
                          <a:tab pos="457200" algn="l"/>
                        </a:tabLst>
                      </a:pPr>
                      <a:r>
                        <a:rPr lang="fr-FR" sz="1800" b="1" dirty="0">
                          <a:latin typeface="Comic Sans MS"/>
                          <a:ea typeface="Times New Roman"/>
                        </a:rPr>
                        <a:t>Muscadet côtes de Granlieu</a:t>
                      </a:r>
                      <a:endParaRPr lang="fr-FR" sz="18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fr-FR"/>
                    </a:p>
                  </a:txBody>
                  <a:tcPr/>
                </a:tc>
                <a:tc vMerge="1">
                  <a:txBody>
                    <a:bodyPr/>
                    <a:lstStyle/>
                    <a:p>
                      <a:endParaRPr lang="fr-FR"/>
                    </a:p>
                  </a:txBody>
                  <a:tcPr/>
                </a:tc>
              </a:tr>
              <a:tr h="776838">
                <a:tc>
                  <a:txBody>
                    <a:bodyPr/>
                    <a:lstStyle/>
                    <a:p>
                      <a:pPr marL="342900" lvl="0" indent="-342900" algn="l">
                        <a:spcAft>
                          <a:spcPts val="0"/>
                        </a:spcAft>
                        <a:buFont typeface="Symbol"/>
                        <a:buChar char=""/>
                        <a:tabLst>
                          <a:tab pos="457200" algn="l"/>
                        </a:tabLst>
                      </a:pPr>
                      <a:r>
                        <a:rPr lang="fr-FR" sz="1800" dirty="0">
                          <a:latin typeface="Comic Sans MS"/>
                          <a:ea typeface="Times New Roman"/>
                        </a:rPr>
                        <a:t>Muscadet des coteaux de la Loire</a:t>
                      </a:r>
                      <a:endParaRPr lang="fr-FR" sz="18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fr-FR"/>
                    </a:p>
                  </a:txBody>
                  <a:tcPr/>
                </a:tc>
                <a:tc vMerge="1">
                  <a:txBody>
                    <a:bodyPr/>
                    <a:lstStyle/>
                    <a:p>
                      <a:endParaRPr lang="fr-FR"/>
                    </a:p>
                  </a:txBody>
                  <a:tcPr/>
                </a:tc>
              </a:tr>
              <a:tr h="593958">
                <a:tc>
                  <a:txBody>
                    <a:bodyPr/>
                    <a:lstStyle/>
                    <a:p>
                      <a:pPr marL="342900" lvl="0" indent="-342900" algn="l">
                        <a:spcAft>
                          <a:spcPts val="0"/>
                        </a:spcAft>
                        <a:buFont typeface="Symbol"/>
                        <a:buChar char=""/>
                        <a:tabLst>
                          <a:tab pos="457200" algn="l"/>
                        </a:tabLst>
                      </a:pPr>
                      <a:r>
                        <a:rPr lang="fr-FR" sz="1800" dirty="0">
                          <a:latin typeface="Comic Sans MS"/>
                          <a:ea typeface="Times New Roman"/>
                        </a:rPr>
                        <a:t>AOVDQS Gros Plant</a:t>
                      </a:r>
                      <a:endParaRPr lang="fr-FR" sz="18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fr-FR"/>
                    </a:p>
                  </a:txBody>
                  <a:tcPr/>
                </a:tc>
                <a:tc vMerge="1">
                  <a:txBody>
                    <a:bodyPr/>
                    <a:lstStyle/>
                    <a:p>
                      <a:endParaRPr lang="fr-FR"/>
                    </a:p>
                  </a:txBody>
                  <a:tcPr/>
                </a:tc>
              </a:tr>
              <a:tr h="593958">
                <a:tc>
                  <a:txBody>
                    <a:bodyPr/>
                    <a:lstStyle/>
                    <a:p>
                      <a:pPr marL="342900" lvl="0" indent="-342900" algn="l">
                        <a:spcAft>
                          <a:spcPts val="0"/>
                        </a:spcAft>
                        <a:buFont typeface="Symbol"/>
                        <a:buChar char=""/>
                        <a:tabLst>
                          <a:tab pos="457200" algn="l"/>
                        </a:tabLst>
                      </a:pPr>
                      <a:r>
                        <a:rPr lang="fr-FR" sz="1800" dirty="0">
                          <a:latin typeface="Comic Sans MS"/>
                          <a:ea typeface="Times New Roman"/>
                        </a:rPr>
                        <a:t>AOVDQS Coteaux Ancenis</a:t>
                      </a:r>
                      <a:endParaRPr lang="fr-FR" sz="18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fr-FR" sz="1800" dirty="0">
                          <a:latin typeface="Comic Sans MS"/>
                          <a:ea typeface="Times New Roman"/>
                        </a:rPr>
                        <a:t>Rouge, rosé</a:t>
                      </a:r>
                      <a:endParaRPr lang="fr-FR" sz="18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fr-FR" sz="1800" dirty="0">
                        <a:latin typeface="Comic Sans MS"/>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3958">
                <a:tc>
                  <a:txBody>
                    <a:bodyPr/>
                    <a:lstStyle/>
                    <a:p>
                      <a:pPr marL="342900" lvl="0" indent="-342900" algn="l">
                        <a:spcAft>
                          <a:spcPts val="0"/>
                        </a:spcAft>
                        <a:buFont typeface="Symbol"/>
                        <a:buChar char=""/>
                        <a:tabLst>
                          <a:tab pos="457200" algn="l"/>
                        </a:tabLst>
                      </a:pPr>
                      <a:r>
                        <a:rPr lang="fr-FR" sz="1800" dirty="0">
                          <a:latin typeface="Comic Sans MS"/>
                          <a:ea typeface="Times New Roman"/>
                        </a:rPr>
                        <a:t>AOVDQS Fiefs-Vendéens</a:t>
                      </a:r>
                      <a:endParaRPr lang="fr-FR" sz="18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fr-FR"/>
                    </a:p>
                  </a:txBody>
                  <a:tcPr/>
                </a:tc>
                <a:tc>
                  <a:txBody>
                    <a:bodyPr/>
                    <a:lstStyle/>
                    <a:p>
                      <a:pPr algn="l">
                        <a:spcAft>
                          <a:spcPts val="0"/>
                        </a:spcAft>
                      </a:pPr>
                      <a:endParaRPr lang="fr-FR" sz="1800" dirty="0">
                        <a:latin typeface="Comic Sans MS"/>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5" name="Picture 4" descr="Fichier:Région Pays-de-la-Loire (logo).svg">
            <a:hlinkClick r:id="rId4"/>
          </p:cNvPr>
          <p:cNvPicPr>
            <a:picLocks noChangeAspect="1" noChangeArrowheads="1"/>
          </p:cNvPicPr>
          <p:nvPr/>
        </p:nvPicPr>
        <p:blipFill>
          <a:blip r:embed="rId5" cstate="print"/>
          <a:srcRect/>
          <a:stretch>
            <a:fillRect/>
          </a:stretch>
        </p:blipFill>
        <p:spPr bwMode="auto">
          <a:xfrm>
            <a:off x="0" y="0"/>
            <a:ext cx="3203848" cy="1052736"/>
          </a:xfrm>
          <a:prstGeom prst="rect">
            <a:avLst/>
          </a:prstGeom>
          <a:noFill/>
        </p:spPr>
      </p:pic>
      <p:sp>
        <p:nvSpPr>
          <p:cNvPr id="6" name="Espace réservé du numéro de diapositive 5"/>
          <p:cNvSpPr>
            <a:spLocks noGrp="1"/>
          </p:cNvSpPr>
          <p:nvPr>
            <p:ph type="sldNum" sz="quarter" idx="12"/>
          </p:nvPr>
        </p:nvSpPr>
        <p:spPr/>
        <p:txBody>
          <a:bodyPr/>
          <a:lstStyle/>
          <a:p>
            <a:fld id="{A6586A37-C9BA-47CA-9449-20AC0118408C}" type="slidenum">
              <a:rPr lang="fr-FR" smtClean="0"/>
              <a:pPr/>
              <a:t>14</a:t>
            </a:fld>
            <a:endParaRPr lang="fr-FR" dirty="0"/>
          </a:p>
        </p:txBody>
      </p:sp>
      <p:sp>
        <p:nvSpPr>
          <p:cNvPr id="7" name="Espace réservé du pied de page 6"/>
          <p:cNvSpPr>
            <a:spLocks noGrp="1"/>
          </p:cNvSpPr>
          <p:nvPr>
            <p:ph type="ftr" sz="quarter" idx="11"/>
          </p:nvPr>
        </p:nvSpPr>
        <p:spPr/>
        <p:txBody>
          <a:bodyPr/>
          <a:lstStyle/>
          <a:p>
            <a:r>
              <a:rPr lang="fr-FR" dirty="0" smtClean="0"/>
              <a:t>D.BAFCOP-LPO C. CLAUDEL</a:t>
            </a:r>
            <a:endParaRPr lang="fr-FR"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88640"/>
            <a:ext cx="8686800" cy="841248"/>
          </a:xfrm>
        </p:spPr>
        <p:txBody>
          <a:bodyPr/>
          <a:lstStyle/>
          <a:p>
            <a:pPr algn="r"/>
            <a:r>
              <a:rPr lang="fr-FR" sz="3200" dirty="0" smtClean="0"/>
              <a:t>Le</a:t>
            </a:r>
            <a:r>
              <a:rPr lang="fr-FR" dirty="0" smtClean="0"/>
              <a:t> </a:t>
            </a:r>
            <a:r>
              <a:rPr lang="fr-FR" sz="3200" dirty="0" smtClean="0"/>
              <a:t>vignoble d’anjou &amp; de saumur</a:t>
            </a:r>
            <a:endParaRPr lang="fr-FR" sz="3200" dirty="0"/>
          </a:p>
        </p:txBody>
      </p:sp>
      <p:graphicFrame>
        <p:nvGraphicFramePr>
          <p:cNvPr id="3" name="Tableau 2"/>
          <p:cNvGraphicFramePr>
            <a:graphicFrameLocks noGrp="1"/>
          </p:cNvGraphicFramePr>
          <p:nvPr/>
        </p:nvGraphicFramePr>
        <p:xfrm>
          <a:off x="2771802" y="1124744"/>
          <a:ext cx="6189205" cy="5512500"/>
        </p:xfrm>
        <a:graphic>
          <a:graphicData uri="http://schemas.openxmlformats.org/drawingml/2006/table">
            <a:tbl>
              <a:tblPr/>
              <a:tblGrid>
                <a:gridCol w="2376262"/>
                <a:gridCol w="1368152"/>
                <a:gridCol w="2444791"/>
              </a:tblGrid>
              <a:tr h="238234">
                <a:tc>
                  <a:txBody>
                    <a:bodyPr/>
                    <a:lstStyle/>
                    <a:p>
                      <a:pPr algn="ctr">
                        <a:spcAft>
                          <a:spcPts val="0"/>
                        </a:spcAft>
                      </a:pPr>
                      <a:r>
                        <a:rPr lang="fr-FR" sz="1600" b="1" dirty="0">
                          <a:latin typeface="Comic Sans MS"/>
                          <a:ea typeface="Times New Roman"/>
                        </a:rPr>
                        <a:t>AOC</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algn="ctr">
                        <a:spcAft>
                          <a:spcPts val="0"/>
                        </a:spcAft>
                      </a:pPr>
                      <a:r>
                        <a:rPr lang="fr-FR" sz="1600" b="1" dirty="0">
                          <a:latin typeface="Comic Sans MS"/>
                          <a:ea typeface="Times New Roman"/>
                        </a:rPr>
                        <a:t>Couleurs</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algn="ctr">
                        <a:spcAft>
                          <a:spcPts val="0"/>
                        </a:spcAft>
                      </a:pPr>
                      <a:r>
                        <a:rPr lang="fr-FR" sz="1600" b="1" dirty="0">
                          <a:latin typeface="Comic Sans MS"/>
                          <a:ea typeface="Times New Roman"/>
                        </a:rPr>
                        <a:t>Observations</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r>
              <a:tr h="476469">
                <a:tc rowSpan="2">
                  <a:txBody>
                    <a:bodyPr/>
                    <a:lstStyle/>
                    <a:p>
                      <a:pPr marL="342900" lvl="0" indent="-342900">
                        <a:spcAft>
                          <a:spcPts val="0"/>
                        </a:spcAft>
                        <a:buFont typeface="Symbol"/>
                        <a:buChar char=""/>
                        <a:tabLst>
                          <a:tab pos="457200" algn="l"/>
                        </a:tabLst>
                      </a:pPr>
                      <a:r>
                        <a:rPr lang="fr-FR" sz="1600" dirty="0">
                          <a:latin typeface="Comic Sans MS"/>
                          <a:ea typeface="Times New Roman"/>
                        </a:rPr>
                        <a:t>Saumur</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600" dirty="0">
                          <a:latin typeface="Comic Sans MS"/>
                          <a:ea typeface="Times New Roman"/>
                        </a:rPr>
                        <a:t>Blanc </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fr-FR" sz="1600" dirty="0">
                          <a:latin typeface="Comic Sans MS"/>
                          <a:ea typeface="Times New Roman"/>
                        </a:rPr>
                        <a:t>Peu connue du public, existe en pétillant.</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8234">
                <a:tc vMerge="1">
                  <a:txBody>
                    <a:bodyPr/>
                    <a:lstStyle/>
                    <a:p>
                      <a:endParaRPr lang="fr-FR"/>
                    </a:p>
                  </a:txBody>
                  <a:tcPr/>
                </a:tc>
                <a:tc>
                  <a:txBody>
                    <a:bodyPr/>
                    <a:lstStyle/>
                    <a:p>
                      <a:pPr algn="ctr">
                        <a:spcAft>
                          <a:spcPts val="0"/>
                        </a:spcAft>
                      </a:pPr>
                      <a:r>
                        <a:rPr lang="fr-FR" sz="1600" dirty="0">
                          <a:latin typeface="Comic Sans MS"/>
                          <a:ea typeface="Times New Roman"/>
                        </a:rPr>
                        <a:t>Rouge </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fr-FR" sz="1600" dirty="0">
                          <a:latin typeface="Comic Sans MS"/>
                          <a:ea typeface="Times New Roman"/>
                        </a:rPr>
                        <a:t>Vin à boire jeune.</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6469">
                <a:tc>
                  <a:txBody>
                    <a:bodyPr/>
                    <a:lstStyle/>
                    <a:p>
                      <a:pPr marL="342900" lvl="0" indent="-342900" algn="l">
                        <a:spcAft>
                          <a:spcPts val="0"/>
                        </a:spcAft>
                        <a:buFont typeface="Symbol"/>
                        <a:buChar char=""/>
                        <a:tabLst>
                          <a:tab pos="457200" algn="l"/>
                        </a:tabLst>
                      </a:pPr>
                      <a:r>
                        <a:rPr lang="fr-FR" sz="1600" b="1" dirty="0">
                          <a:latin typeface="Comic Sans MS"/>
                        </a:rPr>
                        <a:t>Saumur Champigny</a:t>
                      </a:r>
                      <a:endParaRPr lang="fr-FR" sz="1600" b="1" dirty="0">
                        <a:latin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600" dirty="0">
                          <a:latin typeface="Comic Sans MS"/>
                          <a:ea typeface="Times New Roman"/>
                        </a:rPr>
                        <a:t>Rouge </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fr-FR" sz="1600" dirty="0">
                          <a:latin typeface="Comic Sans MS"/>
                          <a:ea typeface="Times New Roman"/>
                        </a:rPr>
                        <a:t>Vin de référence des restaurateurs.</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8234">
                <a:tc>
                  <a:txBody>
                    <a:bodyPr/>
                    <a:lstStyle/>
                    <a:p>
                      <a:pPr marL="342900" lvl="0" indent="-342900">
                        <a:spcAft>
                          <a:spcPts val="0"/>
                        </a:spcAft>
                        <a:buFont typeface="Symbol"/>
                        <a:buChar char=""/>
                        <a:tabLst>
                          <a:tab pos="457200" algn="l"/>
                        </a:tabLst>
                      </a:pPr>
                      <a:r>
                        <a:rPr lang="fr-FR" sz="1600" dirty="0">
                          <a:latin typeface="Comic Sans MS"/>
                          <a:ea typeface="Times New Roman"/>
                        </a:rPr>
                        <a:t>Anjou Gamay</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600" dirty="0">
                          <a:latin typeface="Comic Sans MS"/>
                          <a:ea typeface="Times New Roman"/>
                        </a:rPr>
                        <a:t>Rouge </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fr-FR" sz="1600" dirty="0">
                          <a:latin typeface="Comic Sans MS"/>
                          <a:ea typeface="Times New Roman"/>
                        </a:rPr>
                        <a:t>A boire jeune</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14703">
                <a:tc>
                  <a:txBody>
                    <a:bodyPr/>
                    <a:lstStyle/>
                    <a:p>
                      <a:pPr marL="342900" lvl="0" indent="-342900">
                        <a:spcAft>
                          <a:spcPts val="0"/>
                        </a:spcAft>
                        <a:buFont typeface="Symbol"/>
                        <a:buChar char=""/>
                        <a:tabLst>
                          <a:tab pos="457200" algn="l"/>
                        </a:tabLst>
                      </a:pPr>
                      <a:r>
                        <a:rPr lang="fr-FR" sz="1600" dirty="0">
                          <a:latin typeface="Comic Sans MS"/>
                          <a:ea typeface="Times New Roman"/>
                        </a:rPr>
                        <a:t>Anjou villages </a:t>
                      </a:r>
                      <a:endParaRPr lang="fr-FR" sz="1600" dirty="0">
                        <a:latin typeface="Times New Roman"/>
                        <a:ea typeface="Times New Roman"/>
                      </a:endParaRPr>
                    </a:p>
                    <a:p>
                      <a:pPr algn="ctr">
                        <a:spcAft>
                          <a:spcPts val="0"/>
                        </a:spcAft>
                      </a:pPr>
                      <a:r>
                        <a:rPr lang="fr-FR" sz="1600" dirty="0">
                          <a:latin typeface="Comic Sans MS"/>
                          <a:ea typeface="Times New Roman"/>
                        </a:rPr>
                        <a:t>(+ nom du village)</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600" dirty="0">
                          <a:latin typeface="Comic Sans MS"/>
                          <a:ea typeface="Times New Roman"/>
                        </a:rPr>
                        <a:t>Rouge </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fr-FR" sz="1600" dirty="0">
                          <a:latin typeface="Comic Sans MS"/>
                          <a:ea typeface="Times New Roman"/>
                        </a:rPr>
                        <a:t>AOC étendue sur 48 communes, peuvent se conserver.</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7902">
                <a:tc>
                  <a:txBody>
                    <a:bodyPr/>
                    <a:lstStyle/>
                    <a:p>
                      <a:pPr marL="342900" lvl="0" indent="-342900">
                        <a:spcAft>
                          <a:spcPts val="0"/>
                        </a:spcAft>
                        <a:buFont typeface="Symbol"/>
                        <a:buChar char=""/>
                        <a:tabLst>
                          <a:tab pos="457200" algn="l"/>
                        </a:tabLst>
                      </a:pPr>
                      <a:r>
                        <a:rPr lang="fr-FR" sz="1600" dirty="0">
                          <a:latin typeface="Comic Sans MS"/>
                          <a:ea typeface="Times New Roman"/>
                        </a:rPr>
                        <a:t>Cabernet d’Anjou</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600" dirty="0">
                          <a:latin typeface="Comic Sans MS"/>
                          <a:ea typeface="Times New Roman"/>
                        </a:rPr>
                        <a:t>Rosé </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fr-FR" sz="1600" dirty="0" smtClean="0">
                          <a:latin typeface="Comic Sans MS"/>
                          <a:ea typeface="Times New Roman"/>
                        </a:rPr>
                        <a:t>demi-secs </a:t>
                      </a:r>
                      <a:r>
                        <a:rPr lang="fr-FR" sz="1600" dirty="0">
                          <a:latin typeface="Comic Sans MS"/>
                          <a:ea typeface="Times New Roman"/>
                        </a:rPr>
                        <a:t>voire moelleux</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1579">
                <a:tc>
                  <a:txBody>
                    <a:bodyPr/>
                    <a:lstStyle/>
                    <a:p>
                      <a:pPr marL="342900" lvl="0" indent="-342900">
                        <a:spcAft>
                          <a:spcPts val="0"/>
                        </a:spcAft>
                        <a:buFont typeface="Symbol"/>
                        <a:buChar char=""/>
                        <a:tabLst>
                          <a:tab pos="457200" algn="l"/>
                        </a:tabLst>
                      </a:pPr>
                      <a:r>
                        <a:rPr lang="fr-FR" sz="1600" dirty="0">
                          <a:latin typeface="Comic Sans MS"/>
                          <a:ea typeface="Times New Roman"/>
                        </a:rPr>
                        <a:t>Rosé de Loire</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600" dirty="0">
                          <a:latin typeface="Comic Sans MS"/>
                          <a:ea typeface="Times New Roman"/>
                        </a:rPr>
                        <a:t>Rosé </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fr-FR" sz="1600" dirty="0">
                          <a:latin typeface="Comic Sans MS"/>
                          <a:ea typeface="Times New Roman"/>
                        </a:rPr>
                        <a:t>Sec </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8234">
                <a:tc>
                  <a:txBody>
                    <a:bodyPr/>
                    <a:lstStyle/>
                    <a:p>
                      <a:pPr marL="342900" lvl="0" indent="-342900">
                        <a:spcAft>
                          <a:spcPts val="0"/>
                        </a:spcAft>
                        <a:buFont typeface="Symbol"/>
                        <a:buChar char=""/>
                        <a:tabLst>
                          <a:tab pos="457200" algn="l"/>
                        </a:tabLst>
                      </a:pPr>
                      <a:r>
                        <a:rPr lang="fr-FR" sz="1600" b="1" dirty="0" smtClean="0">
                          <a:latin typeface="Comic Sans MS"/>
                          <a:ea typeface="Times New Roman"/>
                        </a:rPr>
                        <a:t>Savennières</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600" dirty="0">
                          <a:latin typeface="Comic Sans MS"/>
                          <a:ea typeface="Times New Roman"/>
                        </a:rPr>
                        <a:t>Blanc</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fr-FR" sz="1600" dirty="0">
                          <a:latin typeface="Comic Sans MS"/>
                          <a:ea typeface="Times New Roman"/>
                        </a:rPr>
                        <a:t>Sec</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1579">
                <a:tc>
                  <a:txBody>
                    <a:bodyPr/>
                    <a:lstStyle/>
                    <a:p>
                      <a:pPr marL="342900" lvl="0" indent="-342900" algn="l">
                        <a:spcAft>
                          <a:spcPts val="0"/>
                        </a:spcAft>
                        <a:buFont typeface="Symbol"/>
                        <a:buChar char=""/>
                        <a:tabLst>
                          <a:tab pos="457200" algn="l"/>
                        </a:tabLst>
                      </a:pPr>
                      <a:r>
                        <a:rPr lang="fr-FR" sz="1600" b="1" dirty="0">
                          <a:latin typeface="Comic Sans MS"/>
                        </a:rPr>
                        <a:t>Coteaux du Layon</a:t>
                      </a:r>
                      <a:endParaRPr lang="fr-FR" sz="1600" b="1" dirty="0">
                        <a:latin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a:spcAft>
                          <a:spcPts val="0"/>
                        </a:spcAft>
                      </a:pPr>
                      <a:r>
                        <a:rPr lang="fr-FR" sz="1600" dirty="0">
                          <a:latin typeface="Comic Sans MS"/>
                          <a:ea typeface="Times New Roman"/>
                        </a:rPr>
                        <a:t>Blanc</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spcAft>
                          <a:spcPts val="0"/>
                        </a:spcAft>
                      </a:pPr>
                      <a:r>
                        <a:rPr lang="fr-FR" sz="1600" dirty="0">
                          <a:latin typeface="Comic Sans MS"/>
                          <a:ea typeface="Times New Roman"/>
                        </a:rPr>
                        <a:t>Selon les années, ces AOC peuvent être moelleux ou liquoreux.</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8234">
                <a:tc>
                  <a:txBody>
                    <a:bodyPr/>
                    <a:lstStyle/>
                    <a:p>
                      <a:pPr marL="342900" lvl="0" indent="-342900">
                        <a:spcAft>
                          <a:spcPts val="0"/>
                        </a:spcAft>
                        <a:buFont typeface="Symbol"/>
                        <a:buChar char=""/>
                        <a:tabLst>
                          <a:tab pos="457200" algn="l"/>
                        </a:tabLst>
                      </a:pPr>
                      <a:r>
                        <a:rPr lang="fr-FR" sz="1600" b="1" dirty="0">
                          <a:latin typeface="Comic Sans MS"/>
                          <a:ea typeface="Times New Roman"/>
                        </a:rPr>
                        <a:t>Quarts de Chaume</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fr-FR"/>
                    </a:p>
                  </a:txBody>
                  <a:tcPr/>
                </a:tc>
                <a:tc vMerge="1">
                  <a:txBody>
                    <a:bodyPr/>
                    <a:lstStyle/>
                    <a:p>
                      <a:endParaRPr lang="fr-FR"/>
                    </a:p>
                  </a:txBody>
                  <a:tcPr/>
                </a:tc>
              </a:tr>
              <a:tr h="238234">
                <a:tc>
                  <a:txBody>
                    <a:bodyPr/>
                    <a:lstStyle/>
                    <a:p>
                      <a:pPr marL="342900" lvl="0" indent="-342900">
                        <a:spcAft>
                          <a:spcPts val="0"/>
                        </a:spcAft>
                        <a:buFont typeface="Symbol"/>
                        <a:buChar char=""/>
                        <a:tabLst>
                          <a:tab pos="457200" algn="l"/>
                        </a:tabLst>
                      </a:pPr>
                      <a:r>
                        <a:rPr lang="fr-FR" sz="1600" b="1" dirty="0" smtClean="0">
                          <a:latin typeface="Comic Sans MS"/>
                          <a:ea typeface="Times New Roman"/>
                        </a:rPr>
                        <a:t>Bonnezeaux</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fr-FR"/>
                    </a:p>
                  </a:txBody>
                  <a:tcPr/>
                </a:tc>
                <a:tc vMerge="1">
                  <a:txBody>
                    <a:bodyPr/>
                    <a:lstStyle/>
                    <a:p>
                      <a:endParaRPr lang="fr-FR"/>
                    </a:p>
                  </a:txBody>
                  <a:tcPr/>
                </a:tc>
              </a:tr>
              <a:tr h="238234">
                <a:tc>
                  <a:txBody>
                    <a:bodyPr/>
                    <a:lstStyle/>
                    <a:p>
                      <a:pPr marL="342900" lvl="0" indent="-342900">
                        <a:spcAft>
                          <a:spcPts val="0"/>
                        </a:spcAft>
                        <a:buFont typeface="Symbol"/>
                        <a:buChar char=""/>
                        <a:tabLst>
                          <a:tab pos="457200" algn="l"/>
                        </a:tabLst>
                      </a:pPr>
                      <a:r>
                        <a:rPr lang="fr-FR" sz="1600" b="1" dirty="0">
                          <a:latin typeface="Comic Sans MS"/>
                          <a:ea typeface="Times New Roman"/>
                        </a:rPr>
                        <a:t>Coteaux de </a:t>
                      </a:r>
                      <a:r>
                        <a:rPr lang="fr-FR" sz="1600" b="1" dirty="0" smtClean="0">
                          <a:latin typeface="Comic Sans MS"/>
                          <a:ea typeface="Times New Roman"/>
                        </a:rPr>
                        <a:t>l’Aubange</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fr-FR"/>
                    </a:p>
                  </a:txBody>
                  <a:tcPr/>
                </a:tc>
                <a:tc vMerge="1">
                  <a:txBody>
                    <a:bodyPr/>
                    <a:lstStyle/>
                    <a:p>
                      <a:endParaRPr lang="fr-FR"/>
                    </a:p>
                  </a:txBody>
                  <a:tcPr/>
                </a:tc>
              </a:tr>
              <a:tr h="238234">
                <a:tc>
                  <a:txBody>
                    <a:bodyPr/>
                    <a:lstStyle/>
                    <a:p>
                      <a:pPr marL="342900" lvl="0" indent="-342900">
                        <a:spcAft>
                          <a:spcPts val="0"/>
                        </a:spcAft>
                        <a:buFont typeface="Symbol"/>
                        <a:buChar char=""/>
                        <a:tabLst>
                          <a:tab pos="457200" algn="l"/>
                        </a:tabLst>
                      </a:pPr>
                      <a:r>
                        <a:rPr lang="fr-FR" sz="1600" b="1" dirty="0">
                          <a:latin typeface="Comic Sans MS"/>
                          <a:ea typeface="Times New Roman"/>
                        </a:rPr>
                        <a:t>Crémant de Loire</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600" dirty="0">
                          <a:latin typeface="Comic Sans MS"/>
                          <a:ea typeface="Times New Roman"/>
                        </a:rPr>
                        <a:t>Blanc ou rosé</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fr-FR" sz="1600" dirty="0">
                          <a:latin typeface="Comic Sans MS"/>
                          <a:ea typeface="Times New Roman"/>
                        </a:rPr>
                        <a:t>Méthode traditionnelle</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30721" name="Picture 1" descr="CARTE DES VINS D'ANJOU"/>
          <p:cNvPicPr>
            <a:picLocks noChangeAspect="1" noChangeArrowheads="1"/>
          </p:cNvPicPr>
          <p:nvPr/>
        </p:nvPicPr>
        <p:blipFill>
          <a:blip r:embed="rId2" r:link="rId3" cstate="print"/>
          <a:srcRect/>
          <a:stretch>
            <a:fillRect/>
          </a:stretch>
        </p:blipFill>
        <p:spPr bwMode="auto">
          <a:xfrm>
            <a:off x="251520" y="1484784"/>
            <a:ext cx="2448272" cy="4608512"/>
          </a:xfrm>
          <a:prstGeom prst="rect">
            <a:avLst/>
          </a:prstGeom>
          <a:noFill/>
        </p:spPr>
      </p:pic>
      <p:pic>
        <p:nvPicPr>
          <p:cNvPr id="5" name="Picture 4" descr="Fichier:Région Pays-de-la-Loire (logo).svg">
            <a:hlinkClick r:id="rId4"/>
          </p:cNvPr>
          <p:cNvPicPr>
            <a:picLocks noChangeAspect="1" noChangeArrowheads="1"/>
          </p:cNvPicPr>
          <p:nvPr/>
        </p:nvPicPr>
        <p:blipFill>
          <a:blip r:embed="rId5" cstate="print"/>
          <a:srcRect/>
          <a:stretch>
            <a:fillRect/>
          </a:stretch>
        </p:blipFill>
        <p:spPr bwMode="auto">
          <a:xfrm>
            <a:off x="0" y="0"/>
            <a:ext cx="2411760" cy="1052736"/>
          </a:xfrm>
          <a:prstGeom prst="rect">
            <a:avLst/>
          </a:prstGeom>
          <a:noFill/>
        </p:spPr>
      </p:pic>
      <p:sp>
        <p:nvSpPr>
          <p:cNvPr id="6" name="Espace réservé du numéro de diapositive 5"/>
          <p:cNvSpPr>
            <a:spLocks noGrp="1"/>
          </p:cNvSpPr>
          <p:nvPr>
            <p:ph type="sldNum" sz="quarter" idx="12"/>
          </p:nvPr>
        </p:nvSpPr>
        <p:spPr/>
        <p:txBody>
          <a:bodyPr/>
          <a:lstStyle/>
          <a:p>
            <a:fld id="{A6586A37-C9BA-47CA-9449-20AC0118408C}" type="slidenum">
              <a:rPr lang="fr-FR" smtClean="0"/>
              <a:pPr/>
              <a:t>15</a:t>
            </a:fld>
            <a:endParaRPr lang="fr-FR" dirty="0"/>
          </a:p>
        </p:txBody>
      </p:sp>
      <p:sp>
        <p:nvSpPr>
          <p:cNvPr id="7" name="Espace réservé du pied de page 6"/>
          <p:cNvSpPr>
            <a:spLocks noGrp="1"/>
          </p:cNvSpPr>
          <p:nvPr>
            <p:ph type="ftr" sz="quarter" idx="11"/>
          </p:nvPr>
        </p:nvSpPr>
        <p:spPr/>
        <p:txBody>
          <a:bodyPr/>
          <a:lstStyle/>
          <a:p>
            <a:r>
              <a:rPr lang="fr-FR" dirty="0" smtClean="0"/>
              <a:t>D.BAFCOP-LPO C. CLAUDEL</a:t>
            </a:r>
            <a:endParaRPr lang="fr-FR"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60648"/>
            <a:ext cx="8435280" cy="841248"/>
          </a:xfrm>
        </p:spPr>
        <p:txBody>
          <a:bodyPr/>
          <a:lstStyle/>
          <a:p>
            <a:pPr algn="r"/>
            <a:r>
              <a:rPr lang="fr-FR" dirty="0" smtClean="0"/>
              <a:t>Le vignoble de Touraine</a:t>
            </a:r>
            <a:endParaRPr lang="fr-FR" dirty="0"/>
          </a:p>
        </p:txBody>
      </p:sp>
      <p:graphicFrame>
        <p:nvGraphicFramePr>
          <p:cNvPr id="3" name="Tableau 2"/>
          <p:cNvGraphicFramePr>
            <a:graphicFrameLocks noGrp="1"/>
          </p:cNvGraphicFramePr>
          <p:nvPr/>
        </p:nvGraphicFramePr>
        <p:xfrm>
          <a:off x="2987824" y="1124744"/>
          <a:ext cx="5838552" cy="5498062"/>
        </p:xfrm>
        <a:graphic>
          <a:graphicData uri="http://schemas.openxmlformats.org/drawingml/2006/table">
            <a:tbl>
              <a:tblPr/>
              <a:tblGrid>
                <a:gridCol w="2304256"/>
                <a:gridCol w="1584176"/>
                <a:gridCol w="1950120"/>
              </a:tblGrid>
              <a:tr h="272872">
                <a:tc>
                  <a:txBody>
                    <a:bodyPr/>
                    <a:lstStyle/>
                    <a:p>
                      <a:pPr algn="ctr">
                        <a:spcAft>
                          <a:spcPts val="0"/>
                        </a:spcAft>
                      </a:pPr>
                      <a:r>
                        <a:rPr lang="fr-FR" sz="1600" b="1" dirty="0">
                          <a:latin typeface="Comic Sans MS"/>
                          <a:ea typeface="Times New Roman"/>
                        </a:rPr>
                        <a:t>AOC</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algn="ctr">
                        <a:spcAft>
                          <a:spcPts val="0"/>
                        </a:spcAft>
                      </a:pPr>
                      <a:r>
                        <a:rPr lang="fr-FR" sz="1600" b="1" dirty="0">
                          <a:latin typeface="Comic Sans MS"/>
                          <a:ea typeface="Times New Roman"/>
                        </a:rPr>
                        <a:t>Couleurs </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algn="ctr">
                        <a:spcAft>
                          <a:spcPts val="0"/>
                        </a:spcAft>
                      </a:pPr>
                      <a:r>
                        <a:rPr lang="fr-FR" sz="1600" b="1" dirty="0">
                          <a:latin typeface="Comic Sans MS"/>
                          <a:ea typeface="Times New Roman"/>
                        </a:rPr>
                        <a:t>Observations</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r>
              <a:tr h="1637235">
                <a:tc>
                  <a:txBody>
                    <a:bodyPr/>
                    <a:lstStyle/>
                    <a:p>
                      <a:pPr marL="342900" lvl="0" indent="-342900" algn="l">
                        <a:spcAft>
                          <a:spcPts val="0"/>
                        </a:spcAft>
                        <a:buFont typeface="Symbol"/>
                        <a:buChar char=""/>
                        <a:tabLst>
                          <a:tab pos="228600" algn="l"/>
                        </a:tabLst>
                      </a:pPr>
                      <a:r>
                        <a:rPr lang="fr-FR" sz="1600" b="1" dirty="0">
                          <a:latin typeface="Comic Sans MS"/>
                          <a:ea typeface="Times New Roman"/>
                        </a:rPr>
                        <a:t>Touraine</a:t>
                      </a:r>
                      <a:r>
                        <a:rPr lang="fr-FR" sz="1600" dirty="0">
                          <a:latin typeface="Comic Sans MS"/>
                          <a:ea typeface="Times New Roman"/>
                        </a:rPr>
                        <a:t>, </a:t>
                      </a:r>
                      <a:endParaRPr lang="fr-FR" sz="1600" dirty="0">
                        <a:latin typeface="Times New Roman"/>
                        <a:ea typeface="Times New Roman"/>
                      </a:endParaRPr>
                    </a:p>
                    <a:p>
                      <a:pPr marL="342900" lvl="0" indent="-342900" algn="l">
                        <a:spcAft>
                          <a:spcPts val="0"/>
                        </a:spcAft>
                        <a:buFont typeface="Symbol"/>
                        <a:buChar char=""/>
                        <a:tabLst>
                          <a:tab pos="228600" algn="l"/>
                        </a:tabLst>
                      </a:pPr>
                      <a:r>
                        <a:rPr lang="fr-FR" sz="1600" dirty="0">
                          <a:latin typeface="Comic Sans MS"/>
                          <a:ea typeface="Times New Roman"/>
                        </a:rPr>
                        <a:t>Touraine </a:t>
                      </a:r>
                      <a:r>
                        <a:rPr lang="fr-FR" sz="1600" dirty="0" smtClean="0">
                          <a:latin typeface="Comic Sans MS"/>
                          <a:ea typeface="Times New Roman"/>
                        </a:rPr>
                        <a:t>Azuay </a:t>
                      </a:r>
                      <a:endParaRPr lang="fr-FR" sz="1600" dirty="0">
                        <a:latin typeface="Times New Roman"/>
                        <a:ea typeface="Times New Roman"/>
                      </a:endParaRPr>
                    </a:p>
                    <a:p>
                      <a:pPr marL="342900" lvl="0" indent="-342900" algn="l">
                        <a:spcAft>
                          <a:spcPts val="0"/>
                        </a:spcAft>
                        <a:buFont typeface="Symbol"/>
                        <a:buChar char=""/>
                        <a:tabLst>
                          <a:tab pos="228600" algn="l"/>
                        </a:tabLst>
                      </a:pPr>
                      <a:r>
                        <a:rPr lang="fr-FR" sz="1600" dirty="0">
                          <a:latin typeface="Comic Sans MS"/>
                          <a:ea typeface="Times New Roman"/>
                        </a:rPr>
                        <a:t>Touraine le Rideau, </a:t>
                      </a:r>
                      <a:endParaRPr lang="fr-FR" sz="1600" dirty="0">
                        <a:latin typeface="Times New Roman"/>
                        <a:ea typeface="Times New Roman"/>
                      </a:endParaRPr>
                    </a:p>
                    <a:p>
                      <a:pPr marL="342900" lvl="0" indent="-342900" algn="l">
                        <a:spcAft>
                          <a:spcPts val="0"/>
                        </a:spcAft>
                        <a:buFont typeface="Symbol"/>
                        <a:buChar char=""/>
                        <a:tabLst>
                          <a:tab pos="228600" algn="l"/>
                        </a:tabLst>
                      </a:pPr>
                      <a:r>
                        <a:rPr lang="fr-FR" sz="1600" dirty="0">
                          <a:latin typeface="Comic Sans MS"/>
                          <a:ea typeface="Times New Roman"/>
                        </a:rPr>
                        <a:t>Touraine Amboise, </a:t>
                      </a:r>
                      <a:endParaRPr lang="fr-FR" sz="1600" dirty="0">
                        <a:latin typeface="Times New Roman"/>
                        <a:ea typeface="Times New Roman"/>
                      </a:endParaRPr>
                    </a:p>
                    <a:p>
                      <a:pPr marL="342900" lvl="0" indent="-342900" algn="l">
                        <a:spcAft>
                          <a:spcPts val="0"/>
                        </a:spcAft>
                        <a:buFont typeface="Symbol"/>
                        <a:buChar char=""/>
                        <a:tabLst>
                          <a:tab pos="228600" algn="l"/>
                        </a:tabLst>
                      </a:pPr>
                      <a:r>
                        <a:rPr lang="fr-FR" sz="1600" dirty="0">
                          <a:latin typeface="Comic Sans MS"/>
                          <a:ea typeface="Times New Roman"/>
                        </a:rPr>
                        <a:t>Touraine </a:t>
                      </a:r>
                      <a:r>
                        <a:rPr lang="fr-FR" sz="1600" dirty="0" smtClean="0">
                          <a:latin typeface="Comic Sans MS"/>
                          <a:ea typeface="Times New Roman"/>
                        </a:rPr>
                        <a:t>Emsland</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600" dirty="0">
                          <a:latin typeface="Comic Sans MS"/>
                          <a:ea typeface="Times New Roman"/>
                        </a:rPr>
                        <a:t>Blanc, Rouge, rosé</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fr-FR" sz="1600" dirty="0">
                          <a:latin typeface="Comic Sans MS"/>
                          <a:ea typeface="Times New Roman"/>
                        </a:rPr>
                        <a:t>Vins secs, moelleux, gris.</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18617">
                <a:tc>
                  <a:txBody>
                    <a:bodyPr/>
                    <a:lstStyle/>
                    <a:p>
                      <a:pPr marL="342900" lvl="0" indent="-342900" algn="l">
                        <a:spcAft>
                          <a:spcPts val="0"/>
                        </a:spcAft>
                        <a:buFont typeface="Symbol"/>
                        <a:buChar char=""/>
                        <a:tabLst>
                          <a:tab pos="457200" algn="l"/>
                        </a:tabLst>
                      </a:pPr>
                      <a:r>
                        <a:rPr lang="fr-FR" sz="1600" b="1" dirty="0">
                          <a:latin typeface="Comic Sans MS"/>
                        </a:rPr>
                        <a:t>Vouvray</a:t>
                      </a:r>
                      <a:endParaRPr lang="fr-FR" sz="1600" b="1" dirty="0">
                        <a:latin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600" dirty="0">
                          <a:latin typeface="Comic Sans MS"/>
                          <a:ea typeface="Times New Roman"/>
                        </a:rPr>
                        <a:t>Blanc sec, moelleux, liquoreux ou pétillant</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fr-FR" sz="1600" dirty="0">
                          <a:latin typeface="Comic Sans MS"/>
                          <a:ea typeface="Times New Roman"/>
                        </a:rPr>
                        <a:t>Les pétillants peuvent être d’excellente qualité.</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18617">
                <a:tc>
                  <a:txBody>
                    <a:bodyPr/>
                    <a:lstStyle/>
                    <a:p>
                      <a:pPr marL="342900" lvl="0" indent="-342900" algn="l">
                        <a:spcAft>
                          <a:spcPts val="0"/>
                        </a:spcAft>
                        <a:buFont typeface="Symbol"/>
                        <a:buChar char=""/>
                        <a:tabLst>
                          <a:tab pos="457200" algn="l"/>
                        </a:tabLst>
                      </a:pPr>
                      <a:r>
                        <a:rPr lang="fr-FR" sz="1600" b="1" dirty="0">
                          <a:latin typeface="Comic Sans MS"/>
                          <a:ea typeface="Times New Roman"/>
                        </a:rPr>
                        <a:t>Montlouis</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600" dirty="0">
                          <a:latin typeface="Comic Sans MS"/>
                          <a:ea typeface="Times New Roman"/>
                        </a:rPr>
                        <a:t>Blanc sec, moelleux, liquoreux ou pétillant</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fr-FR" sz="1600" dirty="0">
                          <a:latin typeface="Comic Sans MS"/>
                          <a:ea typeface="Times New Roman"/>
                        </a:rPr>
                        <a:t>Les pétillants peuvent être d’excellente qualité.</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5745">
                <a:tc>
                  <a:txBody>
                    <a:bodyPr/>
                    <a:lstStyle/>
                    <a:p>
                      <a:pPr marL="342900" lvl="0" indent="-342900" algn="l">
                        <a:spcAft>
                          <a:spcPts val="0"/>
                        </a:spcAft>
                        <a:buFont typeface="Symbol"/>
                        <a:buChar char=""/>
                        <a:tabLst>
                          <a:tab pos="457200" algn="l"/>
                        </a:tabLst>
                      </a:pPr>
                      <a:r>
                        <a:rPr lang="fr-FR" sz="1600" b="1" dirty="0">
                          <a:latin typeface="Comic Sans MS"/>
                        </a:rPr>
                        <a:t>Chinon</a:t>
                      </a:r>
                      <a:endParaRPr lang="fr-FR" sz="1600" b="1" dirty="0">
                        <a:latin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600" dirty="0">
                          <a:latin typeface="Comic Sans MS"/>
                          <a:ea typeface="Times New Roman"/>
                        </a:rPr>
                        <a:t>Rouge </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fr-FR" sz="1600" dirty="0">
                          <a:latin typeface="Comic Sans MS"/>
                          <a:ea typeface="Times New Roman"/>
                        </a:rPr>
                        <a:t>A boire jeune ou vin de garde.</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5745">
                <a:tc>
                  <a:txBody>
                    <a:bodyPr/>
                    <a:lstStyle/>
                    <a:p>
                      <a:pPr marL="342900" lvl="0" indent="-342900" algn="l">
                        <a:spcAft>
                          <a:spcPts val="0"/>
                        </a:spcAft>
                        <a:buFont typeface="Symbol"/>
                        <a:buChar char=""/>
                        <a:tabLst>
                          <a:tab pos="457200" algn="l"/>
                        </a:tabLst>
                      </a:pPr>
                      <a:r>
                        <a:rPr lang="fr-FR" sz="1600" b="1" dirty="0">
                          <a:latin typeface="Comic Sans MS"/>
                          <a:ea typeface="Times New Roman"/>
                        </a:rPr>
                        <a:t>Bourgueil</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600" dirty="0">
                          <a:latin typeface="Comic Sans MS"/>
                          <a:ea typeface="Times New Roman"/>
                        </a:rPr>
                        <a:t>Rouge </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fr-FR" sz="1600" dirty="0">
                          <a:latin typeface="Comic Sans MS"/>
                          <a:ea typeface="Times New Roman"/>
                        </a:rPr>
                        <a:t>A boire jeune ou vin de garde.</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5745">
                <a:tc>
                  <a:txBody>
                    <a:bodyPr/>
                    <a:lstStyle/>
                    <a:p>
                      <a:pPr marL="342900" lvl="0" indent="-342900" algn="l">
                        <a:spcAft>
                          <a:spcPts val="0"/>
                        </a:spcAft>
                        <a:buFont typeface="Symbol"/>
                        <a:buChar char=""/>
                        <a:tabLst>
                          <a:tab pos="457200" algn="l"/>
                        </a:tabLst>
                      </a:pPr>
                      <a:r>
                        <a:rPr lang="fr-FR" sz="1600" dirty="0">
                          <a:latin typeface="Comic Sans MS"/>
                          <a:ea typeface="Times New Roman"/>
                        </a:rPr>
                        <a:t>Sain Nicolas de Bourgueil</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600" dirty="0">
                          <a:latin typeface="Comic Sans MS"/>
                          <a:ea typeface="Times New Roman"/>
                        </a:rPr>
                        <a:t>Rouge </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fr-FR" sz="1600" dirty="0">
                          <a:latin typeface="Comic Sans MS"/>
                          <a:ea typeface="Times New Roman"/>
                        </a:rPr>
                        <a:t>Vin plus souple, à consommer jeune.</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4" name="Picture 4" descr="Fichier:Région Pays-de-la-Loire (logo).svg">
            <a:hlinkClick r:id="rId2"/>
          </p:cNvPr>
          <p:cNvPicPr>
            <a:picLocks noChangeAspect="1" noChangeArrowheads="1"/>
          </p:cNvPicPr>
          <p:nvPr/>
        </p:nvPicPr>
        <p:blipFill>
          <a:blip r:embed="rId3" cstate="print"/>
          <a:srcRect/>
          <a:stretch>
            <a:fillRect/>
          </a:stretch>
        </p:blipFill>
        <p:spPr bwMode="auto">
          <a:xfrm>
            <a:off x="0" y="0"/>
            <a:ext cx="3203848" cy="1052736"/>
          </a:xfrm>
          <a:prstGeom prst="rect">
            <a:avLst/>
          </a:prstGeom>
          <a:noFill/>
        </p:spPr>
      </p:pic>
      <p:pic>
        <p:nvPicPr>
          <p:cNvPr id="31745" name="Picture 1" descr="Carte_AOC2"/>
          <p:cNvPicPr>
            <a:picLocks noChangeAspect="1" noChangeArrowheads="1"/>
          </p:cNvPicPr>
          <p:nvPr/>
        </p:nvPicPr>
        <p:blipFill>
          <a:blip r:embed="rId4" cstate="print">
            <a:clrChange>
              <a:clrFrom>
                <a:srgbClr val="FFF1D4"/>
              </a:clrFrom>
              <a:clrTo>
                <a:srgbClr val="FFF1D4">
                  <a:alpha val="0"/>
                </a:srgbClr>
              </a:clrTo>
            </a:clrChange>
          </a:blip>
          <a:srcRect l="46582" t="9305" r="26363" b="8250"/>
          <a:stretch>
            <a:fillRect/>
          </a:stretch>
        </p:blipFill>
        <p:spPr bwMode="auto">
          <a:xfrm>
            <a:off x="179512" y="1268760"/>
            <a:ext cx="2697300" cy="5184576"/>
          </a:xfrm>
          <a:prstGeom prst="rect">
            <a:avLst/>
          </a:prstGeom>
          <a:noFill/>
          <a:ln w="9525">
            <a:noFill/>
            <a:miter lim="800000"/>
            <a:headEnd/>
            <a:tailEnd/>
          </a:ln>
        </p:spPr>
      </p:pic>
      <p:sp>
        <p:nvSpPr>
          <p:cNvPr id="6" name="Espace réservé du numéro de diapositive 5"/>
          <p:cNvSpPr>
            <a:spLocks noGrp="1"/>
          </p:cNvSpPr>
          <p:nvPr>
            <p:ph type="sldNum" sz="quarter" idx="12"/>
          </p:nvPr>
        </p:nvSpPr>
        <p:spPr/>
        <p:txBody>
          <a:bodyPr/>
          <a:lstStyle/>
          <a:p>
            <a:fld id="{A6586A37-C9BA-47CA-9449-20AC0118408C}" type="slidenum">
              <a:rPr lang="fr-FR" smtClean="0"/>
              <a:pPr/>
              <a:t>16</a:t>
            </a:fld>
            <a:endParaRPr lang="fr-FR" dirty="0"/>
          </a:p>
        </p:txBody>
      </p:sp>
      <p:sp>
        <p:nvSpPr>
          <p:cNvPr id="7" name="Espace réservé du pied de page 6"/>
          <p:cNvSpPr>
            <a:spLocks noGrp="1"/>
          </p:cNvSpPr>
          <p:nvPr>
            <p:ph type="ftr" sz="quarter" idx="11"/>
          </p:nvPr>
        </p:nvSpPr>
        <p:spPr/>
        <p:txBody>
          <a:bodyPr/>
          <a:lstStyle/>
          <a:p>
            <a:r>
              <a:rPr lang="fr-FR" dirty="0" smtClean="0"/>
              <a:t>D.BAFCOP-LPO C. CLAUDEL</a:t>
            </a:r>
            <a:endParaRPr lang="fr-FR"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863352" y="188640"/>
            <a:ext cx="5280648" cy="841248"/>
          </a:xfrm>
        </p:spPr>
        <p:txBody>
          <a:bodyPr/>
          <a:lstStyle/>
          <a:p>
            <a:r>
              <a:rPr lang="fr-FR" dirty="0" smtClean="0"/>
              <a:t>Le vignoble du centre</a:t>
            </a:r>
            <a:endParaRPr lang="fr-FR" dirty="0"/>
          </a:p>
        </p:txBody>
      </p:sp>
      <p:graphicFrame>
        <p:nvGraphicFramePr>
          <p:cNvPr id="3" name="Tableau 2"/>
          <p:cNvGraphicFramePr>
            <a:graphicFrameLocks noGrp="1"/>
          </p:cNvGraphicFramePr>
          <p:nvPr/>
        </p:nvGraphicFramePr>
        <p:xfrm>
          <a:off x="3707904" y="1268761"/>
          <a:ext cx="5221977" cy="5183508"/>
        </p:xfrm>
        <a:graphic>
          <a:graphicData uri="http://schemas.openxmlformats.org/drawingml/2006/table">
            <a:tbl>
              <a:tblPr/>
              <a:tblGrid>
                <a:gridCol w="1728192"/>
                <a:gridCol w="1728192"/>
                <a:gridCol w="1765593"/>
              </a:tblGrid>
              <a:tr h="406593">
                <a:tc>
                  <a:txBody>
                    <a:bodyPr/>
                    <a:lstStyle/>
                    <a:p>
                      <a:pPr algn="ctr">
                        <a:spcAft>
                          <a:spcPts val="0"/>
                        </a:spcAft>
                      </a:pPr>
                      <a:r>
                        <a:rPr lang="fr-FR" sz="1600" b="1" dirty="0">
                          <a:latin typeface="Comic Sans MS"/>
                          <a:ea typeface="Times New Roman"/>
                        </a:rPr>
                        <a:t>AOC</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algn="ctr">
                        <a:spcAft>
                          <a:spcPts val="0"/>
                        </a:spcAft>
                      </a:pPr>
                      <a:r>
                        <a:rPr lang="fr-FR" sz="1600" b="1" dirty="0">
                          <a:latin typeface="Comic Sans MS"/>
                          <a:ea typeface="Times New Roman"/>
                        </a:rPr>
                        <a:t>Couleurs</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algn="ctr">
                        <a:spcAft>
                          <a:spcPts val="0"/>
                        </a:spcAft>
                      </a:pPr>
                      <a:r>
                        <a:rPr lang="fr-FR" sz="1600" b="1" dirty="0">
                          <a:latin typeface="Comic Sans MS"/>
                          <a:ea typeface="Times New Roman"/>
                        </a:rPr>
                        <a:t>Observations</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r>
              <a:tr h="934027">
                <a:tc>
                  <a:txBody>
                    <a:bodyPr/>
                    <a:lstStyle/>
                    <a:p>
                      <a:pPr marL="342900" lvl="0" indent="-342900" algn="l">
                        <a:spcAft>
                          <a:spcPts val="0"/>
                        </a:spcAft>
                        <a:buFont typeface="Symbol"/>
                        <a:buChar char=""/>
                        <a:tabLst>
                          <a:tab pos="457200" algn="l"/>
                        </a:tabLst>
                      </a:pPr>
                      <a:r>
                        <a:rPr lang="fr-FR" sz="1600" b="1" dirty="0">
                          <a:latin typeface="Comic Sans MS"/>
                        </a:rPr>
                        <a:t>Sancerre</a:t>
                      </a:r>
                      <a:endParaRPr lang="fr-FR" sz="1600" b="1" dirty="0">
                        <a:latin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600" dirty="0">
                          <a:latin typeface="Comic Sans MS"/>
                          <a:ea typeface="Times New Roman"/>
                        </a:rPr>
                        <a:t>Blanc sec, Rouge, rosé</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1600" dirty="0">
                        <a:latin typeface="Comic Sans MS"/>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8066">
                <a:tc>
                  <a:txBody>
                    <a:bodyPr/>
                    <a:lstStyle/>
                    <a:p>
                      <a:pPr marL="342900" lvl="0" indent="-342900">
                        <a:spcAft>
                          <a:spcPts val="0"/>
                        </a:spcAft>
                        <a:buFont typeface="Symbol"/>
                        <a:buChar char=""/>
                        <a:tabLst>
                          <a:tab pos="457200" algn="l"/>
                        </a:tabLst>
                      </a:pPr>
                      <a:r>
                        <a:rPr lang="fr-FR" sz="1600" b="1" dirty="0">
                          <a:latin typeface="Comic Sans MS"/>
                          <a:ea typeface="Times New Roman"/>
                        </a:rPr>
                        <a:t>Pouilly Fumé</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600" dirty="0">
                          <a:latin typeface="Comic Sans MS"/>
                          <a:ea typeface="Times New Roman"/>
                        </a:rPr>
                        <a:t>Blanc sec</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fr-FR" sz="1600" b="1" i="1" dirty="0">
                          <a:latin typeface="Comic Sans MS"/>
                          <a:ea typeface="Times New Roman"/>
                        </a:rPr>
                        <a:t>Ne pas confondre avec l’AOC Pouilly Fuissé</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4033">
                <a:tc>
                  <a:txBody>
                    <a:bodyPr/>
                    <a:lstStyle/>
                    <a:p>
                      <a:pPr marL="342900" lvl="0" indent="-342900">
                        <a:spcAft>
                          <a:spcPts val="0"/>
                        </a:spcAft>
                        <a:buFont typeface="Symbol"/>
                        <a:buChar char=""/>
                        <a:tabLst>
                          <a:tab pos="457200" algn="l"/>
                        </a:tabLst>
                      </a:pPr>
                      <a:r>
                        <a:rPr lang="fr-FR" sz="1600" dirty="0">
                          <a:latin typeface="Comic Sans MS"/>
                          <a:ea typeface="Times New Roman"/>
                        </a:rPr>
                        <a:t>Pouilly sur Loire</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600" dirty="0">
                          <a:latin typeface="Comic Sans MS"/>
                          <a:ea typeface="Times New Roman"/>
                        </a:rPr>
                        <a:t>Blanc sec</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fr-FR" sz="1600" dirty="0">
                        <a:latin typeface="Comic Sans MS"/>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2394">
                <a:tc>
                  <a:txBody>
                    <a:bodyPr/>
                    <a:lstStyle/>
                    <a:p>
                      <a:pPr marL="342900" lvl="0" indent="-342900">
                        <a:spcAft>
                          <a:spcPts val="0"/>
                        </a:spcAft>
                        <a:buFont typeface="Symbol"/>
                        <a:buChar char=""/>
                        <a:tabLst>
                          <a:tab pos="457200" algn="l"/>
                        </a:tabLst>
                      </a:pPr>
                      <a:r>
                        <a:rPr lang="fr-FR" sz="1600" dirty="0">
                          <a:latin typeface="Comic Sans MS"/>
                          <a:ea typeface="Times New Roman"/>
                        </a:rPr>
                        <a:t>Quincy</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600" dirty="0">
                          <a:latin typeface="Comic Sans MS"/>
                          <a:ea typeface="Times New Roman"/>
                        </a:rPr>
                        <a:t>Blanc sec</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fr-FR" sz="1600" dirty="0">
                          <a:latin typeface="Comic Sans MS"/>
                          <a:ea typeface="Times New Roman"/>
                        </a:rPr>
                        <a:t>Plus léger que le Sancerre</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27402">
                <a:tc>
                  <a:txBody>
                    <a:bodyPr/>
                    <a:lstStyle/>
                    <a:p>
                      <a:pPr marL="342900" lvl="0" indent="-342900">
                        <a:spcAft>
                          <a:spcPts val="0"/>
                        </a:spcAft>
                        <a:buFont typeface="Symbol"/>
                        <a:buChar char=""/>
                        <a:tabLst>
                          <a:tab pos="457200" algn="l"/>
                        </a:tabLst>
                      </a:pPr>
                      <a:r>
                        <a:rPr lang="fr-FR" sz="1600" dirty="0" smtClean="0">
                          <a:latin typeface="Comic Sans MS"/>
                          <a:ea typeface="Times New Roman"/>
                        </a:rPr>
                        <a:t>Neuilly</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600" dirty="0">
                          <a:latin typeface="Comic Sans MS"/>
                          <a:ea typeface="Times New Roman"/>
                        </a:rPr>
                        <a:t>Blanc sec, Rouge</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4130">
                        <a:spcAft>
                          <a:spcPts val="0"/>
                        </a:spcAft>
                      </a:pPr>
                      <a:r>
                        <a:rPr lang="fr-FR" sz="1600" b="1" i="1" dirty="0">
                          <a:latin typeface="Comic Sans MS"/>
                          <a:ea typeface="Times New Roman"/>
                        </a:rPr>
                        <a:t>Ne pas confondre avec l’AOC Rully</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70052">
                <a:tc>
                  <a:txBody>
                    <a:bodyPr/>
                    <a:lstStyle/>
                    <a:p>
                      <a:pPr marL="342900" lvl="0" indent="-342900" algn="l">
                        <a:spcAft>
                          <a:spcPts val="0"/>
                        </a:spcAft>
                        <a:buFont typeface="Symbol"/>
                        <a:buChar char=""/>
                        <a:tabLst>
                          <a:tab pos="457200" algn="l"/>
                        </a:tabLst>
                      </a:pPr>
                      <a:r>
                        <a:rPr lang="fr-FR" sz="1600" b="1" dirty="0">
                          <a:latin typeface="Comic Sans MS"/>
                        </a:rPr>
                        <a:t>Menetou Salon</a:t>
                      </a:r>
                      <a:endParaRPr lang="fr-FR" sz="1600" b="1" dirty="0">
                        <a:latin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600" dirty="0">
                          <a:latin typeface="Comic Sans MS"/>
                          <a:ea typeface="Times New Roman"/>
                        </a:rPr>
                        <a:t>Blanc sec, Rouge</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fr-FR" sz="1600" dirty="0">
                          <a:latin typeface="Comic Sans MS"/>
                          <a:ea typeface="Times New Roman"/>
                        </a:rPr>
                        <a:t>Rappelle le Pouilly Fumé</a:t>
                      </a:r>
                      <a:endParaRPr lang="fr-FR" sz="16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32769" name="Picture 1" descr="Carte_AOC2"/>
          <p:cNvPicPr>
            <a:picLocks noChangeAspect="1" noChangeArrowheads="1"/>
          </p:cNvPicPr>
          <p:nvPr/>
        </p:nvPicPr>
        <p:blipFill>
          <a:blip r:embed="rId2" cstate="print">
            <a:clrChange>
              <a:clrFrom>
                <a:srgbClr val="FFF9EB"/>
              </a:clrFrom>
              <a:clrTo>
                <a:srgbClr val="FFF9EB">
                  <a:alpha val="0"/>
                </a:srgbClr>
              </a:clrTo>
            </a:clrChange>
          </a:blip>
          <a:srcRect l="73560" t="9209" r="803" b="29834"/>
          <a:stretch>
            <a:fillRect/>
          </a:stretch>
        </p:blipFill>
        <p:spPr bwMode="auto">
          <a:xfrm>
            <a:off x="179512" y="1340768"/>
            <a:ext cx="3456098" cy="4248472"/>
          </a:xfrm>
          <a:prstGeom prst="rect">
            <a:avLst/>
          </a:prstGeom>
          <a:noFill/>
          <a:ln w="9525">
            <a:noFill/>
            <a:miter lim="800000"/>
            <a:headEnd/>
            <a:tailEnd/>
          </a:ln>
        </p:spPr>
      </p:pic>
      <p:pic>
        <p:nvPicPr>
          <p:cNvPr id="5" name="Picture 4" descr="Fichier:Région Pays-de-la-Loire (logo).svg">
            <a:hlinkClick r:id="rId3"/>
          </p:cNvPr>
          <p:cNvPicPr>
            <a:picLocks noChangeAspect="1" noChangeArrowheads="1"/>
          </p:cNvPicPr>
          <p:nvPr/>
        </p:nvPicPr>
        <p:blipFill>
          <a:blip r:embed="rId4" cstate="print"/>
          <a:srcRect/>
          <a:stretch>
            <a:fillRect/>
          </a:stretch>
        </p:blipFill>
        <p:spPr bwMode="auto">
          <a:xfrm>
            <a:off x="0" y="0"/>
            <a:ext cx="3635896" cy="1052736"/>
          </a:xfrm>
          <a:prstGeom prst="rect">
            <a:avLst/>
          </a:prstGeom>
          <a:noFill/>
        </p:spPr>
      </p:pic>
      <p:sp>
        <p:nvSpPr>
          <p:cNvPr id="6" name="Espace réservé du numéro de diapositive 5"/>
          <p:cNvSpPr>
            <a:spLocks noGrp="1"/>
          </p:cNvSpPr>
          <p:nvPr>
            <p:ph type="sldNum" sz="quarter" idx="12"/>
          </p:nvPr>
        </p:nvSpPr>
        <p:spPr/>
        <p:txBody>
          <a:bodyPr/>
          <a:lstStyle/>
          <a:p>
            <a:fld id="{A6586A37-C9BA-47CA-9449-20AC0118408C}" type="slidenum">
              <a:rPr lang="fr-FR" smtClean="0"/>
              <a:pPr/>
              <a:t>17</a:t>
            </a:fld>
            <a:endParaRPr lang="fr-FR" dirty="0"/>
          </a:p>
        </p:txBody>
      </p:sp>
      <p:sp>
        <p:nvSpPr>
          <p:cNvPr id="7" name="Espace réservé du pied de page 6"/>
          <p:cNvSpPr>
            <a:spLocks noGrp="1"/>
          </p:cNvSpPr>
          <p:nvPr>
            <p:ph type="ftr" sz="quarter" idx="11"/>
          </p:nvPr>
        </p:nvSpPr>
        <p:spPr/>
        <p:txBody>
          <a:bodyPr/>
          <a:lstStyle/>
          <a:p>
            <a:r>
              <a:rPr lang="fr-FR" dirty="0" smtClean="0"/>
              <a:t>D.BAFCOP-LPO C. CLAUDEL</a:t>
            </a:r>
            <a:endParaRPr lang="fr-FR"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779912" y="188640"/>
            <a:ext cx="5208640" cy="841248"/>
          </a:xfrm>
        </p:spPr>
        <p:txBody>
          <a:bodyPr/>
          <a:lstStyle/>
          <a:p>
            <a:r>
              <a:rPr lang="fr-FR" dirty="0" smtClean="0"/>
              <a:t>Accords mets &amp; vins</a:t>
            </a:r>
            <a:endParaRPr lang="fr-FR" dirty="0"/>
          </a:p>
        </p:txBody>
      </p:sp>
      <p:pic>
        <p:nvPicPr>
          <p:cNvPr id="3" name="Picture 4" descr="Fichier:Région Pays-de-la-Loire (logo).svg">
            <a:hlinkClick r:id="rId2"/>
          </p:cNvPr>
          <p:cNvPicPr>
            <a:picLocks noChangeAspect="1" noChangeArrowheads="1"/>
          </p:cNvPicPr>
          <p:nvPr/>
        </p:nvPicPr>
        <p:blipFill>
          <a:blip r:embed="rId3" cstate="print"/>
          <a:srcRect/>
          <a:stretch>
            <a:fillRect/>
          </a:stretch>
        </p:blipFill>
        <p:spPr bwMode="auto">
          <a:xfrm>
            <a:off x="0" y="0"/>
            <a:ext cx="3635896" cy="1052736"/>
          </a:xfrm>
          <a:prstGeom prst="rect">
            <a:avLst/>
          </a:prstGeom>
          <a:noFill/>
        </p:spPr>
      </p:pic>
      <p:sp>
        <p:nvSpPr>
          <p:cNvPr id="4" name="Rectangle 3"/>
          <p:cNvSpPr/>
          <p:nvPr/>
        </p:nvSpPr>
        <p:spPr>
          <a:xfrm>
            <a:off x="0" y="1628800"/>
            <a:ext cx="4572000" cy="1754326"/>
          </a:xfrm>
          <a:prstGeom prst="rect">
            <a:avLst/>
          </a:prstGeom>
        </p:spPr>
        <p:txBody>
          <a:bodyPr wrap="square">
            <a:spAutoFit/>
          </a:bodyPr>
          <a:lstStyle/>
          <a:p>
            <a:endParaRPr lang="fr-FR" dirty="0" smtClean="0"/>
          </a:p>
          <a:p>
            <a:endParaRPr lang="fr-FR" dirty="0" smtClean="0"/>
          </a:p>
          <a:p>
            <a:endParaRPr lang="fr-FR" dirty="0" smtClean="0"/>
          </a:p>
          <a:p>
            <a:r>
              <a:rPr lang="fr-FR" dirty="0" smtClean="0"/>
              <a:t/>
            </a:r>
            <a:br>
              <a:rPr lang="fr-FR" dirty="0" smtClean="0"/>
            </a:br>
            <a:r>
              <a:rPr lang="fr-FR" dirty="0" smtClean="0"/>
              <a:t/>
            </a:r>
            <a:br>
              <a:rPr lang="fr-FR" dirty="0" smtClean="0"/>
            </a:br>
            <a:endParaRPr lang="fr-FR" dirty="0"/>
          </a:p>
        </p:txBody>
      </p:sp>
      <p:sp>
        <p:nvSpPr>
          <p:cNvPr id="5" name="Rectangle 4"/>
          <p:cNvSpPr/>
          <p:nvPr/>
        </p:nvSpPr>
        <p:spPr>
          <a:xfrm>
            <a:off x="2483768" y="3284984"/>
            <a:ext cx="184731" cy="923330"/>
          </a:xfrm>
          <a:prstGeom prst="rect">
            <a:avLst/>
          </a:prstGeom>
        </p:spPr>
        <p:txBody>
          <a:bodyPr wrap="none">
            <a:spAutoFit/>
          </a:bodyPr>
          <a:lstStyle/>
          <a:p>
            <a:endParaRPr lang="fr-FR" dirty="0" smtClean="0"/>
          </a:p>
          <a:p>
            <a:endParaRPr lang="fr-FR" dirty="0" smtClean="0"/>
          </a:p>
          <a:p>
            <a:endParaRPr lang="fr-FR" dirty="0"/>
          </a:p>
        </p:txBody>
      </p:sp>
      <p:sp>
        <p:nvSpPr>
          <p:cNvPr id="6" name="Parchemin horizontal 5"/>
          <p:cNvSpPr/>
          <p:nvPr/>
        </p:nvSpPr>
        <p:spPr>
          <a:xfrm>
            <a:off x="899592" y="1052736"/>
            <a:ext cx="7488832" cy="5616624"/>
          </a:xfrm>
          <a:prstGeom prst="horizontalScroll">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smtClean="0"/>
              <a:t>Apéritif </a:t>
            </a:r>
            <a:r>
              <a:rPr lang="fr-FR" b="1" i="1" dirty="0" smtClean="0"/>
              <a:t>: AOC Vouvray ou Montlouis effervescent </a:t>
            </a:r>
          </a:p>
          <a:p>
            <a:pPr algn="ctr"/>
            <a:r>
              <a:rPr lang="fr-FR" dirty="0" smtClean="0"/>
              <a:t> </a:t>
            </a:r>
          </a:p>
          <a:p>
            <a:pPr algn="ctr"/>
            <a:r>
              <a:rPr lang="fr-FR" dirty="0" smtClean="0"/>
              <a:t>Coquilles Saint-Jacques à la nantaise </a:t>
            </a:r>
          </a:p>
          <a:p>
            <a:pPr algn="ctr"/>
            <a:r>
              <a:rPr lang="fr-FR" b="1" i="1" dirty="0" smtClean="0"/>
              <a:t>AOC  Muscadet  de Sèvre et Maine sur lie</a:t>
            </a:r>
          </a:p>
          <a:p>
            <a:pPr algn="ctr"/>
            <a:r>
              <a:rPr lang="fr-FR" dirty="0" smtClean="0"/>
              <a:t>  </a:t>
            </a:r>
            <a:r>
              <a:rPr lang="fr-FR" dirty="0" smtClean="0">
                <a:sym typeface="Symbol"/>
              </a:rPr>
              <a:t> </a:t>
            </a:r>
            <a:endParaRPr lang="fr-FR" dirty="0" smtClean="0"/>
          </a:p>
          <a:p>
            <a:pPr algn="ctr"/>
            <a:r>
              <a:rPr lang="fr-FR" dirty="0" smtClean="0"/>
              <a:t>Bar en croûte de sel de Guérande</a:t>
            </a:r>
          </a:p>
          <a:p>
            <a:pPr lvl="0" algn="ctr"/>
            <a:r>
              <a:rPr lang="fr-FR" b="1" i="1" dirty="0" smtClean="0"/>
              <a:t>AOC Savennières blanc</a:t>
            </a:r>
          </a:p>
          <a:p>
            <a:pPr algn="ctr"/>
            <a:r>
              <a:rPr lang="fr-FR" dirty="0" smtClean="0"/>
              <a:t>  </a:t>
            </a:r>
            <a:r>
              <a:rPr lang="fr-FR" dirty="0" smtClean="0">
                <a:sym typeface="Symbol"/>
              </a:rPr>
              <a:t> </a:t>
            </a:r>
            <a:endParaRPr lang="fr-FR" dirty="0" smtClean="0"/>
          </a:p>
          <a:p>
            <a:pPr algn="ctr"/>
            <a:r>
              <a:rPr lang="fr-FR" dirty="0" smtClean="0"/>
              <a:t>Fricassée de volaille aux champignons</a:t>
            </a:r>
          </a:p>
          <a:p>
            <a:pPr algn="ctr"/>
            <a:r>
              <a:rPr lang="fr-FR" b="1" i="1" dirty="0" smtClean="0"/>
              <a:t>AOC Chinon</a:t>
            </a:r>
          </a:p>
          <a:p>
            <a:pPr algn="ctr"/>
            <a:r>
              <a:rPr lang="fr-FR" dirty="0" smtClean="0"/>
              <a:t>  </a:t>
            </a:r>
            <a:r>
              <a:rPr lang="fr-FR" dirty="0" smtClean="0">
                <a:sym typeface="Symbol"/>
              </a:rPr>
              <a:t> </a:t>
            </a:r>
            <a:endParaRPr lang="fr-FR" dirty="0" smtClean="0"/>
          </a:p>
          <a:p>
            <a:pPr algn="ctr"/>
            <a:r>
              <a:rPr lang="fr-FR" dirty="0" smtClean="0"/>
              <a:t>Tarte aux poires comice </a:t>
            </a:r>
          </a:p>
          <a:p>
            <a:pPr algn="ctr"/>
            <a:r>
              <a:rPr lang="fr-FR" b="1" i="1" dirty="0" smtClean="0"/>
              <a:t>AOC Bonnezeaux ou Quart de Chaume </a:t>
            </a:r>
          </a:p>
          <a:p>
            <a:pPr algn="ctr"/>
            <a:r>
              <a:rPr lang="fr-FR" dirty="0" smtClean="0">
                <a:sym typeface="Symbol"/>
              </a:rPr>
              <a:t> </a:t>
            </a:r>
          </a:p>
          <a:p>
            <a:pPr algn="ctr"/>
            <a:r>
              <a:rPr lang="fr-FR" dirty="0" smtClean="0"/>
              <a:t>Digestif : </a:t>
            </a:r>
            <a:r>
              <a:rPr lang="fr-FR" b="1" i="1" dirty="0" smtClean="0"/>
              <a:t>Cointreau</a:t>
            </a:r>
            <a:endParaRPr lang="fr-FR" b="1" i="1" dirty="0"/>
          </a:p>
        </p:txBody>
      </p:sp>
      <p:sp>
        <p:nvSpPr>
          <p:cNvPr id="7" name="Espace réservé du numéro de diapositive 6"/>
          <p:cNvSpPr>
            <a:spLocks noGrp="1"/>
          </p:cNvSpPr>
          <p:nvPr>
            <p:ph type="sldNum" sz="quarter" idx="12"/>
          </p:nvPr>
        </p:nvSpPr>
        <p:spPr/>
        <p:txBody>
          <a:bodyPr/>
          <a:lstStyle/>
          <a:p>
            <a:fld id="{A6586A37-C9BA-47CA-9449-20AC0118408C}" type="slidenum">
              <a:rPr lang="fr-FR" smtClean="0"/>
              <a:pPr/>
              <a:t>18</a:t>
            </a:fld>
            <a:endParaRPr lang="fr-FR" dirty="0"/>
          </a:p>
        </p:txBody>
      </p:sp>
      <p:sp>
        <p:nvSpPr>
          <p:cNvPr id="8" name="Espace réservé du pied de page 7"/>
          <p:cNvSpPr>
            <a:spLocks noGrp="1"/>
          </p:cNvSpPr>
          <p:nvPr>
            <p:ph type="ftr" sz="quarter" idx="11"/>
          </p:nvPr>
        </p:nvSpPr>
        <p:spPr/>
        <p:txBody>
          <a:bodyPr/>
          <a:lstStyle/>
          <a:p>
            <a:r>
              <a:rPr lang="fr-FR" dirty="0" smtClean="0"/>
              <a:t>D.BAFCOP-LPO C. CLAUDEL</a:t>
            </a:r>
            <a:endParaRPr lang="fr-FR"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059832" y="260648"/>
            <a:ext cx="5878488" cy="841248"/>
          </a:xfrm>
        </p:spPr>
        <p:txBody>
          <a:bodyPr>
            <a:normAutofit/>
          </a:bodyPr>
          <a:lstStyle/>
          <a:p>
            <a:pPr algn="r"/>
            <a:r>
              <a:rPr lang="fr-FR" sz="4400" dirty="0" smtClean="0"/>
              <a:t>LES Tables réputées</a:t>
            </a:r>
            <a:endParaRPr lang="fr-FR" sz="4400" dirty="0"/>
          </a:p>
        </p:txBody>
      </p:sp>
      <p:sp>
        <p:nvSpPr>
          <p:cNvPr id="3" name="Espace réservé du pied de page 2"/>
          <p:cNvSpPr>
            <a:spLocks noGrp="1"/>
          </p:cNvSpPr>
          <p:nvPr>
            <p:ph type="ftr" sz="quarter" idx="11"/>
          </p:nvPr>
        </p:nvSpPr>
        <p:spPr/>
        <p:txBody>
          <a:bodyPr/>
          <a:lstStyle/>
          <a:p>
            <a:r>
              <a:rPr lang="fr-FR" smtClean="0"/>
              <a:t>D.BAFCOP-LPO C. CLAUDEL</a:t>
            </a:r>
            <a:endParaRPr lang="fr-FR" dirty="0"/>
          </a:p>
        </p:txBody>
      </p:sp>
      <p:sp>
        <p:nvSpPr>
          <p:cNvPr id="4" name="Espace réservé du numéro de diapositive 3"/>
          <p:cNvSpPr>
            <a:spLocks noGrp="1"/>
          </p:cNvSpPr>
          <p:nvPr>
            <p:ph type="sldNum" sz="quarter" idx="12"/>
          </p:nvPr>
        </p:nvSpPr>
        <p:spPr/>
        <p:txBody>
          <a:bodyPr/>
          <a:lstStyle/>
          <a:p>
            <a:fld id="{A6586A37-C9BA-47CA-9449-20AC0118408C}" type="slidenum">
              <a:rPr lang="fr-FR" smtClean="0"/>
              <a:pPr/>
              <a:t>19</a:t>
            </a:fld>
            <a:endParaRPr lang="fr-FR" dirty="0"/>
          </a:p>
        </p:txBody>
      </p:sp>
      <p:pic>
        <p:nvPicPr>
          <p:cNvPr id="36866" name="Picture 2" descr="http://www.routard.com/images/adresse/paysdelaloire.gif"/>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1052736"/>
            <a:ext cx="4095750" cy="3676651"/>
          </a:xfrm>
          <a:prstGeom prst="rect">
            <a:avLst/>
          </a:prstGeom>
          <a:noFill/>
        </p:spPr>
      </p:pic>
      <p:sp>
        <p:nvSpPr>
          <p:cNvPr id="6" name="ZoneTexte 5"/>
          <p:cNvSpPr txBox="1"/>
          <p:nvPr/>
        </p:nvSpPr>
        <p:spPr>
          <a:xfrm>
            <a:off x="3995936" y="1412776"/>
            <a:ext cx="4896544" cy="3170099"/>
          </a:xfrm>
          <a:prstGeom prst="rect">
            <a:avLst/>
          </a:prstGeom>
          <a:noFill/>
        </p:spPr>
        <p:txBody>
          <a:bodyPr wrap="square" rtlCol="0">
            <a:spAutoFit/>
          </a:bodyPr>
          <a:lstStyle/>
          <a:p>
            <a:pPr>
              <a:buFont typeface="Wingdings" pitchFamily="2" charset="2"/>
              <a:buChar char="q"/>
            </a:pPr>
            <a:r>
              <a:rPr lang="fr-FR" sz="2000" dirty="0" smtClean="0"/>
              <a:t>« La mare aux oiseaux », Eric GUERIN, Saint-Joachim, Loire-Atlantique</a:t>
            </a:r>
          </a:p>
          <a:p>
            <a:pPr>
              <a:buFont typeface="Wingdings" pitchFamily="2" charset="2"/>
              <a:buChar char="q"/>
            </a:pPr>
            <a:r>
              <a:rPr lang="fr-FR" sz="2000" dirty="0" smtClean="0"/>
              <a:t>« Anne de Bretagne », Philippe VETELE, La plaine sur mer, Loire-Atlantique</a:t>
            </a:r>
          </a:p>
          <a:p>
            <a:pPr>
              <a:buFont typeface="Wingdings" pitchFamily="2" charset="2"/>
              <a:buChar char="q"/>
            </a:pPr>
            <a:r>
              <a:rPr lang="fr-FR" sz="2000" dirty="0" smtClean="0"/>
              <a:t>« Château de Noirieux », Gérard CÔME, Briollay, Maine-et-Loire</a:t>
            </a:r>
          </a:p>
          <a:p>
            <a:pPr>
              <a:buFont typeface="Wingdings" pitchFamily="2" charset="2"/>
              <a:buChar char="q"/>
            </a:pPr>
            <a:r>
              <a:rPr lang="fr-FR" sz="2000" dirty="0" smtClean="0"/>
              <a:t>« Les jardins de la forge », Paul PAUVERT, Champtoceaux, Maine-et-Loire</a:t>
            </a:r>
          </a:p>
          <a:p>
            <a:pPr>
              <a:buFont typeface="Wingdings" pitchFamily="2" charset="2"/>
              <a:buChar char="q"/>
            </a:pPr>
            <a:r>
              <a:rPr lang="fr-FR" sz="2000" dirty="0" smtClean="0"/>
              <a:t>« La gerbe de blé », Eric JOUANEN, Laval, Mayenne</a:t>
            </a:r>
            <a:endParaRPr lang="fr-FR" sz="2000" dirty="0"/>
          </a:p>
        </p:txBody>
      </p:sp>
      <p:pic>
        <p:nvPicPr>
          <p:cNvPr id="3074" name="Picture 2" descr="Image aléatoire"/>
          <p:cNvPicPr>
            <a:picLocks noChangeAspect="1" noChangeArrowheads="1"/>
          </p:cNvPicPr>
          <p:nvPr/>
        </p:nvPicPr>
        <p:blipFill>
          <a:blip r:embed="rId3" cstate="print"/>
          <a:srcRect/>
          <a:stretch>
            <a:fillRect/>
          </a:stretch>
        </p:blipFill>
        <p:spPr bwMode="auto">
          <a:xfrm>
            <a:off x="6934200" y="4797152"/>
            <a:ext cx="2209800" cy="2060848"/>
          </a:xfrm>
          <a:prstGeom prst="rect">
            <a:avLst/>
          </a:prstGeom>
          <a:noFill/>
        </p:spPr>
      </p:pic>
      <p:pic>
        <p:nvPicPr>
          <p:cNvPr id="3076" name="Picture 4" descr="Image aléatoire"/>
          <p:cNvPicPr>
            <a:picLocks noChangeAspect="1" noChangeArrowheads="1"/>
          </p:cNvPicPr>
          <p:nvPr/>
        </p:nvPicPr>
        <p:blipFill>
          <a:blip r:embed="rId4" cstate="print"/>
          <a:srcRect/>
          <a:stretch>
            <a:fillRect/>
          </a:stretch>
        </p:blipFill>
        <p:spPr bwMode="auto">
          <a:xfrm>
            <a:off x="2987824" y="4797152"/>
            <a:ext cx="3933825" cy="2060848"/>
          </a:xfrm>
          <a:prstGeom prst="rect">
            <a:avLst/>
          </a:prstGeom>
          <a:noFill/>
        </p:spPr>
      </p:pic>
      <p:pic>
        <p:nvPicPr>
          <p:cNvPr id="3078" name="Picture 6" descr="menu Bacchus"/>
          <p:cNvPicPr>
            <a:picLocks noChangeAspect="1" noChangeArrowheads="1"/>
          </p:cNvPicPr>
          <p:nvPr/>
        </p:nvPicPr>
        <p:blipFill>
          <a:blip r:embed="rId5" cstate="print"/>
          <a:srcRect/>
          <a:stretch>
            <a:fillRect/>
          </a:stretch>
        </p:blipFill>
        <p:spPr bwMode="auto">
          <a:xfrm>
            <a:off x="0" y="4797152"/>
            <a:ext cx="2987823" cy="2060848"/>
          </a:xfrm>
          <a:prstGeom prst="rect">
            <a:avLst/>
          </a:prstGeom>
          <a:noFill/>
        </p:spPr>
      </p:pic>
      <p:pic>
        <p:nvPicPr>
          <p:cNvPr id="10" name="Picture 4" descr="Fichier:Région Pays-de-la-Loire (logo).svg">
            <a:hlinkClick r:id="rId6"/>
          </p:cNvPr>
          <p:cNvPicPr>
            <a:picLocks noChangeAspect="1" noChangeArrowheads="1"/>
          </p:cNvPicPr>
          <p:nvPr/>
        </p:nvPicPr>
        <p:blipFill>
          <a:blip r:embed="rId7" cstate="print"/>
          <a:srcRect/>
          <a:stretch>
            <a:fillRect/>
          </a:stretch>
        </p:blipFill>
        <p:spPr bwMode="auto">
          <a:xfrm>
            <a:off x="0" y="0"/>
            <a:ext cx="3203848" cy="1052736"/>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220072" y="260648"/>
            <a:ext cx="3555504" cy="838200"/>
          </a:xfrm>
        </p:spPr>
        <p:txBody>
          <a:bodyPr>
            <a:noAutofit/>
          </a:bodyPr>
          <a:lstStyle/>
          <a:p>
            <a:r>
              <a:rPr lang="fr-FR" sz="6000" b="1" dirty="0" smtClean="0"/>
              <a:t>PRATIQUE</a:t>
            </a:r>
            <a:endParaRPr lang="fr-FR" sz="6000" dirty="0"/>
          </a:p>
        </p:txBody>
      </p:sp>
      <p:sp>
        <p:nvSpPr>
          <p:cNvPr id="4" name="Rectangle 3"/>
          <p:cNvSpPr/>
          <p:nvPr/>
        </p:nvSpPr>
        <p:spPr>
          <a:xfrm>
            <a:off x="179512" y="1196752"/>
            <a:ext cx="8964488" cy="5355312"/>
          </a:xfrm>
          <a:prstGeom prst="rect">
            <a:avLst/>
          </a:prstGeom>
        </p:spPr>
        <p:txBody>
          <a:bodyPr wrap="square">
            <a:spAutoFit/>
          </a:bodyPr>
          <a:lstStyle/>
          <a:p>
            <a:pPr>
              <a:buFont typeface="Wingdings" pitchFamily="2" charset="2"/>
              <a:buChar char="q"/>
            </a:pPr>
            <a:r>
              <a:rPr lang="fr-FR" b="1" dirty="0" smtClean="0"/>
              <a:t>Climat :</a:t>
            </a:r>
            <a:r>
              <a:rPr lang="fr-FR" dirty="0" smtClean="0"/>
              <a:t> </a:t>
            </a:r>
          </a:p>
          <a:p>
            <a:r>
              <a:rPr lang="fr-FR" dirty="0" smtClean="0"/>
              <a:t>Les pays de la Loire bénéficie d'un climat océanique tempéré, baigné d'influences méridonniales. Les automnes et les hivers sont en général doux, humides et venteux avec une moyenne de 6°C. Les étés sont plus secs et les températures plutôt fraîches par rapport au reste de la France. </a:t>
            </a:r>
          </a:p>
          <a:p>
            <a:pPr>
              <a:buFont typeface="Wingdings" pitchFamily="2" charset="2"/>
              <a:buChar char="q"/>
            </a:pPr>
            <a:r>
              <a:rPr lang="fr-FR" b="1" dirty="0" smtClean="0"/>
              <a:t>Relief :</a:t>
            </a:r>
            <a:endParaRPr lang="fr-FR" b="1" dirty="0"/>
          </a:p>
          <a:p>
            <a:r>
              <a:rPr lang="fr-FR" dirty="0" smtClean="0"/>
              <a:t>Ne vous fiez pas à son nom puisque la région n'est en réalité traversée par la Loire que dans deux départements : la Loire-Atlantique et le Maine et Loire. Le fleuve finit sa course dans l'océan Atlantique qui borde la région sur 368 km de côtes.</a:t>
            </a:r>
            <a:br>
              <a:rPr lang="fr-FR" dirty="0" smtClean="0"/>
            </a:br>
            <a:r>
              <a:rPr lang="fr-FR" dirty="0" smtClean="0"/>
              <a:t>Une grande partie de la région se situe sur le massif armoricain, chaîne montagneuse de très faible altitude. Le paysage des Pays de Loire se compose de collines, de forêts de pins et de marais. Noirmoutier, au nord du golfe de Gascogne et l'Ile d'Yeu constituent les deux principales îles de la région. </a:t>
            </a:r>
          </a:p>
          <a:p>
            <a:pPr>
              <a:buFont typeface="Wingdings" pitchFamily="2" charset="2"/>
              <a:buChar char="q"/>
            </a:pPr>
            <a:r>
              <a:rPr lang="fr-FR" b="1" dirty="0" smtClean="0"/>
              <a:t>Economie :</a:t>
            </a:r>
          </a:p>
          <a:p>
            <a:r>
              <a:rPr lang="fr-FR" dirty="0" smtClean="0"/>
              <a:t>Très présents notamment dans l’agro-alimentaire, 67 % du territoire est occupé par l’agriculture. Les Pays de la Loire sont la première région française pour la production de viande bovine, volaille (label rouge), lapin, canard et 2</a:t>
            </a:r>
            <a:r>
              <a:rPr lang="fr-FR" baseline="30000" dirty="0" smtClean="0"/>
              <a:t>e</a:t>
            </a:r>
            <a:r>
              <a:rPr lang="fr-FR" dirty="0" smtClean="0"/>
              <a:t> pour le lait, volaille (simple), porc et pomme de terre.</a:t>
            </a:r>
          </a:p>
          <a:p>
            <a:r>
              <a:rPr lang="fr-FR" dirty="0" smtClean="0"/>
              <a:t>Les Pays de la Loire sont la première région horticole de France.</a:t>
            </a:r>
            <a:endParaRPr lang="fr-FR" dirty="0"/>
          </a:p>
        </p:txBody>
      </p:sp>
      <p:pic>
        <p:nvPicPr>
          <p:cNvPr id="5" name="Picture 4" descr="Fichier:Région Pays-de-la-Loire (logo).svg">
            <a:hlinkClick r:id="rId2"/>
          </p:cNvPr>
          <p:cNvPicPr>
            <a:picLocks noChangeAspect="1" noChangeArrowheads="1"/>
          </p:cNvPicPr>
          <p:nvPr/>
        </p:nvPicPr>
        <p:blipFill>
          <a:blip r:embed="rId3" cstate="print"/>
          <a:srcRect/>
          <a:stretch>
            <a:fillRect/>
          </a:stretch>
        </p:blipFill>
        <p:spPr bwMode="auto">
          <a:xfrm>
            <a:off x="0" y="0"/>
            <a:ext cx="4427984" cy="1052736"/>
          </a:xfrm>
          <a:prstGeom prst="rect">
            <a:avLst/>
          </a:prstGeom>
          <a:noFill/>
        </p:spPr>
      </p:pic>
      <p:sp>
        <p:nvSpPr>
          <p:cNvPr id="6" name="Espace réservé du numéro de diapositive 5"/>
          <p:cNvSpPr>
            <a:spLocks noGrp="1"/>
          </p:cNvSpPr>
          <p:nvPr>
            <p:ph type="sldNum" sz="quarter" idx="12"/>
          </p:nvPr>
        </p:nvSpPr>
        <p:spPr/>
        <p:txBody>
          <a:bodyPr/>
          <a:lstStyle/>
          <a:p>
            <a:fld id="{A6586A37-C9BA-47CA-9449-20AC0118408C}" type="slidenum">
              <a:rPr lang="fr-FR" smtClean="0"/>
              <a:pPr/>
              <a:t>2</a:t>
            </a:fld>
            <a:endParaRPr lang="fr-FR" dirty="0"/>
          </a:p>
        </p:txBody>
      </p:sp>
      <p:sp>
        <p:nvSpPr>
          <p:cNvPr id="7" name="Espace réservé du pied de page 6"/>
          <p:cNvSpPr>
            <a:spLocks noGrp="1"/>
          </p:cNvSpPr>
          <p:nvPr>
            <p:ph type="ftr" sz="quarter" idx="11"/>
          </p:nvPr>
        </p:nvSpPr>
        <p:spPr/>
        <p:txBody>
          <a:bodyPr/>
          <a:lstStyle/>
          <a:p>
            <a:r>
              <a:rPr lang="fr-FR" dirty="0" smtClean="0"/>
              <a:t>D.BAFCOP-LPO C. CLAUDEL</a:t>
            </a:r>
            <a:endParaRPr lang="fr-FR"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4" name="Rectangle 4"/>
          <p:cNvSpPr>
            <a:spLocks noGrp="1" noChangeArrowheads="1"/>
          </p:cNvSpPr>
          <p:nvPr>
            <p:ph type="title" sz="quarter"/>
          </p:nvPr>
        </p:nvSpPr>
        <p:spPr>
          <a:xfrm>
            <a:off x="2699792" y="0"/>
            <a:ext cx="6444208" cy="1143000"/>
          </a:xfrm>
          <a:noFill/>
          <a:ln/>
        </p:spPr>
        <p:txBody>
          <a:bodyPr>
            <a:normAutofit fontScale="90000"/>
          </a:bodyPr>
          <a:lstStyle/>
          <a:p>
            <a:pPr algn="l"/>
            <a:r>
              <a:rPr lang="fr-FR" sz="4000" dirty="0"/>
              <a:t>Les personnages célèbres</a:t>
            </a:r>
          </a:p>
        </p:txBody>
      </p:sp>
      <p:pic>
        <p:nvPicPr>
          <p:cNvPr id="148507" name="Picture 27" descr="anne de bretagne"/>
          <p:cNvPicPr>
            <a:picLocks noGrp="1" noChangeAspect="1" noChangeArrowheads="1"/>
          </p:cNvPicPr>
          <p:nvPr>
            <p:ph sz="quarter" idx="1"/>
          </p:nvPr>
        </p:nvPicPr>
        <p:blipFill>
          <a:blip r:embed="rId2" cstate="print"/>
          <a:srcRect/>
          <a:stretch>
            <a:fillRect/>
          </a:stretch>
        </p:blipFill>
        <p:spPr>
          <a:xfrm>
            <a:off x="539552" y="980728"/>
            <a:ext cx="1939925" cy="1973263"/>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148509" name="Picture 29" descr="vernes"/>
          <p:cNvPicPr>
            <a:picLocks noGrp="1" noChangeAspect="1" noChangeArrowheads="1"/>
          </p:cNvPicPr>
          <p:nvPr>
            <p:ph sz="quarter" idx="2"/>
          </p:nvPr>
        </p:nvPicPr>
        <p:blipFill>
          <a:blip r:embed="rId3" cstate="print"/>
          <a:srcRect/>
          <a:stretch>
            <a:fillRect/>
          </a:stretch>
        </p:blipFill>
        <p:spPr>
          <a:xfrm>
            <a:off x="6732240" y="1124744"/>
            <a:ext cx="1952625" cy="1917700"/>
          </a:xfrm>
          <a:prstGeom prst="rect">
            <a:avLst/>
          </a:prstGeom>
          <a:ln>
            <a:noFill/>
          </a:ln>
          <a:effectLst>
            <a:outerShdw blurRad="292100" dist="139700" dir="2700000" algn="tl" rotWithShape="0">
              <a:srgbClr val="333333">
                <a:alpha val="65000"/>
              </a:srgbClr>
            </a:outerShdw>
          </a:effectLst>
        </p:spPr>
      </p:pic>
      <p:pic>
        <p:nvPicPr>
          <p:cNvPr id="148511" name="Picture 31" descr="amboise pare"/>
          <p:cNvPicPr>
            <a:picLocks noGrp="1" noChangeAspect="1" noChangeArrowheads="1"/>
          </p:cNvPicPr>
          <p:nvPr>
            <p:ph sz="quarter" idx="3"/>
          </p:nvPr>
        </p:nvPicPr>
        <p:blipFill>
          <a:blip r:embed="rId4" cstate="print"/>
          <a:srcRect/>
          <a:stretch>
            <a:fillRect/>
          </a:stretch>
        </p:blipFill>
        <p:spPr>
          <a:xfrm>
            <a:off x="3419872" y="1124744"/>
            <a:ext cx="2152650" cy="211137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148513" name="Picture 33" descr="clemenceau"/>
          <p:cNvPicPr>
            <a:picLocks noGrp="1" noChangeAspect="1" noChangeArrowheads="1"/>
          </p:cNvPicPr>
          <p:nvPr>
            <p:ph sz="quarter" idx="4"/>
          </p:nvPr>
        </p:nvPicPr>
        <p:blipFill>
          <a:blip r:embed="rId5" cstate="print"/>
          <a:srcRect/>
          <a:stretch>
            <a:fillRect/>
          </a:stretch>
        </p:blipFill>
        <p:spPr>
          <a:xfrm>
            <a:off x="323850" y="3573463"/>
            <a:ext cx="1876425" cy="2462212"/>
          </a:xfrm>
          <a:prstGeom prst="rect">
            <a:avLst/>
          </a:prstGeom>
          <a:ln>
            <a:noFill/>
          </a:ln>
          <a:effectLst>
            <a:outerShdw blurRad="292100" dist="139700" dir="2700000" algn="tl" rotWithShape="0">
              <a:srgbClr val="333333">
                <a:alpha val="65000"/>
              </a:srgbClr>
            </a:outerShdw>
          </a:effectLst>
        </p:spPr>
      </p:pic>
      <p:pic>
        <p:nvPicPr>
          <p:cNvPr id="148515" name="Picture 35" descr="rousseau"/>
          <p:cNvPicPr>
            <a:picLocks noChangeAspect="1" noChangeArrowheads="1"/>
          </p:cNvPicPr>
          <p:nvPr/>
        </p:nvPicPr>
        <p:blipFill>
          <a:blip r:embed="rId6" cstate="print"/>
          <a:srcRect/>
          <a:stretch>
            <a:fillRect/>
          </a:stretch>
        </p:blipFill>
        <p:spPr bwMode="auto">
          <a:xfrm>
            <a:off x="3779912" y="3933056"/>
            <a:ext cx="1684338" cy="2111375"/>
          </a:xfrm>
          <a:prstGeom prst="rect">
            <a:avLst/>
          </a:prstGeom>
          <a:ln>
            <a:noFill/>
          </a:ln>
          <a:effectLst>
            <a:outerShdw blurRad="292100" dist="139700" dir="2700000" algn="tl" rotWithShape="0">
              <a:srgbClr val="333333">
                <a:alpha val="65000"/>
              </a:srgbClr>
            </a:outerShdw>
          </a:effectLst>
        </p:spPr>
      </p:pic>
      <p:sp>
        <p:nvSpPr>
          <p:cNvPr id="148517" name="Text Box 37"/>
          <p:cNvSpPr txBox="1">
            <a:spLocks noChangeArrowheads="1"/>
          </p:cNvSpPr>
          <p:nvPr/>
        </p:nvSpPr>
        <p:spPr bwMode="auto">
          <a:xfrm>
            <a:off x="179512" y="2924944"/>
            <a:ext cx="3016251" cy="641350"/>
          </a:xfrm>
          <a:prstGeom prst="rect">
            <a:avLst/>
          </a:prstGeom>
          <a:noFill/>
          <a:ln w="9525">
            <a:noFill/>
            <a:miter lim="800000"/>
            <a:headEnd/>
            <a:tailEnd/>
          </a:ln>
          <a:effectLst/>
        </p:spPr>
        <p:txBody>
          <a:bodyPr wrap="none">
            <a:spAutoFit/>
          </a:bodyPr>
          <a:lstStyle/>
          <a:p>
            <a:pPr algn="ctr"/>
            <a:r>
              <a:rPr lang="fr-FR" dirty="0"/>
              <a:t>Anne de Bretagne</a:t>
            </a:r>
          </a:p>
          <a:p>
            <a:pPr algn="ctr"/>
            <a:r>
              <a:rPr lang="fr-FR" dirty="0"/>
              <a:t>Reine de France 1477/1514</a:t>
            </a:r>
          </a:p>
        </p:txBody>
      </p:sp>
      <p:sp>
        <p:nvSpPr>
          <p:cNvPr id="148518" name="Text Box 38"/>
          <p:cNvSpPr txBox="1">
            <a:spLocks noChangeArrowheads="1"/>
          </p:cNvSpPr>
          <p:nvPr/>
        </p:nvSpPr>
        <p:spPr bwMode="auto">
          <a:xfrm>
            <a:off x="6732240" y="3068960"/>
            <a:ext cx="2000250" cy="641350"/>
          </a:xfrm>
          <a:prstGeom prst="rect">
            <a:avLst/>
          </a:prstGeom>
          <a:noFill/>
          <a:ln w="9525">
            <a:noFill/>
            <a:miter lim="800000"/>
            <a:headEnd/>
            <a:tailEnd/>
          </a:ln>
          <a:effectLst/>
        </p:spPr>
        <p:txBody>
          <a:bodyPr wrap="none">
            <a:spAutoFit/>
          </a:bodyPr>
          <a:lstStyle/>
          <a:p>
            <a:pPr algn="ctr"/>
            <a:r>
              <a:rPr lang="fr-FR" dirty="0"/>
              <a:t>Jules Verne</a:t>
            </a:r>
          </a:p>
          <a:p>
            <a:pPr algn="ctr"/>
            <a:r>
              <a:rPr lang="fr-FR" dirty="0"/>
              <a:t>Auteur 1828/1905</a:t>
            </a:r>
          </a:p>
        </p:txBody>
      </p:sp>
      <p:sp>
        <p:nvSpPr>
          <p:cNvPr id="148520" name="Text Box 40"/>
          <p:cNvSpPr txBox="1">
            <a:spLocks noChangeArrowheads="1"/>
          </p:cNvSpPr>
          <p:nvPr/>
        </p:nvSpPr>
        <p:spPr bwMode="auto">
          <a:xfrm>
            <a:off x="3275856" y="3284984"/>
            <a:ext cx="2376264" cy="646331"/>
          </a:xfrm>
          <a:prstGeom prst="rect">
            <a:avLst/>
          </a:prstGeom>
          <a:noFill/>
          <a:ln w="9525">
            <a:noFill/>
            <a:miter lim="800000"/>
            <a:headEnd/>
            <a:tailEnd/>
          </a:ln>
          <a:effectLst/>
        </p:spPr>
        <p:txBody>
          <a:bodyPr wrap="square">
            <a:spAutoFit/>
          </a:bodyPr>
          <a:lstStyle/>
          <a:p>
            <a:pPr algn="ctr"/>
            <a:r>
              <a:rPr lang="fr-FR" dirty="0"/>
              <a:t>Amboise </a:t>
            </a:r>
            <a:r>
              <a:rPr lang="fr-FR" dirty="0" smtClean="0"/>
              <a:t>Paré</a:t>
            </a:r>
          </a:p>
          <a:p>
            <a:pPr algn="ctr"/>
            <a:r>
              <a:rPr lang="fr-FR" dirty="0" smtClean="0"/>
              <a:t>Chirurgien  </a:t>
            </a:r>
            <a:r>
              <a:rPr lang="fr-FR" dirty="0"/>
              <a:t>1509/90  </a:t>
            </a:r>
          </a:p>
        </p:txBody>
      </p:sp>
      <p:sp>
        <p:nvSpPr>
          <p:cNvPr id="148521" name="Text Box 41"/>
          <p:cNvSpPr txBox="1">
            <a:spLocks noChangeArrowheads="1"/>
          </p:cNvSpPr>
          <p:nvPr/>
        </p:nvSpPr>
        <p:spPr bwMode="auto">
          <a:xfrm>
            <a:off x="-92075" y="6145213"/>
            <a:ext cx="3384550" cy="641350"/>
          </a:xfrm>
          <a:prstGeom prst="rect">
            <a:avLst/>
          </a:prstGeom>
          <a:noFill/>
          <a:ln w="9525">
            <a:noFill/>
            <a:miter lim="800000"/>
            <a:headEnd/>
            <a:tailEnd/>
          </a:ln>
          <a:effectLst/>
        </p:spPr>
        <p:txBody>
          <a:bodyPr wrap="none">
            <a:spAutoFit/>
          </a:bodyPr>
          <a:lstStyle/>
          <a:p>
            <a:pPr algn="ctr"/>
            <a:r>
              <a:rPr lang="fr-FR" dirty="0"/>
              <a:t>Georges Clemenceau</a:t>
            </a:r>
          </a:p>
          <a:p>
            <a:pPr algn="ctr"/>
            <a:r>
              <a:rPr lang="fr-FR" dirty="0"/>
              <a:t>Président du conseil 1841/1929</a:t>
            </a:r>
          </a:p>
        </p:txBody>
      </p:sp>
      <p:sp>
        <p:nvSpPr>
          <p:cNvPr id="148522" name="Text Box 42"/>
          <p:cNvSpPr txBox="1">
            <a:spLocks noChangeArrowheads="1"/>
          </p:cNvSpPr>
          <p:nvPr/>
        </p:nvSpPr>
        <p:spPr bwMode="auto">
          <a:xfrm>
            <a:off x="3131840" y="6021288"/>
            <a:ext cx="3321050" cy="641350"/>
          </a:xfrm>
          <a:prstGeom prst="rect">
            <a:avLst/>
          </a:prstGeom>
          <a:noFill/>
          <a:ln w="9525">
            <a:noFill/>
            <a:miter lim="800000"/>
            <a:headEnd/>
            <a:tailEnd/>
          </a:ln>
          <a:effectLst/>
        </p:spPr>
        <p:txBody>
          <a:bodyPr>
            <a:spAutoFit/>
          </a:bodyPr>
          <a:lstStyle/>
          <a:p>
            <a:pPr algn="ctr"/>
            <a:r>
              <a:rPr lang="fr-FR" dirty="0"/>
              <a:t>Henri Rousseau dit le douanier</a:t>
            </a:r>
          </a:p>
          <a:p>
            <a:pPr algn="ctr"/>
            <a:r>
              <a:rPr lang="fr-FR" dirty="0"/>
              <a:t>Peintre 1844/1910 </a:t>
            </a:r>
          </a:p>
        </p:txBody>
      </p:sp>
      <p:sp>
        <p:nvSpPr>
          <p:cNvPr id="148523" name="Text Box 43"/>
          <p:cNvSpPr txBox="1">
            <a:spLocks noChangeArrowheads="1"/>
          </p:cNvSpPr>
          <p:nvPr/>
        </p:nvSpPr>
        <p:spPr bwMode="auto">
          <a:xfrm>
            <a:off x="6120800" y="6216650"/>
            <a:ext cx="2883803" cy="646331"/>
          </a:xfrm>
          <a:prstGeom prst="rect">
            <a:avLst/>
          </a:prstGeom>
          <a:noFill/>
          <a:ln w="9525">
            <a:noFill/>
            <a:miter lim="800000"/>
            <a:headEnd/>
            <a:tailEnd/>
          </a:ln>
          <a:effectLst/>
        </p:spPr>
        <p:txBody>
          <a:bodyPr wrap="none">
            <a:spAutoFit/>
          </a:bodyPr>
          <a:lstStyle/>
          <a:p>
            <a:pPr algn="ctr"/>
            <a:r>
              <a:rPr lang="fr-FR" dirty="0"/>
              <a:t>Éric Tabarly</a:t>
            </a:r>
          </a:p>
          <a:p>
            <a:pPr algn="ctr"/>
            <a:r>
              <a:rPr lang="fr-FR" dirty="0"/>
              <a:t>Officier de </a:t>
            </a:r>
            <a:r>
              <a:rPr lang="fr-FR" smtClean="0"/>
              <a:t>marine 1931/98</a:t>
            </a:r>
            <a:endParaRPr lang="fr-FR" dirty="0"/>
          </a:p>
        </p:txBody>
      </p:sp>
      <p:sp>
        <p:nvSpPr>
          <p:cNvPr id="16" name="Espace réservé du pied de page 15"/>
          <p:cNvSpPr>
            <a:spLocks noGrp="1"/>
          </p:cNvSpPr>
          <p:nvPr>
            <p:ph type="ftr" sz="quarter" idx="11"/>
          </p:nvPr>
        </p:nvSpPr>
        <p:spPr/>
        <p:txBody>
          <a:bodyPr/>
          <a:lstStyle/>
          <a:p>
            <a:r>
              <a:rPr lang="fr-FR" dirty="0" smtClean="0"/>
              <a:t>D.BAFCOP-LPO C. CLAUDEL</a:t>
            </a:r>
            <a:endParaRPr lang="fr-FR" dirty="0"/>
          </a:p>
        </p:txBody>
      </p:sp>
      <p:pic>
        <p:nvPicPr>
          <p:cNvPr id="2050" name="Picture 2" descr="http://www.asso-eric-tabarly.org/modules/kameleon/image.php?img=33690399480_ca1a3df315_o.jpg&amp;width=330"/>
          <p:cNvPicPr>
            <a:picLocks noChangeAspect="1" noChangeArrowheads="1"/>
          </p:cNvPicPr>
          <p:nvPr/>
        </p:nvPicPr>
        <p:blipFill>
          <a:blip r:embed="rId7" cstate="print"/>
          <a:srcRect l="11454" r="6074"/>
          <a:stretch>
            <a:fillRect/>
          </a:stretch>
        </p:blipFill>
        <p:spPr bwMode="auto">
          <a:xfrm>
            <a:off x="6588224" y="3645024"/>
            <a:ext cx="2235971" cy="2711203"/>
          </a:xfrm>
          <a:prstGeom prst="ellipse">
            <a:avLst/>
          </a:prstGeom>
          <a:ln>
            <a:noFill/>
          </a:ln>
          <a:effectLst>
            <a:softEdge rad="112500"/>
          </a:effectLst>
        </p:spPr>
      </p:pic>
      <p:pic>
        <p:nvPicPr>
          <p:cNvPr id="18" name="Picture 4" descr="Fichier:Région Pays-de-la-Loire (logo).svg">
            <a:hlinkClick r:id="rId8"/>
          </p:cNvPr>
          <p:cNvPicPr>
            <a:picLocks noChangeAspect="1" noChangeArrowheads="1"/>
          </p:cNvPicPr>
          <p:nvPr/>
        </p:nvPicPr>
        <p:blipFill>
          <a:blip r:embed="rId9" cstate="print"/>
          <a:srcRect/>
          <a:stretch>
            <a:fillRect/>
          </a:stretch>
        </p:blipFill>
        <p:spPr bwMode="auto">
          <a:xfrm>
            <a:off x="0" y="0"/>
            <a:ext cx="2699792" cy="105273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8517"/>
                                        </p:tgtEl>
                                        <p:attrNameLst>
                                          <p:attrName>style.visibility</p:attrName>
                                        </p:attrNameLst>
                                      </p:cBhvr>
                                      <p:to>
                                        <p:strVal val="visible"/>
                                      </p:to>
                                    </p:set>
                                    <p:anim calcmode="lin" valueType="num">
                                      <p:cBhvr additive="base">
                                        <p:cTn id="7" dur="500" fill="hold"/>
                                        <p:tgtEl>
                                          <p:spTgt spid="148517"/>
                                        </p:tgtEl>
                                        <p:attrNameLst>
                                          <p:attrName>ppt_x</p:attrName>
                                        </p:attrNameLst>
                                      </p:cBhvr>
                                      <p:tavLst>
                                        <p:tav tm="0">
                                          <p:val>
                                            <p:strVal val="#ppt_x"/>
                                          </p:val>
                                        </p:tav>
                                        <p:tav tm="100000">
                                          <p:val>
                                            <p:strVal val="#ppt_x"/>
                                          </p:val>
                                        </p:tav>
                                      </p:tavLst>
                                    </p:anim>
                                    <p:anim calcmode="lin" valueType="num">
                                      <p:cBhvr additive="base">
                                        <p:cTn id="8" dur="500" fill="hold"/>
                                        <p:tgtEl>
                                          <p:spTgt spid="14851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148518"/>
                                        </p:tgtEl>
                                        <p:attrNameLst>
                                          <p:attrName>style.visibility</p:attrName>
                                        </p:attrNameLst>
                                      </p:cBhvr>
                                      <p:to>
                                        <p:strVal val="visible"/>
                                      </p:to>
                                    </p:set>
                                    <p:animEffect transition="in" filter="blinds(horizontal)">
                                      <p:cBhvr>
                                        <p:cTn id="13" dur="500"/>
                                        <p:tgtEl>
                                          <p:spTgt spid="148518"/>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48520"/>
                                        </p:tgtEl>
                                        <p:attrNameLst>
                                          <p:attrName>style.visibility</p:attrName>
                                        </p:attrNameLst>
                                      </p:cBhvr>
                                      <p:to>
                                        <p:strVal val="visible"/>
                                      </p:to>
                                    </p:set>
                                    <p:anim calcmode="lin" valueType="num">
                                      <p:cBhvr additive="base">
                                        <p:cTn id="18" dur="500" fill="hold"/>
                                        <p:tgtEl>
                                          <p:spTgt spid="148520"/>
                                        </p:tgtEl>
                                        <p:attrNameLst>
                                          <p:attrName>ppt_x</p:attrName>
                                        </p:attrNameLst>
                                      </p:cBhvr>
                                      <p:tavLst>
                                        <p:tav tm="0">
                                          <p:val>
                                            <p:strVal val="#ppt_x"/>
                                          </p:val>
                                        </p:tav>
                                        <p:tav tm="100000">
                                          <p:val>
                                            <p:strVal val="#ppt_x"/>
                                          </p:val>
                                        </p:tav>
                                      </p:tavLst>
                                    </p:anim>
                                    <p:anim calcmode="lin" valueType="num">
                                      <p:cBhvr additive="base">
                                        <p:cTn id="19" dur="500" fill="hold"/>
                                        <p:tgtEl>
                                          <p:spTgt spid="148520"/>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48521"/>
                                        </p:tgtEl>
                                        <p:attrNameLst>
                                          <p:attrName>style.visibility</p:attrName>
                                        </p:attrNameLst>
                                      </p:cBhvr>
                                      <p:to>
                                        <p:strVal val="visible"/>
                                      </p:to>
                                    </p:set>
                                    <p:anim calcmode="lin" valueType="num">
                                      <p:cBhvr additive="base">
                                        <p:cTn id="24" dur="500" fill="hold"/>
                                        <p:tgtEl>
                                          <p:spTgt spid="148521"/>
                                        </p:tgtEl>
                                        <p:attrNameLst>
                                          <p:attrName>ppt_x</p:attrName>
                                        </p:attrNameLst>
                                      </p:cBhvr>
                                      <p:tavLst>
                                        <p:tav tm="0">
                                          <p:val>
                                            <p:strVal val="#ppt_x"/>
                                          </p:val>
                                        </p:tav>
                                        <p:tav tm="100000">
                                          <p:val>
                                            <p:strVal val="#ppt_x"/>
                                          </p:val>
                                        </p:tav>
                                      </p:tavLst>
                                    </p:anim>
                                    <p:anim calcmode="lin" valueType="num">
                                      <p:cBhvr additive="base">
                                        <p:cTn id="25" dur="500" fill="hold"/>
                                        <p:tgtEl>
                                          <p:spTgt spid="148521"/>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48522"/>
                                        </p:tgtEl>
                                        <p:attrNameLst>
                                          <p:attrName>style.visibility</p:attrName>
                                        </p:attrNameLst>
                                      </p:cBhvr>
                                      <p:to>
                                        <p:strVal val="visible"/>
                                      </p:to>
                                    </p:set>
                                    <p:anim calcmode="lin" valueType="num">
                                      <p:cBhvr additive="base">
                                        <p:cTn id="30" dur="500" fill="hold"/>
                                        <p:tgtEl>
                                          <p:spTgt spid="148522"/>
                                        </p:tgtEl>
                                        <p:attrNameLst>
                                          <p:attrName>ppt_x</p:attrName>
                                        </p:attrNameLst>
                                      </p:cBhvr>
                                      <p:tavLst>
                                        <p:tav tm="0">
                                          <p:val>
                                            <p:strVal val="#ppt_x"/>
                                          </p:val>
                                        </p:tav>
                                        <p:tav tm="100000">
                                          <p:val>
                                            <p:strVal val="#ppt_x"/>
                                          </p:val>
                                        </p:tav>
                                      </p:tavLst>
                                    </p:anim>
                                    <p:anim calcmode="lin" valueType="num">
                                      <p:cBhvr additive="base">
                                        <p:cTn id="31" dur="500" fill="hold"/>
                                        <p:tgtEl>
                                          <p:spTgt spid="148522"/>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148523"/>
                                        </p:tgtEl>
                                        <p:attrNameLst>
                                          <p:attrName>style.visibility</p:attrName>
                                        </p:attrNameLst>
                                      </p:cBhvr>
                                      <p:to>
                                        <p:strVal val="visible"/>
                                      </p:to>
                                    </p:set>
                                    <p:anim calcmode="lin" valueType="num">
                                      <p:cBhvr additive="base">
                                        <p:cTn id="36" dur="500" fill="hold"/>
                                        <p:tgtEl>
                                          <p:spTgt spid="148523"/>
                                        </p:tgtEl>
                                        <p:attrNameLst>
                                          <p:attrName>ppt_x</p:attrName>
                                        </p:attrNameLst>
                                      </p:cBhvr>
                                      <p:tavLst>
                                        <p:tav tm="0">
                                          <p:val>
                                            <p:strVal val="#ppt_x"/>
                                          </p:val>
                                        </p:tav>
                                        <p:tav tm="100000">
                                          <p:val>
                                            <p:strVal val="#ppt_x"/>
                                          </p:val>
                                        </p:tav>
                                      </p:tavLst>
                                    </p:anim>
                                    <p:anim calcmode="lin" valueType="num">
                                      <p:cBhvr additive="base">
                                        <p:cTn id="37" dur="500" fill="hold"/>
                                        <p:tgtEl>
                                          <p:spTgt spid="1485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517" grpId="0"/>
      <p:bldP spid="148518" grpId="0"/>
      <p:bldP spid="148520" grpId="0"/>
      <p:bldP spid="148521" grpId="0"/>
      <p:bldP spid="148522" grpId="0"/>
      <p:bldP spid="14852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499992" y="332656"/>
            <a:ext cx="4488560" cy="841248"/>
          </a:xfrm>
        </p:spPr>
        <p:txBody>
          <a:bodyPr>
            <a:noAutofit/>
          </a:bodyPr>
          <a:lstStyle/>
          <a:p>
            <a:r>
              <a:rPr lang="fr-FR" sz="6000" b="1" dirty="0" smtClean="0"/>
              <a:t>HISTORIQUE</a:t>
            </a:r>
            <a:endParaRPr lang="fr-FR" sz="6000" b="1" dirty="0"/>
          </a:p>
        </p:txBody>
      </p:sp>
      <p:sp>
        <p:nvSpPr>
          <p:cNvPr id="3" name="Rectangle 2"/>
          <p:cNvSpPr/>
          <p:nvPr/>
        </p:nvSpPr>
        <p:spPr>
          <a:xfrm>
            <a:off x="467544" y="1628800"/>
            <a:ext cx="8352928" cy="4247317"/>
          </a:xfrm>
          <a:prstGeom prst="rect">
            <a:avLst/>
          </a:prstGeom>
        </p:spPr>
        <p:txBody>
          <a:bodyPr wrap="square">
            <a:spAutoFit/>
          </a:bodyPr>
          <a:lstStyle/>
          <a:p>
            <a:r>
              <a:rPr lang="fr-FR" dirty="0" smtClean="0"/>
              <a:t>La région des Pays de la Loire est le résultat d'un regroupement administratif, et n'a pas véritablement d'unité géographique ou historique. </a:t>
            </a:r>
          </a:p>
          <a:p>
            <a:r>
              <a:rPr lang="fr-FR" dirty="0" smtClean="0"/>
              <a:t>Cette situation étonnante fait aussi sa richesse touristique : visiter les Pays de la Loire, c'est partir à la découverte d'une région mêlant les </a:t>
            </a:r>
            <a:r>
              <a:rPr lang="fr-FR" b="1" i="1" dirty="0" smtClean="0"/>
              <a:t>influences bretonnes et poitevines </a:t>
            </a:r>
            <a:r>
              <a:rPr lang="fr-FR" dirty="0" smtClean="0"/>
              <a:t>à celles, plus attendues, de </a:t>
            </a:r>
            <a:r>
              <a:rPr lang="fr-FR" b="1" i="1" dirty="0" smtClean="0"/>
              <a:t>la Loire </a:t>
            </a:r>
            <a:r>
              <a:rPr lang="fr-FR" dirty="0" smtClean="0"/>
              <a:t>qui a donné son nom à la région entière alors qu'elle ne traverse que deux de ses cinq départements. </a:t>
            </a:r>
          </a:p>
          <a:p>
            <a:r>
              <a:rPr lang="fr-FR" dirty="0" smtClean="0"/>
              <a:t>Sur la côte, </a:t>
            </a:r>
            <a:r>
              <a:rPr lang="fr-FR" b="1" i="1" dirty="0" smtClean="0"/>
              <a:t>l'île d'Yeu </a:t>
            </a:r>
            <a:r>
              <a:rPr lang="fr-FR" dirty="0" smtClean="0"/>
              <a:t>ou </a:t>
            </a:r>
            <a:r>
              <a:rPr lang="fr-FR" b="1" i="1" dirty="0" smtClean="0"/>
              <a:t>la plage de La Baule </a:t>
            </a:r>
            <a:r>
              <a:rPr lang="fr-FR" dirty="0" smtClean="0"/>
              <a:t>invite à découvrir un </a:t>
            </a:r>
            <a:r>
              <a:rPr lang="fr-FR" b="1" i="1" dirty="0" smtClean="0"/>
              <a:t>océan Atlantique </a:t>
            </a:r>
            <a:r>
              <a:rPr lang="fr-FR" dirty="0" smtClean="0"/>
              <a:t>plus apaisé et plus chaud qu'en Bretagne mais sur lequel flotte toujours un </a:t>
            </a:r>
            <a:r>
              <a:rPr lang="fr-FR" b="1" i="1" dirty="0" smtClean="0"/>
              <a:t>parfum d'Armorique</a:t>
            </a:r>
            <a:r>
              <a:rPr lang="fr-FR" dirty="0" smtClean="0"/>
              <a:t>. En s'avançant dans les terres, après avoir traversé </a:t>
            </a:r>
            <a:r>
              <a:rPr lang="fr-FR" b="1" i="1" dirty="0" smtClean="0"/>
              <a:t>Nantes</a:t>
            </a:r>
            <a:r>
              <a:rPr lang="fr-FR" dirty="0" smtClean="0"/>
              <a:t> qui fut la </a:t>
            </a:r>
            <a:r>
              <a:rPr lang="fr-FR" b="1" i="1" dirty="0" smtClean="0"/>
              <a:t>capitale des ducs de Bretagne</a:t>
            </a:r>
            <a:r>
              <a:rPr lang="fr-FR" dirty="0" smtClean="0"/>
              <a:t> et qui a conservé de cette glorieuse époque leur immense château médiéval et Renaissance, le visiteur pourra se reposer dans la fraîche pénombre des </a:t>
            </a:r>
            <a:r>
              <a:rPr lang="fr-FR" b="1" i="1" dirty="0" smtClean="0"/>
              <a:t>cités troglodytes du Val de Loire</a:t>
            </a:r>
            <a:r>
              <a:rPr lang="fr-FR" dirty="0" smtClean="0"/>
              <a:t>, à Dénézé-sous-Doué ou à Louresse-Rochemenier. En continuant de remonter le grand fleuve, le paysage devient de plus en plus verdoyant, on croise </a:t>
            </a:r>
            <a:r>
              <a:rPr lang="fr-FR" b="1" i="1" dirty="0" smtClean="0"/>
              <a:t>la belle Angers</a:t>
            </a:r>
            <a:r>
              <a:rPr lang="fr-FR" dirty="0" smtClean="0"/>
              <a:t>, et autour d'elle les premiers des </a:t>
            </a:r>
            <a:r>
              <a:rPr lang="fr-FR" b="1" i="1" dirty="0" smtClean="0"/>
              <a:t>célèbres châteaux de la Loire. </a:t>
            </a:r>
            <a:endParaRPr lang="fr-FR" dirty="0"/>
          </a:p>
        </p:txBody>
      </p:sp>
      <p:pic>
        <p:nvPicPr>
          <p:cNvPr id="8" name="Picture 4" descr="Fichier:Région Pays-de-la-Loire (logo).svg">
            <a:hlinkClick r:id="rId2"/>
          </p:cNvPr>
          <p:cNvPicPr>
            <a:picLocks noChangeAspect="1" noChangeArrowheads="1"/>
          </p:cNvPicPr>
          <p:nvPr/>
        </p:nvPicPr>
        <p:blipFill>
          <a:blip r:embed="rId3" cstate="print"/>
          <a:srcRect/>
          <a:stretch>
            <a:fillRect/>
          </a:stretch>
        </p:blipFill>
        <p:spPr bwMode="auto">
          <a:xfrm>
            <a:off x="0" y="0"/>
            <a:ext cx="4427984" cy="1052736"/>
          </a:xfrm>
          <a:prstGeom prst="rect">
            <a:avLst/>
          </a:prstGeom>
          <a:noFill/>
        </p:spPr>
      </p:pic>
      <p:sp>
        <p:nvSpPr>
          <p:cNvPr id="5" name="Espace réservé du numéro de diapositive 4"/>
          <p:cNvSpPr>
            <a:spLocks noGrp="1"/>
          </p:cNvSpPr>
          <p:nvPr>
            <p:ph type="sldNum" sz="quarter" idx="12"/>
          </p:nvPr>
        </p:nvSpPr>
        <p:spPr/>
        <p:txBody>
          <a:bodyPr/>
          <a:lstStyle/>
          <a:p>
            <a:fld id="{A6586A37-C9BA-47CA-9449-20AC0118408C}" type="slidenum">
              <a:rPr lang="fr-FR" smtClean="0"/>
              <a:pPr/>
              <a:t>3</a:t>
            </a:fld>
            <a:endParaRPr lang="fr-FR" dirty="0"/>
          </a:p>
        </p:txBody>
      </p:sp>
      <p:sp>
        <p:nvSpPr>
          <p:cNvPr id="6" name="Espace réservé du pied de page 5"/>
          <p:cNvSpPr>
            <a:spLocks noGrp="1"/>
          </p:cNvSpPr>
          <p:nvPr>
            <p:ph type="ftr" sz="quarter" idx="11"/>
          </p:nvPr>
        </p:nvSpPr>
        <p:spPr/>
        <p:txBody>
          <a:bodyPr/>
          <a:lstStyle/>
          <a:p>
            <a:r>
              <a:rPr lang="fr-FR" dirty="0" smtClean="0"/>
              <a:t>D.BAFCOP-LPO C. CLAUDEL</a:t>
            </a:r>
            <a:endParaRPr lang="fr-FR"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83968" y="260648"/>
            <a:ext cx="4632576" cy="841248"/>
          </a:xfrm>
        </p:spPr>
        <p:txBody>
          <a:bodyPr>
            <a:noAutofit/>
          </a:bodyPr>
          <a:lstStyle/>
          <a:p>
            <a:r>
              <a:rPr lang="fr-FR" sz="6000" dirty="0" smtClean="0"/>
              <a:t>LE TOURISME</a:t>
            </a:r>
            <a:endParaRPr lang="fr-FR" sz="6000" dirty="0"/>
          </a:p>
        </p:txBody>
      </p:sp>
      <p:pic>
        <p:nvPicPr>
          <p:cNvPr id="18434" name="Picture 2" descr="La Baule, Le Pouliguen et Pornichet"/>
          <p:cNvPicPr>
            <a:picLocks noChangeAspect="1" noChangeArrowheads="1"/>
          </p:cNvPicPr>
          <p:nvPr/>
        </p:nvPicPr>
        <p:blipFill>
          <a:blip r:embed="rId2" cstate="print"/>
          <a:srcRect/>
          <a:stretch>
            <a:fillRect/>
          </a:stretch>
        </p:blipFill>
        <p:spPr bwMode="auto">
          <a:xfrm>
            <a:off x="179512" y="1412776"/>
            <a:ext cx="2489419" cy="1584176"/>
          </a:xfrm>
          <a:prstGeom prst="rect">
            <a:avLst/>
          </a:prstGeom>
          <a:noFill/>
        </p:spPr>
      </p:pic>
      <p:pic>
        <p:nvPicPr>
          <p:cNvPr id="18436" name="Picture 4" descr="Les marais salants de Noirmoutier"/>
          <p:cNvPicPr>
            <a:picLocks noChangeAspect="1" noChangeArrowheads="1"/>
          </p:cNvPicPr>
          <p:nvPr/>
        </p:nvPicPr>
        <p:blipFill>
          <a:blip r:embed="rId3" cstate="print"/>
          <a:srcRect/>
          <a:stretch>
            <a:fillRect/>
          </a:stretch>
        </p:blipFill>
        <p:spPr bwMode="auto">
          <a:xfrm>
            <a:off x="7236296" y="1412776"/>
            <a:ext cx="1675821" cy="2304256"/>
          </a:xfrm>
          <a:prstGeom prst="rect">
            <a:avLst/>
          </a:prstGeom>
          <a:noFill/>
        </p:spPr>
      </p:pic>
      <p:sp>
        <p:nvSpPr>
          <p:cNvPr id="5" name="ZoneTexte 4"/>
          <p:cNvSpPr txBox="1"/>
          <p:nvPr/>
        </p:nvSpPr>
        <p:spPr>
          <a:xfrm>
            <a:off x="7164288" y="3789040"/>
            <a:ext cx="1979712" cy="338554"/>
          </a:xfrm>
          <a:prstGeom prst="rect">
            <a:avLst/>
          </a:prstGeom>
          <a:noFill/>
        </p:spPr>
        <p:txBody>
          <a:bodyPr wrap="square" rtlCol="0">
            <a:spAutoFit/>
          </a:bodyPr>
          <a:lstStyle/>
          <a:p>
            <a:r>
              <a:rPr lang="fr-FR" sz="1600" i="1" dirty="0" smtClean="0"/>
              <a:t>Noirmoutier &amp; le sel</a:t>
            </a:r>
            <a:endParaRPr lang="fr-FR" sz="1600" i="1" dirty="0"/>
          </a:p>
        </p:txBody>
      </p:sp>
      <p:sp>
        <p:nvSpPr>
          <p:cNvPr id="6" name="ZoneTexte 5"/>
          <p:cNvSpPr txBox="1"/>
          <p:nvPr/>
        </p:nvSpPr>
        <p:spPr>
          <a:xfrm>
            <a:off x="251520" y="3068960"/>
            <a:ext cx="1979712" cy="338554"/>
          </a:xfrm>
          <a:prstGeom prst="rect">
            <a:avLst/>
          </a:prstGeom>
          <a:noFill/>
        </p:spPr>
        <p:txBody>
          <a:bodyPr wrap="square" rtlCol="0">
            <a:spAutoFit/>
          </a:bodyPr>
          <a:lstStyle/>
          <a:p>
            <a:r>
              <a:rPr lang="fr-FR" sz="1600" i="1" dirty="0" smtClean="0"/>
              <a:t>La baie de la Baule</a:t>
            </a:r>
            <a:endParaRPr lang="fr-FR" sz="1600" i="1" dirty="0"/>
          </a:p>
        </p:txBody>
      </p:sp>
      <p:pic>
        <p:nvPicPr>
          <p:cNvPr id="18438" name="Picture 6" descr="Les marais salants de la Presqu'île de Guérande"/>
          <p:cNvPicPr>
            <a:picLocks noChangeAspect="1" noChangeArrowheads="1"/>
          </p:cNvPicPr>
          <p:nvPr/>
        </p:nvPicPr>
        <p:blipFill>
          <a:blip r:embed="rId4" cstate="print"/>
          <a:srcRect/>
          <a:stretch>
            <a:fillRect/>
          </a:stretch>
        </p:blipFill>
        <p:spPr bwMode="auto">
          <a:xfrm>
            <a:off x="7092280" y="4149080"/>
            <a:ext cx="1861921" cy="1368152"/>
          </a:xfrm>
          <a:prstGeom prst="rect">
            <a:avLst/>
          </a:prstGeom>
          <a:noFill/>
        </p:spPr>
      </p:pic>
      <p:sp>
        <p:nvSpPr>
          <p:cNvPr id="8" name="ZoneTexte 7"/>
          <p:cNvSpPr txBox="1"/>
          <p:nvPr/>
        </p:nvSpPr>
        <p:spPr>
          <a:xfrm>
            <a:off x="7164288" y="5589240"/>
            <a:ext cx="1979712" cy="338554"/>
          </a:xfrm>
          <a:prstGeom prst="rect">
            <a:avLst/>
          </a:prstGeom>
          <a:noFill/>
        </p:spPr>
        <p:txBody>
          <a:bodyPr wrap="square" rtlCol="0">
            <a:spAutoFit/>
          </a:bodyPr>
          <a:lstStyle/>
          <a:p>
            <a:r>
              <a:rPr lang="fr-FR" sz="1600" i="1" dirty="0" smtClean="0"/>
              <a:t>Le sel de Guérande</a:t>
            </a:r>
            <a:endParaRPr lang="fr-FR" sz="1600" i="1" dirty="0"/>
          </a:p>
        </p:txBody>
      </p:sp>
      <p:pic>
        <p:nvPicPr>
          <p:cNvPr id="18440" name="Picture 8" descr="L'île d'Yeu"/>
          <p:cNvPicPr>
            <a:picLocks noChangeAspect="1" noChangeArrowheads="1"/>
          </p:cNvPicPr>
          <p:nvPr/>
        </p:nvPicPr>
        <p:blipFill>
          <a:blip r:embed="rId5" cstate="print"/>
          <a:srcRect/>
          <a:stretch>
            <a:fillRect/>
          </a:stretch>
        </p:blipFill>
        <p:spPr bwMode="auto">
          <a:xfrm>
            <a:off x="2915817" y="1412776"/>
            <a:ext cx="2376264" cy="1656184"/>
          </a:xfrm>
          <a:prstGeom prst="rect">
            <a:avLst/>
          </a:prstGeom>
          <a:noFill/>
        </p:spPr>
      </p:pic>
      <p:sp>
        <p:nvSpPr>
          <p:cNvPr id="11" name="ZoneTexte 10"/>
          <p:cNvSpPr txBox="1"/>
          <p:nvPr/>
        </p:nvSpPr>
        <p:spPr>
          <a:xfrm>
            <a:off x="3059832" y="4941168"/>
            <a:ext cx="2160240" cy="338554"/>
          </a:xfrm>
          <a:prstGeom prst="rect">
            <a:avLst/>
          </a:prstGeom>
          <a:noFill/>
        </p:spPr>
        <p:txBody>
          <a:bodyPr wrap="square" rtlCol="0">
            <a:spAutoFit/>
          </a:bodyPr>
          <a:lstStyle/>
          <a:p>
            <a:r>
              <a:rPr lang="fr-FR" sz="1600" i="1" dirty="0" smtClean="0"/>
              <a:t>Pornic &amp; son château</a:t>
            </a:r>
            <a:endParaRPr lang="fr-FR" sz="1600" i="1" dirty="0"/>
          </a:p>
        </p:txBody>
      </p:sp>
      <p:sp>
        <p:nvSpPr>
          <p:cNvPr id="12" name="ZoneTexte 11"/>
          <p:cNvSpPr txBox="1"/>
          <p:nvPr/>
        </p:nvSpPr>
        <p:spPr>
          <a:xfrm>
            <a:off x="3635896" y="3140968"/>
            <a:ext cx="1080120" cy="338554"/>
          </a:xfrm>
          <a:prstGeom prst="rect">
            <a:avLst/>
          </a:prstGeom>
          <a:noFill/>
        </p:spPr>
        <p:txBody>
          <a:bodyPr wrap="square" rtlCol="0">
            <a:spAutoFit/>
          </a:bodyPr>
          <a:lstStyle/>
          <a:p>
            <a:r>
              <a:rPr lang="fr-FR" sz="1600" i="1" dirty="0" smtClean="0"/>
              <a:t>L’île d’Yeu</a:t>
            </a:r>
            <a:endParaRPr lang="fr-FR" sz="1600" i="1" dirty="0"/>
          </a:p>
        </p:txBody>
      </p:sp>
      <p:pic>
        <p:nvPicPr>
          <p:cNvPr id="18444" name="Picture 12" descr="Saint-Gilles-Croix-de-Vie"/>
          <p:cNvPicPr>
            <a:picLocks noChangeAspect="1" noChangeArrowheads="1"/>
          </p:cNvPicPr>
          <p:nvPr/>
        </p:nvPicPr>
        <p:blipFill>
          <a:blip r:embed="rId6" cstate="print"/>
          <a:srcRect/>
          <a:stretch>
            <a:fillRect/>
          </a:stretch>
        </p:blipFill>
        <p:spPr bwMode="auto">
          <a:xfrm>
            <a:off x="179512" y="3429000"/>
            <a:ext cx="2489419" cy="1584176"/>
          </a:xfrm>
          <a:prstGeom prst="rect">
            <a:avLst/>
          </a:prstGeom>
          <a:noFill/>
        </p:spPr>
      </p:pic>
      <p:pic>
        <p:nvPicPr>
          <p:cNvPr id="18446" name="Picture 14" descr="Pornic"/>
          <p:cNvPicPr>
            <a:picLocks noChangeAspect="1" noChangeArrowheads="1"/>
          </p:cNvPicPr>
          <p:nvPr/>
        </p:nvPicPr>
        <p:blipFill>
          <a:blip r:embed="rId7" cstate="print"/>
          <a:srcRect/>
          <a:stretch>
            <a:fillRect/>
          </a:stretch>
        </p:blipFill>
        <p:spPr bwMode="auto">
          <a:xfrm>
            <a:off x="2915816" y="3429000"/>
            <a:ext cx="2489419" cy="1584176"/>
          </a:xfrm>
          <a:prstGeom prst="rect">
            <a:avLst/>
          </a:prstGeom>
          <a:noFill/>
        </p:spPr>
      </p:pic>
      <p:pic>
        <p:nvPicPr>
          <p:cNvPr id="18448" name="Picture 16" descr="Les Sables-d'Olonne"/>
          <p:cNvPicPr>
            <a:picLocks noChangeAspect="1" noChangeArrowheads="1"/>
          </p:cNvPicPr>
          <p:nvPr/>
        </p:nvPicPr>
        <p:blipFill>
          <a:blip r:embed="rId8" cstate="print"/>
          <a:srcRect/>
          <a:stretch>
            <a:fillRect/>
          </a:stretch>
        </p:blipFill>
        <p:spPr bwMode="auto">
          <a:xfrm>
            <a:off x="179512" y="5229200"/>
            <a:ext cx="2482120" cy="1440160"/>
          </a:xfrm>
          <a:prstGeom prst="rect">
            <a:avLst/>
          </a:prstGeom>
          <a:noFill/>
        </p:spPr>
      </p:pic>
      <p:sp>
        <p:nvSpPr>
          <p:cNvPr id="16" name="ZoneTexte 15"/>
          <p:cNvSpPr txBox="1"/>
          <p:nvPr/>
        </p:nvSpPr>
        <p:spPr>
          <a:xfrm>
            <a:off x="467544" y="6309320"/>
            <a:ext cx="1979712" cy="338554"/>
          </a:xfrm>
          <a:prstGeom prst="rect">
            <a:avLst/>
          </a:prstGeom>
          <a:noFill/>
        </p:spPr>
        <p:txBody>
          <a:bodyPr wrap="square" rtlCol="0">
            <a:spAutoFit/>
          </a:bodyPr>
          <a:lstStyle/>
          <a:p>
            <a:r>
              <a:rPr lang="fr-FR" sz="1600" i="1" dirty="0" smtClean="0">
                <a:solidFill>
                  <a:schemeClr val="bg1"/>
                </a:solidFill>
              </a:rPr>
              <a:t>Les Sables-d’Olonne</a:t>
            </a:r>
            <a:endParaRPr lang="fr-FR" sz="1600" i="1" dirty="0">
              <a:solidFill>
                <a:schemeClr val="bg1"/>
              </a:solidFill>
            </a:endParaRPr>
          </a:p>
        </p:txBody>
      </p:sp>
      <p:pic>
        <p:nvPicPr>
          <p:cNvPr id="18450" name="Picture 18" descr="Les bonnes surprises de Saint-Nazaire"/>
          <p:cNvPicPr>
            <a:picLocks noChangeAspect="1" noChangeArrowheads="1"/>
          </p:cNvPicPr>
          <p:nvPr/>
        </p:nvPicPr>
        <p:blipFill>
          <a:blip r:embed="rId9" cstate="print"/>
          <a:srcRect r="54545"/>
          <a:stretch>
            <a:fillRect/>
          </a:stretch>
        </p:blipFill>
        <p:spPr bwMode="auto">
          <a:xfrm>
            <a:off x="5616116" y="1412776"/>
            <a:ext cx="1296144" cy="2592288"/>
          </a:xfrm>
          <a:prstGeom prst="ellipse">
            <a:avLst/>
          </a:prstGeom>
          <a:ln>
            <a:noFill/>
          </a:ln>
          <a:effectLst>
            <a:softEdge rad="112500"/>
          </a:effectLst>
        </p:spPr>
      </p:pic>
      <p:sp>
        <p:nvSpPr>
          <p:cNvPr id="18" name="ZoneTexte 17"/>
          <p:cNvSpPr txBox="1"/>
          <p:nvPr/>
        </p:nvSpPr>
        <p:spPr>
          <a:xfrm>
            <a:off x="5652120" y="4005064"/>
            <a:ext cx="1440160" cy="830997"/>
          </a:xfrm>
          <a:prstGeom prst="rect">
            <a:avLst/>
          </a:prstGeom>
          <a:noFill/>
        </p:spPr>
        <p:txBody>
          <a:bodyPr wrap="square" rtlCol="0">
            <a:spAutoFit/>
          </a:bodyPr>
          <a:lstStyle/>
          <a:p>
            <a:r>
              <a:rPr lang="fr-FR" sz="1600" i="1" dirty="0" smtClean="0"/>
              <a:t>La plage de M. Hulot</a:t>
            </a:r>
          </a:p>
          <a:p>
            <a:r>
              <a:rPr lang="fr-FR" sz="1600" i="1" dirty="0" smtClean="0"/>
              <a:t>St Nazaire</a:t>
            </a:r>
            <a:endParaRPr lang="fr-FR" sz="1600" i="1" dirty="0"/>
          </a:p>
        </p:txBody>
      </p:sp>
      <p:pic>
        <p:nvPicPr>
          <p:cNvPr id="18452" name="Picture 20" descr="Les meilleurs spots&lt;br&gt; pour la glisse"/>
          <p:cNvPicPr>
            <a:picLocks noChangeAspect="1" noChangeArrowheads="1"/>
          </p:cNvPicPr>
          <p:nvPr/>
        </p:nvPicPr>
        <p:blipFill>
          <a:blip r:embed="rId10" cstate="print"/>
          <a:srcRect/>
          <a:stretch>
            <a:fillRect/>
          </a:stretch>
        </p:blipFill>
        <p:spPr bwMode="auto">
          <a:xfrm>
            <a:off x="2915816" y="5301208"/>
            <a:ext cx="2106921" cy="1340768"/>
          </a:xfrm>
          <a:prstGeom prst="rect">
            <a:avLst/>
          </a:prstGeom>
          <a:noFill/>
        </p:spPr>
      </p:pic>
      <p:pic>
        <p:nvPicPr>
          <p:cNvPr id="18454" name="Picture 22" descr="Vélocéan"/>
          <p:cNvPicPr>
            <a:picLocks noChangeAspect="1" noChangeArrowheads="1"/>
          </p:cNvPicPr>
          <p:nvPr/>
        </p:nvPicPr>
        <p:blipFill>
          <a:blip r:embed="rId11" cstate="print"/>
          <a:srcRect/>
          <a:stretch>
            <a:fillRect/>
          </a:stretch>
        </p:blipFill>
        <p:spPr bwMode="auto">
          <a:xfrm>
            <a:off x="5508104" y="4788151"/>
            <a:ext cx="1440160" cy="1868659"/>
          </a:xfrm>
          <a:prstGeom prst="rect">
            <a:avLst/>
          </a:prstGeom>
          <a:noFill/>
        </p:spPr>
      </p:pic>
      <p:pic>
        <p:nvPicPr>
          <p:cNvPr id="21" name="Picture 4" descr="Fichier:Région Pays-de-la-Loire (logo).svg">
            <a:hlinkClick r:id="rId12"/>
          </p:cNvPr>
          <p:cNvPicPr>
            <a:picLocks noChangeAspect="1" noChangeArrowheads="1"/>
          </p:cNvPicPr>
          <p:nvPr/>
        </p:nvPicPr>
        <p:blipFill>
          <a:blip r:embed="rId13" cstate="print"/>
          <a:srcRect/>
          <a:stretch>
            <a:fillRect/>
          </a:stretch>
        </p:blipFill>
        <p:spPr bwMode="auto">
          <a:xfrm>
            <a:off x="0" y="0"/>
            <a:ext cx="4139952" cy="1052736"/>
          </a:xfrm>
          <a:prstGeom prst="rect">
            <a:avLst/>
          </a:prstGeom>
          <a:noFill/>
        </p:spPr>
      </p:pic>
      <p:sp>
        <p:nvSpPr>
          <p:cNvPr id="22" name="Espace réservé du numéro de diapositive 21"/>
          <p:cNvSpPr>
            <a:spLocks noGrp="1"/>
          </p:cNvSpPr>
          <p:nvPr>
            <p:ph type="sldNum" sz="quarter" idx="12"/>
          </p:nvPr>
        </p:nvSpPr>
        <p:spPr/>
        <p:txBody>
          <a:bodyPr/>
          <a:lstStyle/>
          <a:p>
            <a:fld id="{A6586A37-C9BA-47CA-9449-20AC0118408C}" type="slidenum">
              <a:rPr lang="fr-FR" smtClean="0"/>
              <a:pPr/>
              <a:t>4</a:t>
            </a:fld>
            <a:endParaRPr lang="fr-FR" dirty="0"/>
          </a:p>
        </p:txBody>
      </p:sp>
      <p:sp>
        <p:nvSpPr>
          <p:cNvPr id="23" name="Espace réservé du pied de page 22"/>
          <p:cNvSpPr>
            <a:spLocks noGrp="1"/>
          </p:cNvSpPr>
          <p:nvPr>
            <p:ph type="ftr" sz="quarter" idx="11"/>
          </p:nvPr>
        </p:nvSpPr>
        <p:spPr/>
        <p:txBody>
          <a:bodyPr/>
          <a:lstStyle/>
          <a:p>
            <a:r>
              <a:rPr lang="fr-FR" dirty="0" smtClean="0"/>
              <a:t>D.BAFCOP-LPO C. CLAUDEL</a:t>
            </a:r>
            <a:endParaRPr lang="fr-FR"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Les troglodytes&lt;br /&gt;de plaines et de coteaux"/>
          <p:cNvPicPr>
            <a:picLocks noChangeAspect="1" noChangeArrowheads="1"/>
          </p:cNvPicPr>
          <p:nvPr/>
        </p:nvPicPr>
        <p:blipFill>
          <a:blip r:embed="rId2" cstate="print"/>
          <a:srcRect/>
          <a:stretch>
            <a:fillRect/>
          </a:stretch>
        </p:blipFill>
        <p:spPr bwMode="auto">
          <a:xfrm>
            <a:off x="251520" y="1340768"/>
            <a:ext cx="2088232" cy="1512168"/>
          </a:xfrm>
          <a:prstGeom prst="rect">
            <a:avLst/>
          </a:prstGeom>
          <a:noFill/>
        </p:spPr>
      </p:pic>
      <p:sp>
        <p:nvSpPr>
          <p:cNvPr id="4" name="ZoneTexte 3"/>
          <p:cNvSpPr txBox="1"/>
          <p:nvPr/>
        </p:nvSpPr>
        <p:spPr>
          <a:xfrm>
            <a:off x="0" y="2852936"/>
            <a:ext cx="2376264" cy="338554"/>
          </a:xfrm>
          <a:prstGeom prst="rect">
            <a:avLst/>
          </a:prstGeom>
          <a:noFill/>
        </p:spPr>
        <p:txBody>
          <a:bodyPr wrap="square" rtlCol="0">
            <a:spAutoFit/>
          </a:bodyPr>
          <a:lstStyle/>
          <a:p>
            <a:r>
              <a:rPr lang="fr-FR" sz="1600" i="1" dirty="0" smtClean="0"/>
              <a:t>Un troglodyte de coteaux</a:t>
            </a:r>
            <a:endParaRPr lang="fr-FR" sz="1600" i="1" dirty="0"/>
          </a:p>
        </p:txBody>
      </p:sp>
      <p:pic>
        <p:nvPicPr>
          <p:cNvPr id="33796" name="Picture 4" descr="Les caves et leurs trésors"/>
          <p:cNvPicPr>
            <a:picLocks noChangeAspect="1" noChangeArrowheads="1"/>
          </p:cNvPicPr>
          <p:nvPr/>
        </p:nvPicPr>
        <p:blipFill>
          <a:blip r:embed="rId3" cstate="print"/>
          <a:srcRect/>
          <a:stretch>
            <a:fillRect/>
          </a:stretch>
        </p:blipFill>
        <p:spPr bwMode="auto">
          <a:xfrm>
            <a:off x="251520" y="3212976"/>
            <a:ext cx="2088232" cy="1512168"/>
          </a:xfrm>
          <a:prstGeom prst="rect">
            <a:avLst/>
          </a:prstGeom>
          <a:noFill/>
        </p:spPr>
      </p:pic>
      <p:sp>
        <p:nvSpPr>
          <p:cNvPr id="6" name="ZoneTexte 5"/>
          <p:cNvSpPr txBox="1"/>
          <p:nvPr/>
        </p:nvSpPr>
        <p:spPr>
          <a:xfrm>
            <a:off x="251520" y="4725144"/>
            <a:ext cx="2376264" cy="338554"/>
          </a:xfrm>
          <a:prstGeom prst="rect">
            <a:avLst/>
          </a:prstGeom>
          <a:noFill/>
        </p:spPr>
        <p:txBody>
          <a:bodyPr wrap="square" rtlCol="0">
            <a:spAutoFit/>
          </a:bodyPr>
          <a:lstStyle/>
          <a:p>
            <a:r>
              <a:rPr lang="fr-FR" sz="1600" i="1" dirty="0" smtClean="0"/>
              <a:t>Cave troglodytique</a:t>
            </a:r>
            <a:endParaRPr lang="fr-FR" sz="1600" i="1" dirty="0"/>
          </a:p>
        </p:txBody>
      </p:sp>
      <p:pic>
        <p:nvPicPr>
          <p:cNvPr id="33798" name="Picture 6" descr="Le Val de Loire : invitez-vous dans le patrimoine mondial"/>
          <p:cNvPicPr>
            <a:picLocks noChangeAspect="1" noChangeArrowheads="1"/>
          </p:cNvPicPr>
          <p:nvPr/>
        </p:nvPicPr>
        <p:blipFill>
          <a:blip r:embed="rId4" cstate="print"/>
          <a:srcRect/>
          <a:stretch>
            <a:fillRect/>
          </a:stretch>
        </p:blipFill>
        <p:spPr bwMode="auto">
          <a:xfrm>
            <a:off x="2483768" y="1340768"/>
            <a:ext cx="2160240" cy="1512168"/>
          </a:xfrm>
          <a:prstGeom prst="rect">
            <a:avLst/>
          </a:prstGeom>
          <a:noFill/>
        </p:spPr>
      </p:pic>
      <p:sp>
        <p:nvSpPr>
          <p:cNvPr id="8" name="ZoneTexte 7"/>
          <p:cNvSpPr txBox="1"/>
          <p:nvPr/>
        </p:nvSpPr>
        <p:spPr>
          <a:xfrm>
            <a:off x="4716016" y="2852936"/>
            <a:ext cx="2376264" cy="338554"/>
          </a:xfrm>
          <a:prstGeom prst="rect">
            <a:avLst/>
          </a:prstGeom>
          <a:noFill/>
        </p:spPr>
        <p:txBody>
          <a:bodyPr wrap="square" rtlCol="0">
            <a:spAutoFit/>
          </a:bodyPr>
          <a:lstStyle/>
          <a:p>
            <a:r>
              <a:rPr lang="fr-FR" sz="1600" i="1" dirty="0" smtClean="0"/>
              <a:t>Le pont de St Nazaire</a:t>
            </a:r>
            <a:endParaRPr lang="fr-FR" sz="1600" i="1" dirty="0"/>
          </a:p>
        </p:txBody>
      </p:sp>
      <p:sp>
        <p:nvSpPr>
          <p:cNvPr id="9" name="ZoneTexte 8"/>
          <p:cNvSpPr txBox="1"/>
          <p:nvPr/>
        </p:nvSpPr>
        <p:spPr>
          <a:xfrm>
            <a:off x="2411760" y="4725144"/>
            <a:ext cx="2376264" cy="338554"/>
          </a:xfrm>
          <a:prstGeom prst="rect">
            <a:avLst/>
          </a:prstGeom>
          <a:noFill/>
        </p:spPr>
        <p:txBody>
          <a:bodyPr wrap="square" rtlCol="0">
            <a:spAutoFit/>
          </a:bodyPr>
          <a:lstStyle/>
          <a:p>
            <a:r>
              <a:rPr lang="fr-FR" sz="1600" i="1" dirty="0" smtClean="0"/>
              <a:t>Gabares sur la Loire</a:t>
            </a:r>
            <a:endParaRPr lang="fr-FR" sz="1600" i="1" dirty="0"/>
          </a:p>
        </p:txBody>
      </p:sp>
      <p:sp>
        <p:nvSpPr>
          <p:cNvPr id="10" name="ZoneTexte 9"/>
          <p:cNvSpPr txBox="1"/>
          <p:nvPr/>
        </p:nvSpPr>
        <p:spPr>
          <a:xfrm>
            <a:off x="2411760" y="2852936"/>
            <a:ext cx="2376264" cy="338554"/>
          </a:xfrm>
          <a:prstGeom prst="rect">
            <a:avLst/>
          </a:prstGeom>
          <a:noFill/>
        </p:spPr>
        <p:txBody>
          <a:bodyPr wrap="square" rtlCol="0">
            <a:spAutoFit/>
          </a:bodyPr>
          <a:lstStyle/>
          <a:p>
            <a:r>
              <a:rPr lang="fr-FR" sz="1600" i="1" dirty="0" smtClean="0"/>
              <a:t>Banc de sable de la Loire</a:t>
            </a:r>
            <a:endParaRPr lang="fr-FR" sz="1600" i="1" dirty="0"/>
          </a:p>
        </p:txBody>
      </p:sp>
      <p:pic>
        <p:nvPicPr>
          <p:cNvPr id="33800" name="Picture 8" descr="La batellerie traditionnelle"/>
          <p:cNvPicPr>
            <a:picLocks noChangeAspect="1" noChangeArrowheads="1"/>
          </p:cNvPicPr>
          <p:nvPr/>
        </p:nvPicPr>
        <p:blipFill>
          <a:blip r:embed="rId5" cstate="print"/>
          <a:srcRect/>
          <a:stretch>
            <a:fillRect/>
          </a:stretch>
        </p:blipFill>
        <p:spPr bwMode="auto">
          <a:xfrm>
            <a:off x="2483768" y="3212976"/>
            <a:ext cx="2160240" cy="1512168"/>
          </a:xfrm>
          <a:prstGeom prst="rect">
            <a:avLst/>
          </a:prstGeom>
          <a:noFill/>
        </p:spPr>
      </p:pic>
      <p:pic>
        <p:nvPicPr>
          <p:cNvPr id="33802" name="Picture 10" descr="La Loire estuarienne"/>
          <p:cNvPicPr>
            <a:picLocks noChangeAspect="1" noChangeArrowheads="1"/>
          </p:cNvPicPr>
          <p:nvPr/>
        </p:nvPicPr>
        <p:blipFill>
          <a:blip r:embed="rId6" cstate="print"/>
          <a:srcRect l="18182"/>
          <a:stretch>
            <a:fillRect/>
          </a:stretch>
        </p:blipFill>
        <p:spPr bwMode="auto">
          <a:xfrm>
            <a:off x="4788024" y="1340768"/>
            <a:ext cx="1944216" cy="1512168"/>
          </a:xfrm>
          <a:prstGeom prst="rect">
            <a:avLst/>
          </a:prstGeom>
          <a:noFill/>
        </p:spPr>
      </p:pic>
      <p:pic>
        <p:nvPicPr>
          <p:cNvPr id="33804" name="Picture 12" descr="Des milliers de châteaux&lt;br /&gt;à visiter"/>
          <p:cNvPicPr>
            <a:picLocks noChangeAspect="1" noChangeArrowheads="1"/>
          </p:cNvPicPr>
          <p:nvPr/>
        </p:nvPicPr>
        <p:blipFill>
          <a:blip r:embed="rId7" cstate="print"/>
          <a:srcRect l="12500" r="12500"/>
          <a:stretch>
            <a:fillRect/>
          </a:stretch>
        </p:blipFill>
        <p:spPr bwMode="auto">
          <a:xfrm>
            <a:off x="4788024" y="3212976"/>
            <a:ext cx="1872208" cy="1512168"/>
          </a:xfrm>
          <a:prstGeom prst="rect">
            <a:avLst/>
          </a:prstGeom>
          <a:noFill/>
        </p:spPr>
      </p:pic>
      <p:sp>
        <p:nvSpPr>
          <p:cNvPr id="14" name="ZoneTexte 13"/>
          <p:cNvSpPr txBox="1"/>
          <p:nvPr/>
        </p:nvSpPr>
        <p:spPr>
          <a:xfrm>
            <a:off x="4644008" y="4725144"/>
            <a:ext cx="2376264" cy="338554"/>
          </a:xfrm>
          <a:prstGeom prst="rect">
            <a:avLst/>
          </a:prstGeom>
          <a:noFill/>
        </p:spPr>
        <p:txBody>
          <a:bodyPr wrap="square" rtlCol="0">
            <a:spAutoFit/>
          </a:bodyPr>
          <a:lstStyle/>
          <a:p>
            <a:r>
              <a:rPr lang="fr-FR" sz="1600" i="1" dirty="0" smtClean="0"/>
              <a:t>Château de Montsoreau</a:t>
            </a:r>
            <a:endParaRPr lang="fr-FR" sz="1600" i="1" dirty="0"/>
          </a:p>
        </p:txBody>
      </p:sp>
      <p:pic>
        <p:nvPicPr>
          <p:cNvPr id="15" name="Picture 30" descr="\\Virginie\banque d'images\IMAGES PAYS DE LOIRE\page 21 -.jpg"/>
          <p:cNvPicPr>
            <a:picLocks noChangeAspect="1" noChangeArrowheads="1"/>
          </p:cNvPicPr>
          <p:nvPr/>
        </p:nvPicPr>
        <p:blipFill>
          <a:blip r:embed="rId8" r:link="rId9" cstate="print"/>
          <a:srcRect/>
          <a:stretch>
            <a:fillRect/>
          </a:stretch>
        </p:blipFill>
        <p:spPr>
          <a:xfrm>
            <a:off x="6948264" y="1340768"/>
            <a:ext cx="1886467" cy="2952328"/>
          </a:xfrm>
          <a:prstGeom prst="rect">
            <a:avLst/>
          </a:prstGeom>
          <a:ln>
            <a:noFill/>
          </a:ln>
          <a:effectLst>
            <a:outerShdw blurRad="292100" dist="139700" dir="2700000" algn="tl" rotWithShape="0">
              <a:srgbClr val="333333">
                <a:alpha val="65000"/>
              </a:srgbClr>
            </a:outerShdw>
          </a:effectLst>
        </p:spPr>
      </p:pic>
      <p:sp>
        <p:nvSpPr>
          <p:cNvPr id="16" name="ZoneTexte 15"/>
          <p:cNvSpPr txBox="1"/>
          <p:nvPr/>
        </p:nvSpPr>
        <p:spPr>
          <a:xfrm>
            <a:off x="6767736" y="4365104"/>
            <a:ext cx="2376264" cy="584775"/>
          </a:xfrm>
          <a:prstGeom prst="rect">
            <a:avLst/>
          </a:prstGeom>
          <a:noFill/>
        </p:spPr>
        <p:txBody>
          <a:bodyPr wrap="square" rtlCol="0">
            <a:spAutoFit/>
          </a:bodyPr>
          <a:lstStyle/>
          <a:p>
            <a:pPr algn="ctr"/>
            <a:r>
              <a:rPr lang="fr-FR" sz="1600" i="1" dirty="0" smtClean="0"/>
              <a:t>Château des Ducs de Bretagne à Nantes</a:t>
            </a:r>
            <a:endParaRPr lang="fr-FR" sz="1600" i="1" dirty="0"/>
          </a:p>
        </p:txBody>
      </p:sp>
      <p:pic>
        <p:nvPicPr>
          <p:cNvPr id="17" name="Picture 44" descr="\\Virginie\banque d'images\IMAGES PAYS DE LOIRE\page-21.jpg"/>
          <p:cNvPicPr>
            <a:picLocks noChangeAspect="1" noChangeArrowheads="1"/>
          </p:cNvPicPr>
          <p:nvPr/>
        </p:nvPicPr>
        <p:blipFill>
          <a:blip r:embed="rId10" r:link="rId11" cstate="print"/>
          <a:srcRect/>
          <a:stretch>
            <a:fillRect/>
          </a:stretch>
        </p:blipFill>
        <p:spPr>
          <a:xfrm>
            <a:off x="179512" y="5139107"/>
            <a:ext cx="2160240" cy="1718893"/>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18" name="ZoneTexte 17"/>
          <p:cNvSpPr txBox="1"/>
          <p:nvPr/>
        </p:nvSpPr>
        <p:spPr>
          <a:xfrm>
            <a:off x="251520" y="6519446"/>
            <a:ext cx="2376264" cy="338554"/>
          </a:xfrm>
          <a:prstGeom prst="rect">
            <a:avLst/>
          </a:prstGeom>
          <a:noFill/>
        </p:spPr>
        <p:txBody>
          <a:bodyPr wrap="square" rtlCol="0">
            <a:spAutoFit/>
          </a:bodyPr>
          <a:lstStyle/>
          <a:p>
            <a:r>
              <a:rPr lang="fr-FR" sz="1600" i="1" dirty="0" smtClean="0">
                <a:solidFill>
                  <a:schemeClr val="bg1"/>
                </a:solidFill>
              </a:rPr>
              <a:t>Château d’Angers</a:t>
            </a:r>
            <a:endParaRPr lang="fr-FR" sz="1600" i="1" dirty="0">
              <a:solidFill>
                <a:schemeClr val="bg1"/>
              </a:solidFill>
            </a:endParaRPr>
          </a:p>
        </p:txBody>
      </p:sp>
      <p:pic>
        <p:nvPicPr>
          <p:cNvPr id="19" name="Picture 4" descr="115_1532_r1"/>
          <p:cNvPicPr>
            <a:picLocks noChangeAspect="1" noChangeArrowheads="1"/>
          </p:cNvPicPr>
          <p:nvPr/>
        </p:nvPicPr>
        <p:blipFill>
          <a:blip r:embed="rId12" cstate="print"/>
          <a:srcRect/>
          <a:stretch>
            <a:fillRect/>
          </a:stretch>
        </p:blipFill>
        <p:spPr>
          <a:xfrm>
            <a:off x="7164288" y="4725144"/>
            <a:ext cx="1599642" cy="2132856"/>
          </a:xfrm>
          <a:prstGeom prst="ellipse">
            <a:avLst/>
          </a:prstGeom>
          <a:ln>
            <a:noFill/>
          </a:ln>
          <a:effectLst>
            <a:softEdge rad="112500"/>
          </a:effectLst>
        </p:spPr>
      </p:pic>
      <p:sp>
        <p:nvSpPr>
          <p:cNvPr id="20" name="Titre 1"/>
          <p:cNvSpPr>
            <a:spLocks noGrp="1"/>
          </p:cNvSpPr>
          <p:nvPr>
            <p:ph type="title"/>
          </p:nvPr>
        </p:nvSpPr>
        <p:spPr>
          <a:xfrm>
            <a:off x="4511424" y="188640"/>
            <a:ext cx="4632576" cy="841248"/>
          </a:xfrm>
        </p:spPr>
        <p:txBody>
          <a:bodyPr>
            <a:noAutofit/>
          </a:bodyPr>
          <a:lstStyle/>
          <a:p>
            <a:r>
              <a:rPr lang="fr-FR" sz="6000" dirty="0" smtClean="0"/>
              <a:t>LE TOURISME</a:t>
            </a:r>
            <a:endParaRPr lang="fr-FR" sz="6000" dirty="0"/>
          </a:p>
        </p:txBody>
      </p:sp>
      <p:pic>
        <p:nvPicPr>
          <p:cNvPr id="21" name="Picture 4" descr="Fichier:Région Pays-de-la-Loire (logo).svg">
            <a:hlinkClick r:id="rId13"/>
          </p:cNvPr>
          <p:cNvPicPr>
            <a:picLocks noChangeAspect="1" noChangeArrowheads="1"/>
          </p:cNvPicPr>
          <p:nvPr/>
        </p:nvPicPr>
        <p:blipFill>
          <a:blip r:embed="rId14" cstate="print"/>
          <a:srcRect/>
          <a:stretch>
            <a:fillRect/>
          </a:stretch>
        </p:blipFill>
        <p:spPr bwMode="auto">
          <a:xfrm>
            <a:off x="0" y="0"/>
            <a:ext cx="4355976" cy="1052736"/>
          </a:xfrm>
          <a:prstGeom prst="rect">
            <a:avLst/>
          </a:prstGeom>
          <a:noFill/>
        </p:spPr>
      </p:pic>
      <p:pic>
        <p:nvPicPr>
          <p:cNvPr id="33806" name="Picture 14" descr="La vie de château"/>
          <p:cNvPicPr>
            <a:picLocks noChangeAspect="1" noChangeArrowheads="1"/>
          </p:cNvPicPr>
          <p:nvPr/>
        </p:nvPicPr>
        <p:blipFill>
          <a:blip r:embed="rId15" cstate="print"/>
          <a:srcRect/>
          <a:stretch>
            <a:fillRect/>
          </a:stretch>
        </p:blipFill>
        <p:spPr bwMode="auto">
          <a:xfrm>
            <a:off x="2267744" y="5085184"/>
            <a:ext cx="1152128" cy="158417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33808" name="Picture 16" descr="Le Mans"/>
          <p:cNvPicPr>
            <a:picLocks noChangeAspect="1" noChangeArrowheads="1"/>
          </p:cNvPicPr>
          <p:nvPr/>
        </p:nvPicPr>
        <p:blipFill>
          <a:blip r:embed="rId16" cstate="print"/>
          <a:srcRect/>
          <a:stretch>
            <a:fillRect/>
          </a:stretch>
        </p:blipFill>
        <p:spPr bwMode="auto">
          <a:xfrm>
            <a:off x="3707904" y="5085184"/>
            <a:ext cx="1143000" cy="157162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25" name="ZoneTexte 24"/>
          <p:cNvSpPr txBox="1"/>
          <p:nvPr/>
        </p:nvSpPr>
        <p:spPr>
          <a:xfrm>
            <a:off x="3779912" y="6519446"/>
            <a:ext cx="1008112" cy="338554"/>
          </a:xfrm>
          <a:prstGeom prst="rect">
            <a:avLst/>
          </a:prstGeom>
          <a:noFill/>
        </p:spPr>
        <p:txBody>
          <a:bodyPr wrap="square" rtlCol="0">
            <a:spAutoFit/>
          </a:bodyPr>
          <a:lstStyle/>
          <a:p>
            <a:r>
              <a:rPr lang="fr-FR" sz="1600" i="1" dirty="0" smtClean="0"/>
              <a:t>Le Mans</a:t>
            </a:r>
            <a:endParaRPr lang="fr-FR" sz="1600" i="1" dirty="0"/>
          </a:p>
        </p:txBody>
      </p:sp>
      <p:pic>
        <p:nvPicPr>
          <p:cNvPr id="33810" name="Picture 18" descr="Saumur"/>
          <p:cNvPicPr>
            <a:picLocks noChangeAspect="1" noChangeArrowheads="1"/>
          </p:cNvPicPr>
          <p:nvPr/>
        </p:nvPicPr>
        <p:blipFill>
          <a:blip r:embed="rId17" cstate="print"/>
          <a:srcRect/>
          <a:stretch>
            <a:fillRect/>
          </a:stretch>
        </p:blipFill>
        <p:spPr bwMode="auto">
          <a:xfrm>
            <a:off x="5148064" y="5157192"/>
            <a:ext cx="2036798" cy="129614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27" name="ZoneTexte 26"/>
          <p:cNvSpPr txBox="1"/>
          <p:nvPr/>
        </p:nvSpPr>
        <p:spPr>
          <a:xfrm>
            <a:off x="5148064" y="6519446"/>
            <a:ext cx="2016224" cy="338554"/>
          </a:xfrm>
          <a:prstGeom prst="rect">
            <a:avLst/>
          </a:prstGeom>
          <a:noFill/>
        </p:spPr>
        <p:txBody>
          <a:bodyPr wrap="square" rtlCol="0">
            <a:spAutoFit/>
          </a:bodyPr>
          <a:lstStyle/>
          <a:p>
            <a:r>
              <a:rPr lang="fr-FR" sz="1600" i="1" dirty="0" smtClean="0"/>
              <a:t>Château de Saumur</a:t>
            </a:r>
            <a:endParaRPr lang="fr-FR" sz="1600" i="1" dirty="0"/>
          </a:p>
        </p:txBody>
      </p:sp>
      <p:sp>
        <p:nvSpPr>
          <p:cNvPr id="26" name="Espace réservé du numéro de diapositive 25"/>
          <p:cNvSpPr>
            <a:spLocks noGrp="1"/>
          </p:cNvSpPr>
          <p:nvPr>
            <p:ph type="sldNum" sz="quarter" idx="12"/>
          </p:nvPr>
        </p:nvSpPr>
        <p:spPr/>
        <p:txBody>
          <a:bodyPr/>
          <a:lstStyle/>
          <a:p>
            <a:fld id="{A6586A37-C9BA-47CA-9449-20AC0118408C}" type="slidenum">
              <a:rPr lang="fr-FR" smtClean="0"/>
              <a:pPr/>
              <a:t>5</a:t>
            </a:fld>
            <a:endParaRPr lang="fr-FR" dirty="0"/>
          </a:p>
        </p:txBody>
      </p:sp>
      <p:sp>
        <p:nvSpPr>
          <p:cNvPr id="28" name="Espace réservé du pied de page 27"/>
          <p:cNvSpPr>
            <a:spLocks noGrp="1"/>
          </p:cNvSpPr>
          <p:nvPr>
            <p:ph type="ftr" sz="quarter" idx="11"/>
          </p:nvPr>
        </p:nvSpPr>
        <p:spPr/>
        <p:txBody>
          <a:bodyPr/>
          <a:lstStyle/>
          <a:p>
            <a:r>
              <a:rPr lang="fr-FR" dirty="0" smtClean="0"/>
              <a:t>D.BAFCOP-LPO C. CLAUDEL</a:t>
            </a:r>
            <a:endParaRPr lang="fr-FR"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96" name="Picture 12" descr="http://upload.wikimedia.org/wikipedia/commons/thumb/7/73/Pyrus_communis_%27Doyenn%C3%A9_du_Comice%27.jpg/200px-Pyrus_communis_%27Doyenn%C3%A9_du_Comice%27.jpg">
            <a:hlinkClick r:id="rId2"/>
          </p:cNvPr>
          <p:cNvPicPr>
            <a:picLocks noChangeAspect="1" noChangeArrowheads="1"/>
          </p:cNvPicPr>
          <p:nvPr/>
        </p:nvPicPr>
        <p:blipFill>
          <a:blip r:embed="rId3" cstate="print">
            <a:clrChange>
              <a:clrFrom>
                <a:srgbClr val="CCB29B"/>
              </a:clrFrom>
              <a:clrTo>
                <a:srgbClr val="CCB29B">
                  <a:alpha val="0"/>
                </a:srgbClr>
              </a:clrTo>
            </a:clrChange>
          </a:blip>
          <a:srcRect b="10175"/>
          <a:stretch>
            <a:fillRect/>
          </a:stretch>
        </p:blipFill>
        <p:spPr bwMode="auto">
          <a:xfrm>
            <a:off x="2123728" y="5192792"/>
            <a:ext cx="1368152" cy="1665208"/>
          </a:xfrm>
          <a:prstGeom prst="rect">
            <a:avLst/>
          </a:prstGeom>
          <a:noFill/>
        </p:spPr>
      </p:pic>
      <p:pic>
        <p:nvPicPr>
          <p:cNvPr id="16390" name="Picture 6" descr="http://www.boeuffermierdumaine.com/images/logobfmseul.gif"/>
          <p:cNvPicPr>
            <a:picLocks noChangeAspect="1" noChangeArrowheads="1"/>
          </p:cNvPicPr>
          <p:nvPr/>
        </p:nvPicPr>
        <p:blipFill>
          <a:blip r:embed="rId4" cstate="print"/>
          <a:srcRect b="1"/>
          <a:stretch>
            <a:fillRect/>
          </a:stretch>
        </p:blipFill>
        <p:spPr bwMode="auto">
          <a:xfrm>
            <a:off x="5796136" y="4889172"/>
            <a:ext cx="1296144" cy="1968828"/>
          </a:xfrm>
          <a:prstGeom prst="rect">
            <a:avLst/>
          </a:prstGeom>
          <a:noFill/>
        </p:spPr>
      </p:pic>
      <p:pic>
        <p:nvPicPr>
          <p:cNvPr id="16388" name="Picture 4" descr="Mache"/>
          <p:cNvPicPr>
            <a:picLocks noChangeAspect="1" noChangeArrowheads="1"/>
          </p:cNvPicPr>
          <p:nvPr/>
        </p:nvPicPr>
        <p:blipFill>
          <a:blip r:embed="rId5" cstate="print"/>
          <a:srcRect/>
          <a:stretch>
            <a:fillRect/>
          </a:stretch>
        </p:blipFill>
        <p:spPr bwMode="auto">
          <a:xfrm>
            <a:off x="467544" y="5316453"/>
            <a:ext cx="1728192" cy="1541547"/>
          </a:xfrm>
          <a:prstGeom prst="ellipse">
            <a:avLst/>
          </a:prstGeom>
          <a:ln>
            <a:noFill/>
          </a:ln>
          <a:effectLst>
            <a:softEdge rad="112500"/>
          </a:effectLst>
        </p:spPr>
      </p:pic>
      <p:sp>
        <p:nvSpPr>
          <p:cNvPr id="2" name="Titre 1"/>
          <p:cNvSpPr>
            <a:spLocks noGrp="1"/>
          </p:cNvSpPr>
          <p:nvPr>
            <p:ph type="title"/>
          </p:nvPr>
        </p:nvSpPr>
        <p:spPr>
          <a:xfrm>
            <a:off x="3347864" y="188640"/>
            <a:ext cx="5796136" cy="841248"/>
          </a:xfrm>
        </p:spPr>
        <p:txBody>
          <a:bodyPr>
            <a:normAutofit/>
          </a:bodyPr>
          <a:lstStyle/>
          <a:p>
            <a:pPr algn="r"/>
            <a:r>
              <a:rPr lang="fr-FR" dirty="0" smtClean="0"/>
              <a:t>Les produits du terroir</a:t>
            </a:r>
            <a:endParaRPr lang="fr-FR" dirty="0"/>
          </a:p>
        </p:txBody>
      </p:sp>
      <p:pic>
        <p:nvPicPr>
          <p:cNvPr id="3" name="Picture 4" descr="Fichier:Région Pays-de-la-Loire (logo).svg">
            <a:hlinkClick r:id="rId6"/>
          </p:cNvPr>
          <p:cNvPicPr>
            <a:picLocks noChangeAspect="1" noChangeArrowheads="1"/>
          </p:cNvPicPr>
          <p:nvPr/>
        </p:nvPicPr>
        <p:blipFill>
          <a:blip r:embed="rId7" cstate="print"/>
          <a:srcRect/>
          <a:stretch>
            <a:fillRect/>
          </a:stretch>
        </p:blipFill>
        <p:spPr bwMode="auto">
          <a:xfrm>
            <a:off x="0" y="0"/>
            <a:ext cx="3347864" cy="1052736"/>
          </a:xfrm>
          <a:prstGeom prst="rect">
            <a:avLst/>
          </a:prstGeom>
          <a:noFill/>
        </p:spPr>
      </p:pic>
      <p:sp>
        <p:nvSpPr>
          <p:cNvPr id="4" name="Rectangle 3"/>
          <p:cNvSpPr/>
          <p:nvPr/>
        </p:nvSpPr>
        <p:spPr>
          <a:xfrm>
            <a:off x="179512" y="1124744"/>
            <a:ext cx="6696744" cy="4524315"/>
          </a:xfrm>
          <a:prstGeom prst="rect">
            <a:avLst/>
          </a:prstGeom>
        </p:spPr>
        <p:txBody>
          <a:bodyPr wrap="square">
            <a:spAutoFit/>
          </a:bodyPr>
          <a:lstStyle/>
          <a:p>
            <a:pPr>
              <a:buFont typeface="Wingdings" pitchFamily="2" charset="2"/>
              <a:buChar char="ü"/>
            </a:pPr>
            <a:r>
              <a:rPr lang="fr-FR" dirty="0" smtClean="0"/>
              <a:t>  </a:t>
            </a:r>
            <a:r>
              <a:rPr lang="fr-FR" b="1" dirty="0" smtClean="0"/>
              <a:t>Les légumes primeurs </a:t>
            </a:r>
            <a:r>
              <a:rPr lang="fr-FR" dirty="0" smtClean="0"/>
              <a:t>du Val Nantais, carotte et poireau primeur nantaise, mâche et radis nantais, asperge, échalote grise,  pleurote, oignon,  tomate, cornette d'Anjou (salade). P de T de Noirmoutier. </a:t>
            </a:r>
          </a:p>
          <a:p>
            <a:pPr>
              <a:buFont typeface="Wingdings" pitchFamily="2" charset="2"/>
              <a:buChar char="ü"/>
            </a:pPr>
            <a:r>
              <a:rPr lang="fr-FR" b="1" dirty="0" smtClean="0"/>
              <a:t>  Les fruits :</a:t>
            </a:r>
            <a:r>
              <a:rPr lang="fr-FR" dirty="0" smtClean="0"/>
              <a:t> cassis, fraise, framboise, poire Doyenné du comice &amp; Belle Angevine, pomme reinette du Mans, guignes, prunes Reine-claude, melon de Vendée ... </a:t>
            </a:r>
          </a:p>
          <a:p>
            <a:pPr>
              <a:buFont typeface="Wingdings" pitchFamily="2" charset="2"/>
              <a:buChar char="ü"/>
            </a:pPr>
            <a:r>
              <a:rPr lang="fr-FR" dirty="0" smtClean="0"/>
              <a:t>  Les </a:t>
            </a:r>
            <a:r>
              <a:rPr lang="fr-FR" b="1" dirty="0" smtClean="0"/>
              <a:t>volailles fermières </a:t>
            </a:r>
            <a:r>
              <a:rPr lang="fr-FR" i="1" dirty="0" smtClean="0"/>
              <a:t>label rouge</a:t>
            </a:r>
            <a:r>
              <a:rPr lang="fr-FR" dirty="0" smtClean="0"/>
              <a:t> à la chair si tendre et savoureuse sont élevés en liberté, à </a:t>
            </a:r>
            <a:r>
              <a:rPr lang="fr-FR" b="1" dirty="0" smtClean="0"/>
              <a:t>Challans, Loué, Ancenis, Vendée …</a:t>
            </a:r>
            <a:r>
              <a:rPr lang="fr-FR" dirty="0" smtClean="0"/>
              <a:t> et nourris exclusivement au grain. Le </a:t>
            </a:r>
            <a:r>
              <a:rPr lang="fr-FR" b="1" dirty="0" smtClean="0"/>
              <a:t>lapin Saint-Robin </a:t>
            </a:r>
            <a:r>
              <a:rPr lang="fr-FR" i="1" dirty="0" smtClean="0"/>
              <a:t>label rouge </a:t>
            </a:r>
            <a:r>
              <a:rPr lang="fr-FR" dirty="0" smtClean="0"/>
              <a:t>…</a:t>
            </a:r>
          </a:p>
          <a:p>
            <a:pPr>
              <a:buFont typeface="Wingdings" pitchFamily="2" charset="2"/>
              <a:buChar char="ü"/>
            </a:pPr>
            <a:r>
              <a:rPr lang="fr-FR" dirty="0" smtClean="0"/>
              <a:t>  En Sarthe, </a:t>
            </a:r>
            <a:r>
              <a:rPr lang="fr-FR" b="1" dirty="0" smtClean="0"/>
              <a:t>les rillettes du Mans ou de la Sarthe </a:t>
            </a:r>
            <a:r>
              <a:rPr lang="fr-FR" dirty="0" smtClean="0"/>
              <a:t>se consomment sur une tranche de bon pain de campagne, un régal ! </a:t>
            </a:r>
            <a:r>
              <a:rPr lang="fr-FR" b="1" dirty="0" smtClean="0"/>
              <a:t>Le jambon de Vendée </a:t>
            </a:r>
            <a:r>
              <a:rPr lang="fr-FR" dirty="0" smtClean="0"/>
              <a:t>peut se consommer cru ou cuit. </a:t>
            </a:r>
          </a:p>
          <a:p>
            <a:pPr>
              <a:buFont typeface="Wingdings" pitchFamily="2" charset="2"/>
              <a:buChar char="ü"/>
            </a:pPr>
            <a:r>
              <a:rPr lang="fr-FR" b="1" dirty="0" smtClean="0"/>
              <a:t>Bœuf fermier du Maine </a:t>
            </a:r>
            <a:r>
              <a:rPr lang="fr-FR" dirty="0" smtClean="0"/>
              <a:t>(IGP), agneau de pré-salé de Vendée, </a:t>
            </a:r>
            <a:endParaRPr lang="fr-FR" dirty="0" smtClean="0"/>
          </a:p>
          <a:p>
            <a:pPr>
              <a:buFont typeface="Wingdings" pitchFamily="2" charset="2"/>
              <a:buChar char="ü"/>
            </a:pPr>
            <a:r>
              <a:rPr lang="fr-FR" dirty="0" smtClean="0"/>
              <a:t>porc </a:t>
            </a:r>
            <a:r>
              <a:rPr lang="fr-FR" dirty="0" smtClean="0"/>
              <a:t>de la Sarthe et de Vendée …    </a:t>
            </a:r>
            <a:endParaRPr lang="fr-FR" dirty="0"/>
          </a:p>
        </p:txBody>
      </p:sp>
      <p:pic>
        <p:nvPicPr>
          <p:cNvPr id="34818" name="Picture 2" descr="Les produits du terroir"/>
          <p:cNvPicPr>
            <a:picLocks noChangeAspect="1" noChangeArrowheads="1"/>
          </p:cNvPicPr>
          <p:nvPr/>
        </p:nvPicPr>
        <p:blipFill>
          <a:blip r:embed="rId8" cstate="print"/>
          <a:srcRect t="48276"/>
          <a:stretch>
            <a:fillRect/>
          </a:stretch>
        </p:blipFill>
        <p:spPr bwMode="auto">
          <a:xfrm>
            <a:off x="7249826" y="1124744"/>
            <a:ext cx="1721208" cy="1224136"/>
          </a:xfrm>
          <a:prstGeom prst="rect">
            <a:avLst/>
          </a:prstGeom>
          <a:noFill/>
        </p:spPr>
      </p:pic>
      <p:pic>
        <p:nvPicPr>
          <p:cNvPr id="8" name="Picture 4" descr="grillon"/>
          <p:cNvPicPr>
            <a:picLocks noChangeAspect="1" noChangeArrowheads="1"/>
          </p:cNvPicPr>
          <p:nvPr/>
        </p:nvPicPr>
        <p:blipFill>
          <a:blip r:embed="rId9" cstate="print"/>
          <a:srcRect/>
          <a:stretch>
            <a:fillRect/>
          </a:stretch>
        </p:blipFill>
        <p:spPr>
          <a:xfrm>
            <a:off x="7164288" y="4221088"/>
            <a:ext cx="1793627" cy="2189163"/>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11" name="Espace réservé du numéro de diapositive 10"/>
          <p:cNvSpPr>
            <a:spLocks noGrp="1"/>
          </p:cNvSpPr>
          <p:nvPr>
            <p:ph type="sldNum" sz="quarter" idx="12"/>
          </p:nvPr>
        </p:nvSpPr>
        <p:spPr/>
        <p:txBody>
          <a:bodyPr/>
          <a:lstStyle/>
          <a:p>
            <a:fld id="{A6586A37-C9BA-47CA-9449-20AC0118408C}" type="slidenum">
              <a:rPr lang="fr-FR" smtClean="0"/>
              <a:pPr/>
              <a:t>6</a:t>
            </a:fld>
            <a:endParaRPr lang="fr-FR" dirty="0"/>
          </a:p>
        </p:txBody>
      </p:sp>
      <p:sp>
        <p:nvSpPr>
          <p:cNvPr id="12" name="Espace réservé du pied de page 11"/>
          <p:cNvSpPr>
            <a:spLocks noGrp="1"/>
          </p:cNvSpPr>
          <p:nvPr>
            <p:ph type="ftr" sz="quarter" idx="11"/>
          </p:nvPr>
        </p:nvSpPr>
        <p:spPr/>
        <p:txBody>
          <a:bodyPr/>
          <a:lstStyle/>
          <a:p>
            <a:r>
              <a:rPr lang="fr-FR" dirty="0" smtClean="0"/>
              <a:t>D.BAFCOP-LPO C. CLAUDEL</a:t>
            </a:r>
            <a:endParaRPr lang="fr-FR" dirty="0"/>
          </a:p>
        </p:txBody>
      </p:sp>
      <p:pic>
        <p:nvPicPr>
          <p:cNvPr id="16394" name="Picture 10" descr="http://la.mojette.de.sainte.cecile.legoutdelauthentique.fr/images/image_mojette.jpg"/>
          <p:cNvPicPr>
            <a:picLocks noChangeAspect="1" noChangeArrowheads="1"/>
          </p:cNvPicPr>
          <p:nvPr/>
        </p:nvPicPr>
        <p:blipFill>
          <a:blip r:embed="rId10" cstate="print">
            <a:clrChange>
              <a:clrFrom>
                <a:srgbClr val="F4E1C0"/>
              </a:clrFrom>
              <a:clrTo>
                <a:srgbClr val="F4E1C0">
                  <a:alpha val="0"/>
                </a:srgbClr>
              </a:clrTo>
            </a:clrChange>
          </a:blip>
          <a:srcRect/>
          <a:stretch>
            <a:fillRect/>
          </a:stretch>
        </p:blipFill>
        <p:spPr bwMode="auto">
          <a:xfrm>
            <a:off x="7236296" y="2554635"/>
            <a:ext cx="1728192" cy="1440161"/>
          </a:xfrm>
          <a:prstGeom prst="rect">
            <a:avLst/>
          </a:prstGeom>
          <a:noFill/>
        </p:spPr>
      </p:pic>
      <p:pic>
        <p:nvPicPr>
          <p:cNvPr id="18" name="Picture 4" descr="Auberges de Village et Tables de qualité en Pays de la Loire"/>
          <p:cNvPicPr>
            <a:picLocks noChangeAspect="1" noChangeArrowheads="1"/>
          </p:cNvPicPr>
          <p:nvPr/>
        </p:nvPicPr>
        <p:blipFill>
          <a:blip r:embed="rId11" cstate="print"/>
          <a:srcRect/>
          <a:stretch>
            <a:fillRect/>
          </a:stretch>
        </p:blipFill>
        <p:spPr bwMode="auto">
          <a:xfrm>
            <a:off x="3707904" y="5373216"/>
            <a:ext cx="1820774" cy="129614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707904" y="260648"/>
            <a:ext cx="5280648" cy="841248"/>
          </a:xfrm>
        </p:spPr>
        <p:txBody>
          <a:bodyPr/>
          <a:lstStyle/>
          <a:p>
            <a:r>
              <a:rPr lang="fr-FR" dirty="0" smtClean="0"/>
              <a:t>Les délices de la mer</a:t>
            </a:r>
            <a:endParaRPr lang="fr-FR" dirty="0"/>
          </a:p>
        </p:txBody>
      </p:sp>
      <p:sp>
        <p:nvSpPr>
          <p:cNvPr id="3" name="Rectangle 2"/>
          <p:cNvSpPr/>
          <p:nvPr/>
        </p:nvSpPr>
        <p:spPr>
          <a:xfrm>
            <a:off x="323528" y="1268760"/>
            <a:ext cx="6264696" cy="3416320"/>
          </a:xfrm>
          <a:prstGeom prst="rect">
            <a:avLst/>
          </a:prstGeom>
        </p:spPr>
        <p:txBody>
          <a:bodyPr wrap="square">
            <a:spAutoFit/>
          </a:bodyPr>
          <a:lstStyle/>
          <a:p>
            <a:pPr>
              <a:buFont typeface="Wingdings" pitchFamily="2" charset="2"/>
              <a:buChar char="ü"/>
            </a:pPr>
            <a:r>
              <a:rPr lang="fr-FR" b="1" dirty="0" smtClean="0"/>
              <a:t>La fleur de sel, le sel fin </a:t>
            </a:r>
            <a:r>
              <a:rPr lang="fr-FR" dirty="0" smtClean="0"/>
              <a:t>ou bien encore </a:t>
            </a:r>
            <a:r>
              <a:rPr lang="fr-FR" b="1" dirty="0" smtClean="0"/>
              <a:t>le gros sel</a:t>
            </a:r>
            <a:r>
              <a:rPr lang="fr-FR" dirty="0" smtClean="0"/>
              <a:t> des marais salants de Guérande et de Noirmoutier, sans oublier </a:t>
            </a:r>
            <a:r>
              <a:rPr lang="fr-FR" b="1" dirty="0" smtClean="0"/>
              <a:t>la Salicorne</a:t>
            </a:r>
            <a:r>
              <a:rPr lang="fr-FR" dirty="0" smtClean="0"/>
              <a:t>, plante des marais, confite au vinaigre. </a:t>
            </a:r>
          </a:p>
          <a:p>
            <a:pPr>
              <a:buFont typeface="Wingdings" pitchFamily="2" charset="2"/>
              <a:buChar char="ü"/>
            </a:pPr>
            <a:r>
              <a:rPr lang="fr-FR" dirty="0" smtClean="0"/>
              <a:t>  </a:t>
            </a:r>
            <a:r>
              <a:rPr lang="fr-FR" b="1" dirty="0" smtClean="0"/>
              <a:t>Moules de bouchot </a:t>
            </a:r>
            <a:r>
              <a:rPr lang="fr-FR" dirty="0" smtClean="0"/>
              <a:t>élevées traditionnellement sur des pieux dans la baie de l'Aiguillon, </a:t>
            </a:r>
            <a:r>
              <a:rPr lang="fr-FR" b="1" dirty="0" smtClean="0"/>
              <a:t>huîtres creuses </a:t>
            </a:r>
            <a:r>
              <a:rPr lang="fr-FR" dirty="0" smtClean="0"/>
              <a:t>"Vendée Atlantique" à la couleur typique, que l'on retrouve au port du Bec, </a:t>
            </a:r>
            <a:r>
              <a:rPr lang="fr-FR" b="1" dirty="0" smtClean="0"/>
              <a:t>anchois et sardines </a:t>
            </a:r>
            <a:r>
              <a:rPr lang="fr-FR" dirty="0" smtClean="0"/>
              <a:t>de Saint-Gilles-Croix-de-Vie et de La Turballe, </a:t>
            </a:r>
            <a:r>
              <a:rPr lang="fr-FR" b="1" dirty="0" smtClean="0"/>
              <a:t>crevettes et palourdes </a:t>
            </a:r>
            <a:r>
              <a:rPr lang="fr-FR" dirty="0" smtClean="0"/>
              <a:t>que l'on pêche à pied sur le littoral... </a:t>
            </a:r>
          </a:p>
          <a:p>
            <a:pPr>
              <a:buFont typeface="Wingdings" pitchFamily="2" charset="2"/>
              <a:buChar char="ü"/>
            </a:pPr>
            <a:r>
              <a:rPr lang="fr-FR" dirty="0" smtClean="0"/>
              <a:t>  Nantais ou angevin, </a:t>
            </a:r>
            <a:r>
              <a:rPr lang="fr-FR" b="1" dirty="0" smtClean="0"/>
              <a:t>le beurre blanc </a:t>
            </a:r>
            <a:r>
              <a:rPr lang="fr-FR" dirty="0" smtClean="0"/>
              <a:t>est né sur les bords de la Loire, il accompagne merveilleusement bien les poissons (</a:t>
            </a:r>
            <a:r>
              <a:rPr lang="fr-FR" b="1" i="1" dirty="0" smtClean="0"/>
              <a:t>Brochet, Lamproie, Sandre, Saumon de Loire, Anguille)</a:t>
            </a:r>
            <a:r>
              <a:rPr lang="fr-FR" dirty="0" smtClean="0"/>
              <a:t>. </a:t>
            </a:r>
          </a:p>
        </p:txBody>
      </p:sp>
      <p:pic>
        <p:nvPicPr>
          <p:cNvPr id="35842" name="Picture 2" descr="Les délices de la mer"/>
          <p:cNvPicPr>
            <a:picLocks noChangeAspect="1" noChangeArrowheads="1"/>
          </p:cNvPicPr>
          <p:nvPr/>
        </p:nvPicPr>
        <p:blipFill>
          <a:blip r:embed="rId2" cstate="print"/>
          <a:srcRect/>
          <a:stretch>
            <a:fillRect/>
          </a:stretch>
        </p:blipFill>
        <p:spPr bwMode="auto">
          <a:xfrm>
            <a:off x="539552" y="4869160"/>
            <a:ext cx="2263109" cy="18002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6" name="Picture 4" descr="Fichier:Région Pays-de-la-Loire (logo).svg">
            <a:hlinkClick r:id="rId3"/>
          </p:cNvPr>
          <p:cNvPicPr>
            <a:picLocks noChangeAspect="1" noChangeArrowheads="1"/>
          </p:cNvPicPr>
          <p:nvPr/>
        </p:nvPicPr>
        <p:blipFill>
          <a:blip r:embed="rId4" cstate="print"/>
          <a:srcRect/>
          <a:stretch>
            <a:fillRect/>
          </a:stretch>
        </p:blipFill>
        <p:spPr bwMode="auto">
          <a:xfrm>
            <a:off x="0" y="0"/>
            <a:ext cx="3563888" cy="1052736"/>
          </a:xfrm>
          <a:prstGeom prst="rect">
            <a:avLst/>
          </a:prstGeom>
          <a:noFill/>
        </p:spPr>
      </p:pic>
      <p:pic>
        <p:nvPicPr>
          <p:cNvPr id="7" name="Picture 39" descr="d7thzxvo"/>
          <p:cNvPicPr>
            <a:picLocks noChangeAspect="1" noChangeArrowheads="1"/>
          </p:cNvPicPr>
          <p:nvPr/>
        </p:nvPicPr>
        <p:blipFill>
          <a:blip r:embed="rId5" cstate="print"/>
          <a:srcRect/>
          <a:stretch>
            <a:fillRect/>
          </a:stretch>
        </p:blipFill>
        <p:spPr>
          <a:xfrm>
            <a:off x="6444208" y="4656143"/>
            <a:ext cx="2304256" cy="2042140"/>
          </a:xfrm>
          <a:prstGeom prst="rect">
            <a:avLst/>
          </a:prstGeom>
          <a:ln>
            <a:noFill/>
          </a:ln>
          <a:effectLst>
            <a:outerShdw blurRad="292100" dist="139700" dir="2700000" algn="tl" rotWithShape="0">
              <a:srgbClr val="333333">
                <a:alpha val="65000"/>
              </a:srgbClr>
            </a:outerShdw>
          </a:effectLst>
        </p:spPr>
      </p:pic>
      <p:sp>
        <p:nvSpPr>
          <p:cNvPr id="8" name="ZoneTexte 7"/>
          <p:cNvSpPr txBox="1"/>
          <p:nvPr/>
        </p:nvSpPr>
        <p:spPr>
          <a:xfrm>
            <a:off x="7271792" y="4581128"/>
            <a:ext cx="1872208" cy="369332"/>
          </a:xfrm>
          <a:prstGeom prst="rect">
            <a:avLst/>
          </a:prstGeom>
          <a:noFill/>
        </p:spPr>
        <p:txBody>
          <a:bodyPr wrap="square" rtlCol="0">
            <a:spAutoFit/>
          </a:bodyPr>
          <a:lstStyle/>
          <a:p>
            <a:r>
              <a:rPr lang="fr-FR" dirty="0" smtClean="0">
                <a:solidFill>
                  <a:schemeClr val="bg1"/>
                </a:solidFill>
              </a:rPr>
              <a:t>Brochet</a:t>
            </a:r>
            <a:endParaRPr lang="fr-FR" dirty="0">
              <a:solidFill>
                <a:schemeClr val="bg1"/>
              </a:solidFill>
            </a:endParaRPr>
          </a:p>
        </p:txBody>
      </p:sp>
      <p:sp>
        <p:nvSpPr>
          <p:cNvPr id="10" name="ZoneTexte 9"/>
          <p:cNvSpPr txBox="1"/>
          <p:nvPr/>
        </p:nvSpPr>
        <p:spPr>
          <a:xfrm>
            <a:off x="6516216" y="4293096"/>
            <a:ext cx="1368152" cy="369332"/>
          </a:xfrm>
          <a:prstGeom prst="rect">
            <a:avLst/>
          </a:prstGeom>
          <a:noFill/>
        </p:spPr>
        <p:txBody>
          <a:bodyPr wrap="square" rtlCol="0">
            <a:spAutoFit/>
          </a:bodyPr>
          <a:lstStyle/>
          <a:p>
            <a:r>
              <a:rPr lang="fr-FR" dirty="0" smtClean="0"/>
              <a:t>Saumon</a:t>
            </a:r>
            <a:endParaRPr lang="fr-FR" dirty="0"/>
          </a:p>
        </p:txBody>
      </p:sp>
      <p:pic>
        <p:nvPicPr>
          <p:cNvPr id="11" name="Picture 41" descr="coques"/>
          <p:cNvPicPr>
            <a:picLocks noChangeAspect="1" noChangeArrowheads="1"/>
          </p:cNvPicPr>
          <p:nvPr/>
        </p:nvPicPr>
        <p:blipFill>
          <a:blip r:embed="rId6" cstate="print"/>
          <a:srcRect/>
          <a:stretch>
            <a:fillRect/>
          </a:stretch>
        </p:blipFill>
        <p:spPr>
          <a:xfrm>
            <a:off x="6660232" y="1052736"/>
            <a:ext cx="2087464" cy="2768942"/>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12" name="Espace réservé du numéro de diapositive 11"/>
          <p:cNvSpPr>
            <a:spLocks noGrp="1"/>
          </p:cNvSpPr>
          <p:nvPr>
            <p:ph type="sldNum" sz="quarter" idx="12"/>
          </p:nvPr>
        </p:nvSpPr>
        <p:spPr/>
        <p:txBody>
          <a:bodyPr/>
          <a:lstStyle/>
          <a:p>
            <a:fld id="{A6586A37-C9BA-47CA-9449-20AC0118408C}" type="slidenum">
              <a:rPr lang="fr-FR" smtClean="0"/>
              <a:pPr/>
              <a:t>7</a:t>
            </a:fld>
            <a:endParaRPr lang="fr-FR" dirty="0"/>
          </a:p>
        </p:txBody>
      </p:sp>
      <p:sp>
        <p:nvSpPr>
          <p:cNvPr id="13" name="Espace réservé du pied de page 12"/>
          <p:cNvSpPr>
            <a:spLocks noGrp="1"/>
          </p:cNvSpPr>
          <p:nvPr>
            <p:ph type="ftr" sz="quarter" idx="11"/>
          </p:nvPr>
        </p:nvSpPr>
        <p:spPr/>
        <p:txBody>
          <a:bodyPr/>
          <a:lstStyle/>
          <a:p>
            <a:r>
              <a:rPr lang="fr-FR" dirty="0" smtClean="0"/>
              <a:t>D.BAFCOP-LPO C. CLAUDEL</a:t>
            </a:r>
            <a:endParaRPr lang="fr-FR" dirty="0"/>
          </a:p>
        </p:txBody>
      </p:sp>
      <p:pic>
        <p:nvPicPr>
          <p:cNvPr id="14338" name="Picture 2" descr="huîtres vendée-atlantique"/>
          <p:cNvPicPr>
            <a:picLocks noChangeAspect="1" noChangeArrowheads="1"/>
          </p:cNvPicPr>
          <p:nvPr/>
        </p:nvPicPr>
        <p:blipFill>
          <a:blip r:embed="rId7" cstate="print"/>
          <a:srcRect/>
          <a:stretch>
            <a:fillRect/>
          </a:stretch>
        </p:blipFill>
        <p:spPr bwMode="auto">
          <a:xfrm>
            <a:off x="3347864" y="4653136"/>
            <a:ext cx="2664296" cy="2006549"/>
          </a:xfrm>
          <a:prstGeom prst="ellipse">
            <a:avLst/>
          </a:prstGeom>
          <a:ln>
            <a:noFill/>
          </a:ln>
          <a:effectLst>
            <a:softEdge rad="112500"/>
          </a:effectLst>
        </p:spPr>
      </p:pic>
      <p:pic>
        <p:nvPicPr>
          <p:cNvPr id="14339" name="Picture 3" descr="saumon"/>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6516216" y="3861048"/>
            <a:ext cx="2114550" cy="704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339752" y="188640"/>
            <a:ext cx="6804248" cy="841248"/>
          </a:xfrm>
        </p:spPr>
        <p:txBody>
          <a:bodyPr>
            <a:normAutofit/>
          </a:bodyPr>
          <a:lstStyle/>
          <a:p>
            <a:r>
              <a:rPr lang="fr-FR" sz="4000" dirty="0" smtClean="0"/>
              <a:t>Les spécialités culinaires</a:t>
            </a:r>
            <a:endParaRPr lang="fr-FR" sz="4000" dirty="0"/>
          </a:p>
        </p:txBody>
      </p:sp>
      <p:sp>
        <p:nvSpPr>
          <p:cNvPr id="3" name="Espace réservé du pied de page 2"/>
          <p:cNvSpPr>
            <a:spLocks noGrp="1"/>
          </p:cNvSpPr>
          <p:nvPr>
            <p:ph type="ftr" sz="quarter" idx="11"/>
          </p:nvPr>
        </p:nvSpPr>
        <p:spPr/>
        <p:txBody>
          <a:bodyPr/>
          <a:lstStyle/>
          <a:p>
            <a:r>
              <a:rPr lang="fr-FR" smtClean="0"/>
              <a:t>D.BAFCOP-LPO C. CLAUDEL</a:t>
            </a:r>
            <a:endParaRPr lang="fr-FR" dirty="0"/>
          </a:p>
        </p:txBody>
      </p:sp>
      <p:sp>
        <p:nvSpPr>
          <p:cNvPr id="4" name="Espace réservé du numéro de diapositive 3"/>
          <p:cNvSpPr>
            <a:spLocks noGrp="1"/>
          </p:cNvSpPr>
          <p:nvPr>
            <p:ph type="sldNum" sz="quarter" idx="12"/>
          </p:nvPr>
        </p:nvSpPr>
        <p:spPr/>
        <p:txBody>
          <a:bodyPr/>
          <a:lstStyle/>
          <a:p>
            <a:fld id="{A6586A37-C9BA-47CA-9449-20AC0118408C}" type="slidenum">
              <a:rPr lang="fr-FR" smtClean="0"/>
              <a:pPr/>
              <a:t>8</a:t>
            </a:fld>
            <a:endParaRPr lang="fr-FR" dirty="0"/>
          </a:p>
        </p:txBody>
      </p:sp>
      <p:sp>
        <p:nvSpPr>
          <p:cNvPr id="5" name="Rectangle 4"/>
          <p:cNvSpPr/>
          <p:nvPr/>
        </p:nvSpPr>
        <p:spPr>
          <a:xfrm>
            <a:off x="0" y="1052736"/>
            <a:ext cx="9144000" cy="5909310"/>
          </a:xfrm>
          <a:prstGeom prst="rect">
            <a:avLst/>
          </a:prstGeom>
        </p:spPr>
        <p:txBody>
          <a:bodyPr wrap="square">
            <a:spAutoFit/>
          </a:bodyPr>
          <a:lstStyle/>
          <a:p>
            <a:pPr>
              <a:buFont typeface="Wingdings" pitchFamily="2" charset="2"/>
              <a:buChar char="ü"/>
            </a:pPr>
            <a:r>
              <a:rPr lang="fr-FR" dirty="0" smtClean="0"/>
              <a:t>On commencera par les cochonnailles. Au Mans, ce sont des </a:t>
            </a:r>
            <a:r>
              <a:rPr lang="fr-FR" b="1" i="1" dirty="0" smtClean="0"/>
              <a:t>rillettes</a:t>
            </a:r>
            <a:r>
              <a:rPr lang="fr-FR" dirty="0" smtClean="0"/>
              <a:t>, mais aussi des </a:t>
            </a:r>
            <a:r>
              <a:rPr lang="fr-FR" b="1" i="1" dirty="0" smtClean="0"/>
              <a:t>boudins blancs. </a:t>
            </a:r>
            <a:r>
              <a:rPr lang="fr-FR" dirty="0" smtClean="0"/>
              <a:t>L'Anjou décline </a:t>
            </a:r>
            <a:r>
              <a:rPr lang="fr-FR" b="1" i="1" dirty="0" smtClean="0"/>
              <a:t>rillauds, andouillettes</a:t>
            </a:r>
            <a:r>
              <a:rPr lang="fr-FR" dirty="0" smtClean="0"/>
              <a:t> et </a:t>
            </a:r>
            <a:r>
              <a:rPr lang="fr-FR" b="1" i="1" dirty="0" smtClean="0"/>
              <a:t>gogues</a:t>
            </a:r>
            <a:r>
              <a:rPr lang="fr-FR" dirty="0" smtClean="0"/>
              <a:t>. La Vendée transforme le porc en </a:t>
            </a:r>
            <a:r>
              <a:rPr lang="fr-FR" b="1" i="1" dirty="0" smtClean="0"/>
              <a:t>andouilles, pâtés de foie au cognac,</a:t>
            </a:r>
            <a:r>
              <a:rPr lang="fr-FR" dirty="0" smtClean="0"/>
              <a:t> sans oublier la fameuse </a:t>
            </a:r>
            <a:r>
              <a:rPr lang="fr-FR" b="1" i="1" dirty="0" smtClean="0"/>
              <a:t>fressure</a:t>
            </a:r>
            <a:r>
              <a:rPr lang="fr-FR" i="1" dirty="0" smtClean="0"/>
              <a:t>,</a:t>
            </a:r>
            <a:r>
              <a:rPr lang="fr-FR" dirty="0" smtClean="0"/>
              <a:t> qui n'est guère autre chose qu'un boudin sans peau. Dans la même veine charcutière, la Vendée mange ses </a:t>
            </a:r>
            <a:r>
              <a:rPr lang="fr-FR" b="1" i="1" dirty="0" smtClean="0"/>
              <a:t>alouettes en tourtes</a:t>
            </a:r>
            <a:r>
              <a:rPr lang="fr-FR" dirty="0" smtClean="0"/>
              <a:t> et ses </a:t>
            </a:r>
            <a:r>
              <a:rPr lang="fr-FR" b="1" i="1" dirty="0" smtClean="0"/>
              <a:t>lapins de garenne en pâté</a:t>
            </a:r>
            <a:r>
              <a:rPr lang="fr-FR" i="1" dirty="0" smtClean="0"/>
              <a:t>,</a:t>
            </a:r>
            <a:r>
              <a:rPr lang="fr-FR" dirty="0" smtClean="0"/>
              <a:t> l'Anjou sert la </a:t>
            </a:r>
            <a:r>
              <a:rPr lang="fr-FR" b="1" i="1" dirty="0" smtClean="0"/>
              <a:t>langue de bœuf en gelée</a:t>
            </a:r>
            <a:r>
              <a:rPr lang="fr-FR" dirty="0" smtClean="0"/>
              <a:t>…</a:t>
            </a:r>
          </a:p>
          <a:p>
            <a:pPr>
              <a:buFont typeface="Wingdings" pitchFamily="2" charset="2"/>
              <a:buChar char="ü"/>
            </a:pPr>
            <a:r>
              <a:rPr lang="fr-FR" dirty="0" smtClean="0"/>
              <a:t>Dans le terroir d'Angers, il faut absolument goûter le </a:t>
            </a:r>
            <a:r>
              <a:rPr lang="fr-FR" b="1" i="1" dirty="0" smtClean="0"/>
              <a:t>cul de veau </a:t>
            </a:r>
            <a:r>
              <a:rPr lang="fr-FR" dirty="0" smtClean="0"/>
              <a:t>(quasi braisé) au vin blanc et aux morilles</a:t>
            </a:r>
            <a:r>
              <a:rPr lang="fr-FR" b="1" i="1" dirty="0" smtClean="0"/>
              <a:t>,</a:t>
            </a:r>
            <a:r>
              <a:rPr lang="fr-FR" dirty="0" smtClean="0"/>
              <a:t> l'</a:t>
            </a:r>
            <a:r>
              <a:rPr lang="fr-FR" b="1" i="1" dirty="0" smtClean="0"/>
              <a:t>oie farcie de Segré</a:t>
            </a:r>
            <a:r>
              <a:rPr lang="fr-FR" dirty="0" smtClean="0"/>
              <a:t> aux marrons, ou la </a:t>
            </a:r>
            <a:r>
              <a:rPr lang="fr-FR" b="1" i="1" dirty="0" smtClean="0"/>
              <a:t>rouelle de veau </a:t>
            </a:r>
            <a:r>
              <a:rPr lang="fr-FR" dirty="0" smtClean="0"/>
              <a:t>aux carottes ou encore </a:t>
            </a:r>
            <a:r>
              <a:rPr lang="fr-FR" b="1" i="1" dirty="0" smtClean="0"/>
              <a:t>une daube de lapin du Perche</a:t>
            </a:r>
            <a:r>
              <a:rPr lang="fr-FR" dirty="0" smtClean="0"/>
              <a:t> (aillée et garnie de lard). La </a:t>
            </a:r>
            <a:r>
              <a:rPr lang="fr-FR" b="1" i="1" dirty="0" smtClean="0"/>
              <a:t>Marmite Sarthoise </a:t>
            </a:r>
            <a:r>
              <a:rPr lang="fr-FR" dirty="0" smtClean="0"/>
              <a:t>: pot au feu avec de la viande blanc (poulet, dinde, lapin) est cuisiné avec le vin blanc sec local.</a:t>
            </a:r>
          </a:p>
          <a:p>
            <a:r>
              <a:rPr lang="fr-FR" dirty="0" smtClean="0"/>
              <a:t>Plus rustique, la Vendée en tient pour le cochon, servi en </a:t>
            </a:r>
            <a:r>
              <a:rPr lang="fr-FR" b="1" i="1" dirty="0" smtClean="0"/>
              <a:t>tantouillet</a:t>
            </a:r>
            <a:r>
              <a:rPr lang="fr-FR" dirty="0" smtClean="0"/>
              <a:t> (daube d'abats au vin rouge) ou en </a:t>
            </a:r>
            <a:r>
              <a:rPr lang="fr-FR" b="1" i="1" dirty="0" smtClean="0"/>
              <a:t>tribalée</a:t>
            </a:r>
            <a:r>
              <a:rPr lang="fr-FR" dirty="0" smtClean="0"/>
              <a:t> (ragoût aux herbes). </a:t>
            </a:r>
          </a:p>
          <a:p>
            <a:pPr>
              <a:buFont typeface="Wingdings" pitchFamily="2" charset="2"/>
              <a:buChar char="ü"/>
            </a:pPr>
            <a:r>
              <a:rPr lang="fr-FR" dirty="0" smtClean="0"/>
              <a:t>Loin de se contenter de </a:t>
            </a:r>
            <a:r>
              <a:rPr lang="fr-FR" b="1" i="1" dirty="0" smtClean="0"/>
              <a:t>sardines grillées</a:t>
            </a:r>
            <a:r>
              <a:rPr lang="fr-FR" dirty="0" smtClean="0"/>
              <a:t>, la Vendée raffine ses préparations poissonnières avec la </a:t>
            </a:r>
            <a:r>
              <a:rPr lang="fr-FR" b="1" i="1" dirty="0" smtClean="0"/>
              <a:t>cotriade</a:t>
            </a:r>
            <a:r>
              <a:rPr lang="fr-FR" dirty="0" smtClean="0"/>
              <a:t> et la </a:t>
            </a:r>
            <a:r>
              <a:rPr lang="fr-FR" b="1" i="1" dirty="0" smtClean="0"/>
              <a:t>chaudrée</a:t>
            </a:r>
            <a:r>
              <a:rPr lang="fr-FR" dirty="0" smtClean="0"/>
              <a:t>. Nantes, en revanche, dispute à l'Anjou la paternité du célèbre </a:t>
            </a:r>
            <a:r>
              <a:rPr lang="fr-FR" b="1" i="1" dirty="0" smtClean="0"/>
              <a:t>beurre blanc</a:t>
            </a:r>
            <a:r>
              <a:rPr lang="fr-FR" dirty="0" smtClean="0"/>
              <a:t>. Mais les Angevins ont bien d'autres recettes, comme le </a:t>
            </a:r>
            <a:r>
              <a:rPr lang="fr-FR" b="1" i="1" dirty="0" smtClean="0"/>
              <a:t>pâté de lamproie,</a:t>
            </a:r>
            <a:r>
              <a:rPr lang="fr-FR" dirty="0" smtClean="0"/>
              <a:t> la </a:t>
            </a:r>
            <a:r>
              <a:rPr lang="fr-FR" b="1" i="1" dirty="0" smtClean="0"/>
              <a:t>tanche à l'oseille,</a:t>
            </a:r>
            <a:r>
              <a:rPr lang="fr-FR" dirty="0" smtClean="0"/>
              <a:t> l'</a:t>
            </a:r>
            <a:r>
              <a:rPr lang="fr-FR" b="1" i="1" dirty="0" smtClean="0"/>
              <a:t>alose marinée,</a:t>
            </a:r>
            <a:r>
              <a:rPr lang="fr-FR" dirty="0" smtClean="0"/>
              <a:t> le </a:t>
            </a:r>
            <a:r>
              <a:rPr lang="fr-FR" b="1" i="1" dirty="0" smtClean="0"/>
              <a:t>boudin de</a:t>
            </a:r>
            <a:r>
              <a:rPr lang="fr-FR" i="1" dirty="0" smtClean="0"/>
              <a:t> </a:t>
            </a:r>
            <a:r>
              <a:rPr lang="fr-FR" b="1" i="1" dirty="0" smtClean="0"/>
              <a:t>brochet</a:t>
            </a:r>
            <a:r>
              <a:rPr lang="fr-FR" dirty="0" smtClean="0"/>
              <a:t>, et la fameuse </a:t>
            </a:r>
            <a:r>
              <a:rPr lang="fr-FR" b="1" i="1" dirty="0" err="1" smtClean="0"/>
              <a:t>bouilleture</a:t>
            </a:r>
            <a:r>
              <a:rPr lang="fr-FR" i="1" dirty="0" smtClean="0"/>
              <a:t>,</a:t>
            </a:r>
            <a:r>
              <a:rPr lang="fr-FR" dirty="0" smtClean="0"/>
              <a:t> sorte de matelote d'anguille au vin rouge et aux pruneaux, servie sur des tranches de pain. Sans oublier les merveilleuses </a:t>
            </a:r>
            <a:r>
              <a:rPr lang="fr-FR" b="1" i="1" dirty="0" smtClean="0"/>
              <a:t>fritures de Loire</a:t>
            </a:r>
            <a:r>
              <a:rPr lang="fr-FR" dirty="0" smtClean="0"/>
              <a:t>, anguilles, éperlans et même ablettes, servies dans les guinguettes et à arroser d’un petit rosé ou d’un blanc bien frais !</a:t>
            </a:r>
            <a:br>
              <a:rPr lang="fr-FR" dirty="0" smtClean="0"/>
            </a:br>
            <a:endParaRPr lang="fr-FR" dirty="0" smtClean="0"/>
          </a:p>
        </p:txBody>
      </p:sp>
      <p:pic>
        <p:nvPicPr>
          <p:cNvPr id="6" name="Picture 4" descr="Fichier:Région Pays-de-la-Loire (logo).svg">
            <a:hlinkClick r:id="rId2"/>
          </p:cNvPr>
          <p:cNvPicPr>
            <a:picLocks noChangeAspect="1" noChangeArrowheads="1"/>
          </p:cNvPicPr>
          <p:nvPr/>
        </p:nvPicPr>
        <p:blipFill>
          <a:blip r:embed="rId3" cstate="print"/>
          <a:srcRect/>
          <a:stretch>
            <a:fillRect/>
          </a:stretch>
        </p:blipFill>
        <p:spPr bwMode="auto">
          <a:xfrm>
            <a:off x="0" y="0"/>
            <a:ext cx="2267744" cy="1052736"/>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0" y="260648"/>
            <a:ext cx="4416552" cy="841248"/>
          </a:xfrm>
        </p:spPr>
        <p:txBody>
          <a:bodyPr>
            <a:normAutofit/>
          </a:bodyPr>
          <a:lstStyle/>
          <a:p>
            <a:r>
              <a:rPr lang="fr-FR" sz="4000" dirty="0" smtClean="0"/>
              <a:t>Les fromages</a:t>
            </a:r>
            <a:endParaRPr lang="fr-FR" sz="4000" dirty="0"/>
          </a:p>
        </p:txBody>
      </p:sp>
      <p:pic>
        <p:nvPicPr>
          <p:cNvPr id="3" name="Picture 4" descr="Fichier:Région Pays-de-la-Loire (logo).svg">
            <a:hlinkClick r:id="rId2"/>
          </p:cNvPr>
          <p:cNvPicPr>
            <a:picLocks noChangeAspect="1" noChangeArrowheads="1"/>
          </p:cNvPicPr>
          <p:nvPr/>
        </p:nvPicPr>
        <p:blipFill>
          <a:blip r:embed="rId3" cstate="print"/>
          <a:srcRect/>
          <a:stretch>
            <a:fillRect/>
          </a:stretch>
        </p:blipFill>
        <p:spPr bwMode="auto">
          <a:xfrm>
            <a:off x="0" y="0"/>
            <a:ext cx="4283968" cy="1052736"/>
          </a:xfrm>
          <a:prstGeom prst="rect">
            <a:avLst/>
          </a:prstGeom>
          <a:noFill/>
        </p:spPr>
      </p:pic>
      <p:sp>
        <p:nvSpPr>
          <p:cNvPr id="18" name="Rectangle 17"/>
          <p:cNvSpPr/>
          <p:nvPr/>
        </p:nvSpPr>
        <p:spPr>
          <a:xfrm>
            <a:off x="179512" y="1124744"/>
            <a:ext cx="7272808" cy="5632311"/>
          </a:xfrm>
          <a:prstGeom prst="rect">
            <a:avLst/>
          </a:prstGeom>
        </p:spPr>
        <p:txBody>
          <a:bodyPr wrap="square">
            <a:spAutoFit/>
          </a:bodyPr>
          <a:lstStyle/>
          <a:p>
            <a:pPr>
              <a:buFont typeface="Wingdings" pitchFamily="2" charset="2"/>
              <a:buChar char="v"/>
            </a:pPr>
            <a:r>
              <a:rPr lang="fr-FR" b="1" dirty="0" smtClean="0"/>
              <a:t>Crottin de Chavignol AOC</a:t>
            </a:r>
            <a:r>
              <a:rPr lang="fr-FR" dirty="0" smtClean="0"/>
              <a:t>, petit fromage cylindrique au lait de chèvre entier. Sa  pâte blanche ou ivoire est recouverte d'une croûte naturelle fine et fleurie.</a:t>
            </a:r>
            <a:r>
              <a:rPr lang="fr-FR" u="sng" dirty="0" smtClean="0"/>
              <a:t> </a:t>
            </a:r>
            <a:endParaRPr lang="fr-FR" b="1" dirty="0" smtClean="0"/>
          </a:p>
          <a:p>
            <a:pPr>
              <a:buFont typeface="Wingdings" pitchFamily="2" charset="2"/>
              <a:buChar char="v"/>
            </a:pPr>
            <a:r>
              <a:rPr lang="fr-FR" b="1" dirty="0" smtClean="0"/>
              <a:t>Pouligny Saint Pierre AOC</a:t>
            </a:r>
            <a:r>
              <a:rPr lang="fr-FR" dirty="0" smtClean="0"/>
              <a:t>, fromage tronconique au lait de chèvre entier. Sa pâte molle a une croûte fine naturellement bleutée.</a:t>
            </a:r>
            <a:r>
              <a:rPr lang="fr-FR" u="sng" dirty="0" smtClean="0"/>
              <a:t> </a:t>
            </a:r>
          </a:p>
          <a:p>
            <a:pPr>
              <a:buFont typeface="Wingdings" pitchFamily="2" charset="2"/>
              <a:buChar char="v"/>
            </a:pPr>
            <a:r>
              <a:rPr lang="fr-FR" b="1" dirty="0" smtClean="0"/>
              <a:t>Sainte Maure de Touraine AOC</a:t>
            </a:r>
            <a:r>
              <a:rPr lang="fr-FR" dirty="0" smtClean="0"/>
              <a:t>, fromage au lait de chèvre frais, en forme de  bûche allongée, à pâte molle, légèrement salée. Sa croûte de moisissure est blanche ou bleutée, s'il est saupoudré de charbon de bois. La paille insérée dans le fromage est cultivée de façon traditionnelle. On peut y lire le nom du fromage et le numéro d'identification du fabricant fromager.</a:t>
            </a:r>
          </a:p>
          <a:p>
            <a:pPr>
              <a:buFont typeface="Wingdings" pitchFamily="2" charset="2"/>
              <a:buChar char="v"/>
            </a:pPr>
            <a:r>
              <a:rPr lang="fr-FR" b="1" dirty="0" smtClean="0"/>
              <a:t>Selles sur Cher AOC</a:t>
            </a:r>
            <a:r>
              <a:rPr lang="fr-FR" dirty="0" smtClean="0"/>
              <a:t>, fromage au lait de chèvre entier, de forme tronconique très plate à bords biseautés. Sa pâte molle est blanche avec une croûte naturelle cendrée à la poudre de charbon de bois</a:t>
            </a:r>
            <a:r>
              <a:rPr lang="fr-FR" b="1" dirty="0" smtClean="0"/>
              <a:t>. </a:t>
            </a:r>
          </a:p>
          <a:p>
            <a:pPr>
              <a:buFont typeface="Wingdings" pitchFamily="2" charset="2"/>
              <a:buChar char="v"/>
            </a:pPr>
            <a:r>
              <a:rPr lang="fr-FR" b="1" dirty="0" smtClean="0"/>
              <a:t>Valençay AOC </a:t>
            </a:r>
            <a:r>
              <a:rPr lang="fr-FR" dirty="0" smtClean="0"/>
              <a:t>: fromage de chèvre en forme de pyramide tronquée. Sa pâte  au lait entier est molle et salée sur toutes ses faces au charbon de bois. Sa croûte est fine et fleurie, de couleur gris clair à gris bleuté. </a:t>
            </a:r>
          </a:p>
          <a:p>
            <a:pPr>
              <a:buFont typeface="Wingdings" pitchFamily="2" charset="2"/>
              <a:buChar char="v"/>
            </a:pPr>
            <a:r>
              <a:rPr lang="fr-FR" dirty="0" smtClean="0"/>
              <a:t>Curé Nantais  (PMVL), Port-salut (PPNC), île d’Yeu (bûche de chèvre cendrée), trois-cornes de Vendée (chèvre) …</a:t>
            </a:r>
            <a:endParaRPr lang="fr-FR" dirty="0"/>
          </a:p>
        </p:txBody>
      </p:sp>
      <p:pic>
        <p:nvPicPr>
          <p:cNvPr id="3088" name="Picture 16" descr="selles_sur_cher"/>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6553200" y="3717032"/>
            <a:ext cx="2590800" cy="1476375"/>
          </a:xfrm>
          <a:prstGeom prst="rect">
            <a:avLst/>
          </a:prstGeom>
          <a:noFill/>
          <a:ln w="9525">
            <a:noFill/>
            <a:miter lim="800000"/>
            <a:headEnd/>
            <a:tailEnd/>
          </a:ln>
        </p:spPr>
      </p:pic>
      <p:pic>
        <p:nvPicPr>
          <p:cNvPr id="3089" name="Picture 17" descr="sainte_maure"/>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7215941" y="2780928"/>
            <a:ext cx="1928059" cy="1417315"/>
          </a:xfrm>
          <a:prstGeom prst="rect">
            <a:avLst/>
          </a:prstGeom>
          <a:noFill/>
          <a:ln w="9525">
            <a:noFill/>
            <a:miter lim="800000"/>
            <a:headEnd/>
            <a:tailEnd/>
          </a:ln>
        </p:spPr>
      </p:pic>
      <p:pic>
        <p:nvPicPr>
          <p:cNvPr id="3090" name="Picture 18" descr="pouligny"/>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7092280" y="1700808"/>
            <a:ext cx="1835696" cy="1311211"/>
          </a:xfrm>
          <a:prstGeom prst="rect">
            <a:avLst/>
          </a:prstGeom>
          <a:noFill/>
          <a:ln w="9525">
            <a:noFill/>
            <a:miter lim="800000"/>
            <a:headEnd/>
            <a:tailEnd/>
          </a:ln>
        </p:spPr>
      </p:pic>
      <p:pic>
        <p:nvPicPr>
          <p:cNvPr id="3091" name="Picture 19" descr="crotin"/>
          <p:cNvPicPr>
            <a:picLocks noChangeAspect="1" noChangeArrowheads="1"/>
          </p:cNvPicPr>
          <p:nvPr/>
        </p:nvPicPr>
        <p:blipFill>
          <a:blip r:embed="rId7" cstate="print">
            <a:clrChange>
              <a:clrFrom>
                <a:srgbClr val="FDFDFD"/>
              </a:clrFrom>
              <a:clrTo>
                <a:srgbClr val="FDFDFD">
                  <a:alpha val="0"/>
                </a:srgbClr>
              </a:clrTo>
            </a:clrChange>
          </a:blip>
          <a:srcRect/>
          <a:stretch>
            <a:fillRect/>
          </a:stretch>
        </p:blipFill>
        <p:spPr bwMode="auto">
          <a:xfrm>
            <a:off x="7668344" y="1052736"/>
            <a:ext cx="1257300" cy="933450"/>
          </a:xfrm>
          <a:prstGeom prst="rect">
            <a:avLst/>
          </a:prstGeom>
          <a:noFill/>
          <a:ln w="9525">
            <a:noFill/>
            <a:miter lim="800000"/>
            <a:headEnd/>
            <a:tailEnd/>
          </a:ln>
        </p:spPr>
      </p:pic>
      <p:pic>
        <p:nvPicPr>
          <p:cNvPr id="24" name="Picture 20" descr="valen2"/>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7236296" y="5013176"/>
            <a:ext cx="1657350" cy="1657350"/>
          </a:xfrm>
          <a:prstGeom prst="ellipse">
            <a:avLst/>
          </a:prstGeom>
          <a:ln>
            <a:noFill/>
          </a:ln>
          <a:effectLst>
            <a:softEdge rad="112500"/>
          </a:effectLst>
        </p:spPr>
      </p:pic>
      <p:sp>
        <p:nvSpPr>
          <p:cNvPr id="10" name="Espace réservé du numéro de diapositive 9"/>
          <p:cNvSpPr>
            <a:spLocks noGrp="1"/>
          </p:cNvSpPr>
          <p:nvPr>
            <p:ph type="sldNum" sz="quarter" idx="12"/>
          </p:nvPr>
        </p:nvSpPr>
        <p:spPr/>
        <p:txBody>
          <a:bodyPr/>
          <a:lstStyle/>
          <a:p>
            <a:fld id="{A6586A37-C9BA-47CA-9449-20AC0118408C}" type="slidenum">
              <a:rPr lang="fr-FR" smtClean="0"/>
              <a:pPr/>
              <a:t>9</a:t>
            </a:fld>
            <a:endParaRPr lang="fr-FR" dirty="0"/>
          </a:p>
        </p:txBody>
      </p:sp>
      <p:sp>
        <p:nvSpPr>
          <p:cNvPr id="11" name="Espace réservé du pied de page 10"/>
          <p:cNvSpPr>
            <a:spLocks noGrp="1"/>
          </p:cNvSpPr>
          <p:nvPr>
            <p:ph type="ftr" sz="quarter" idx="11"/>
          </p:nvPr>
        </p:nvSpPr>
        <p:spPr/>
        <p:txBody>
          <a:bodyPr/>
          <a:lstStyle/>
          <a:p>
            <a:r>
              <a:rPr lang="fr-FR" dirty="0" smtClean="0"/>
              <a:t>D.BAFCOP-LPO C. CLAUDEL</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strips(downLeft)">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romenade">
  <a:themeElements>
    <a:clrScheme name="Promenade">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Promenade">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Promenade">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442</TotalTime>
  <Words>1835</Words>
  <Application>Microsoft Office PowerPoint</Application>
  <PresentationFormat>Affichage à l'écran (4:3)</PresentationFormat>
  <Paragraphs>281</Paragraphs>
  <Slides>20</Slides>
  <Notes>1</Notes>
  <HiddenSlides>0</HiddenSlides>
  <MMClips>0</MMClips>
  <ScaleCrop>false</ScaleCrop>
  <HeadingPairs>
    <vt:vector size="4" baseType="variant">
      <vt:variant>
        <vt:lpstr>Thème</vt:lpstr>
      </vt:variant>
      <vt:variant>
        <vt:i4>1</vt:i4>
      </vt:variant>
      <vt:variant>
        <vt:lpstr>Titres des diapositives</vt:lpstr>
      </vt:variant>
      <vt:variant>
        <vt:i4>20</vt:i4>
      </vt:variant>
    </vt:vector>
  </HeadingPairs>
  <TitlesOfParts>
    <vt:vector size="21" baseType="lpstr">
      <vt:lpstr>Promenade</vt:lpstr>
      <vt:lpstr>Diapositive 1</vt:lpstr>
      <vt:lpstr>PRATIQUE</vt:lpstr>
      <vt:lpstr>HISTORIQUE</vt:lpstr>
      <vt:lpstr>LE TOURISME</vt:lpstr>
      <vt:lpstr>LE TOURISME</vt:lpstr>
      <vt:lpstr>Les produits du terroir</vt:lpstr>
      <vt:lpstr>Les délices de la mer</vt:lpstr>
      <vt:lpstr>Les spécialités culinaires</vt:lpstr>
      <vt:lpstr>Les fromages</vt:lpstr>
      <vt:lpstr>Les douceurs</vt:lpstr>
      <vt:lpstr>Les alcools et spiritueux</vt:lpstr>
      <vt:lpstr>Les vignobles des pays de la Loire</vt:lpstr>
      <vt:lpstr>Caractéristiques</vt:lpstr>
      <vt:lpstr>Le vignoble du pays nantais</vt:lpstr>
      <vt:lpstr>Le vignoble d’anjou &amp; de saumur</vt:lpstr>
      <vt:lpstr>Le vignoble de Touraine</vt:lpstr>
      <vt:lpstr>Le vignoble du centre</vt:lpstr>
      <vt:lpstr>Accords mets &amp; vins</vt:lpstr>
      <vt:lpstr>LES Tables réputées</vt:lpstr>
      <vt:lpstr>Les personnages célèbres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dom</dc:creator>
  <cp:lastModifiedBy>dom</cp:lastModifiedBy>
  <cp:revision>68</cp:revision>
  <dcterms:created xsi:type="dcterms:W3CDTF">2010-11-27T07:43:31Z</dcterms:created>
  <dcterms:modified xsi:type="dcterms:W3CDTF">2010-12-03T10:12:05Z</dcterms:modified>
</cp:coreProperties>
</file>