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60" r:id="rId3"/>
    <p:sldId id="257" r:id="rId4"/>
    <p:sldId id="263" r:id="rId5"/>
    <p:sldId id="271" r:id="rId6"/>
    <p:sldId id="265" r:id="rId7"/>
    <p:sldId id="272" r:id="rId8"/>
    <p:sldId id="261" r:id="rId9"/>
    <p:sldId id="268" r:id="rId10"/>
    <p:sldId id="259" r:id="rId11"/>
    <p:sldId id="269" r:id="rId12"/>
    <p:sldId id="274" r:id="rId13"/>
    <p:sldId id="275" r:id="rId14"/>
    <p:sldId id="273" r:id="rId15"/>
    <p:sldId id="267"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89" autoAdjust="0"/>
  </p:normalViewPr>
  <p:slideViewPr>
    <p:cSldViewPr>
      <p:cViewPr varScale="1">
        <p:scale>
          <a:sx n="68" d="100"/>
          <a:sy n="68" d="100"/>
        </p:scale>
        <p:origin x="-57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AA3E5D-6D53-46CB-B055-434844220554}" type="datetimeFigureOut">
              <a:rPr lang="fr-FR" smtClean="0"/>
              <a:pPr/>
              <a:t>14/11/2010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BB7FA7-5120-4647-B231-B45AF4FE1188}"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Triangle isocè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re 7"/>
          <p:cNvSpPr>
            <a:spLocks noGrp="1"/>
          </p:cNvSpPr>
          <p:nvPr>
            <p:ph type="ctrTitle"/>
          </p:nvPr>
        </p:nvSpPr>
        <p:spPr>
          <a:xfrm>
            <a:off x="540544" y="776288"/>
            <a:ext cx="8062912" cy="1470025"/>
          </a:xfrm>
        </p:spPr>
        <p:txBody>
          <a:bodyPr anchor="b">
            <a:normAutofit/>
          </a:bodyPr>
          <a:lstStyle>
            <a:lvl1pPr algn="r">
              <a:defRPr sz="4400"/>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a:xfrm>
            <a:off x="1371600" y="6012656"/>
            <a:ext cx="5791200" cy="365125"/>
          </a:xfrm>
        </p:spPr>
        <p:txBody>
          <a:bodyPr tIns="0" bIns="0" anchor="t"/>
          <a:lstStyle>
            <a:lvl1pPr algn="r">
              <a:defRPr sz="1000"/>
            </a:lvl1pPr>
          </a:lstStyle>
          <a:p>
            <a:fld id="{BB20CFD3-F8C8-4F6B-AA39-1746D9819C2D}" type="datetime1">
              <a:rPr lang="fr-FR" smtClean="0"/>
              <a:pPr/>
              <a:t>14/11/2010</a:t>
            </a:fld>
            <a:endParaRPr lang="fr-FR" dirty="0"/>
          </a:p>
        </p:txBody>
      </p:sp>
      <p:sp>
        <p:nvSpPr>
          <p:cNvPr id="17" name="Espace réservé du pied de page 16"/>
          <p:cNvSpPr>
            <a:spLocks noGrp="1"/>
          </p:cNvSpPr>
          <p:nvPr>
            <p:ph type="ftr" sz="quarter" idx="11"/>
          </p:nvPr>
        </p:nvSpPr>
        <p:spPr>
          <a:xfrm>
            <a:off x="1371600" y="5650704"/>
            <a:ext cx="5791200" cy="365125"/>
          </a:xfrm>
        </p:spPr>
        <p:txBody>
          <a:bodyPr tIns="0" bIns="0" anchor="b"/>
          <a:lstStyle>
            <a:lvl1pPr algn="r">
              <a:defRPr sz="1100"/>
            </a:lvl1pPr>
          </a:lstStyle>
          <a:p>
            <a:r>
              <a:rPr lang="fr-FR" smtClean="0"/>
              <a:t>D. BAFCOP-LPO C.CLAUDEL</a:t>
            </a:r>
            <a:endParaRPr lang="fr-FR" dirty="0"/>
          </a:p>
        </p:txBody>
      </p:sp>
      <p:sp>
        <p:nvSpPr>
          <p:cNvPr id="29" name="Espace réservé du numéro de diapositive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57FE5D17-61EE-4F41-8EE3-FFC8552B7EBD}" type="slidenum">
              <a:rPr lang="fr-FR" smtClean="0"/>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4EF0DE5E-396E-4C61-B4EC-B9B67A31F3BA}" type="datetime1">
              <a:rPr lang="fr-FR" smtClean="0"/>
              <a:pPr/>
              <a:t>14/11/2010</a:t>
            </a:fld>
            <a:endParaRPr lang="fr-FR" dirty="0"/>
          </a:p>
        </p:txBody>
      </p:sp>
      <p:sp>
        <p:nvSpPr>
          <p:cNvPr id="5" name="Espace réservé du pied de page 4"/>
          <p:cNvSpPr>
            <a:spLocks noGrp="1"/>
          </p:cNvSpPr>
          <p:nvPr>
            <p:ph type="ftr" sz="quarter" idx="11"/>
          </p:nvPr>
        </p:nvSpPr>
        <p:spPr/>
        <p:txBody>
          <a:bodyPr/>
          <a:lstStyle/>
          <a:p>
            <a:r>
              <a:rPr lang="fr-FR" smtClean="0"/>
              <a:t>D. BAFCOP-LPO C.CLAUDEL</a:t>
            </a:r>
            <a:endParaRPr lang="fr-FR" dirty="0"/>
          </a:p>
        </p:txBody>
      </p:sp>
      <p:sp>
        <p:nvSpPr>
          <p:cNvPr id="6" name="Espace réservé du numéro de diapositive 5"/>
          <p:cNvSpPr>
            <a:spLocks noGrp="1"/>
          </p:cNvSpPr>
          <p:nvPr>
            <p:ph type="sldNum" sz="quarter" idx="12"/>
          </p:nvPr>
        </p:nvSpPr>
        <p:spPr/>
        <p:txBody>
          <a:bodyPr/>
          <a:lstStyle/>
          <a:p>
            <a:fld id="{57FE5D17-61EE-4F41-8EE3-FFC8552B7EBD}" type="slidenum">
              <a:rPr lang="fr-FR" smtClean="0"/>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81800" y="381000"/>
            <a:ext cx="1905000" cy="5486400"/>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381000"/>
            <a:ext cx="6248400" cy="5486400"/>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F99A8D0-487E-44C8-8A06-63D2EDFB2384}" type="datetime1">
              <a:rPr lang="fr-FR" smtClean="0"/>
              <a:pPr/>
              <a:t>14/11/2010</a:t>
            </a:fld>
            <a:endParaRPr lang="fr-FR" dirty="0"/>
          </a:p>
        </p:txBody>
      </p:sp>
      <p:sp>
        <p:nvSpPr>
          <p:cNvPr id="5" name="Espace réservé du pied de page 4"/>
          <p:cNvSpPr>
            <a:spLocks noGrp="1"/>
          </p:cNvSpPr>
          <p:nvPr>
            <p:ph type="ftr" sz="quarter" idx="11"/>
          </p:nvPr>
        </p:nvSpPr>
        <p:spPr/>
        <p:txBody>
          <a:bodyPr/>
          <a:lstStyle/>
          <a:p>
            <a:r>
              <a:rPr lang="fr-FR" smtClean="0"/>
              <a:t>D. BAFCOP-LPO C.CLAUDEL</a:t>
            </a:r>
            <a:endParaRPr lang="fr-FR" dirty="0"/>
          </a:p>
        </p:txBody>
      </p:sp>
      <p:sp>
        <p:nvSpPr>
          <p:cNvPr id="6" name="Espace réservé du numéro de diapositive 5"/>
          <p:cNvSpPr>
            <a:spLocks noGrp="1"/>
          </p:cNvSpPr>
          <p:nvPr>
            <p:ph type="sldNum" sz="quarter" idx="12"/>
          </p:nvPr>
        </p:nvSpPr>
        <p:spPr/>
        <p:txBody>
          <a:bodyPr/>
          <a:lstStyle/>
          <a:p>
            <a:fld id="{57FE5D17-61EE-4F41-8EE3-FFC8552B7EBD}" type="slidenum">
              <a:rPr lang="fr-FR" smtClean="0"/>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399032"/>
          </a:xfrm>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a:xfrm>
            <a:off x="457200" y="1882808"/>
            <a:ext cx="8229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4791456" y="6480048"/>
            <a:ext cx="2133600" cy="301752"/>
          </a:xfrm>
        </p:spPr>
        <p:txBody>
          <a:bodyPr/>
          <a:lstStyle/>
          <a:p>
            <a:fld id="{87D9C815-DB10-4889-9440-59703D326DC6}" type="datetime1">
              <a:rPr lang="fr-FR" smtClean="0"/>
              <a:pPr/>
              <a:t>14/11/2010</a:t>
            </a:fld>
            <a:endParaRPr lang="fr-FR" dirty="0"/>
          </a:p>
        </p:txBody>
      </p:sp>
      <p:sp>
        <p:nvSpPr>
          <p:cNvPr id="5" name="Espace réservé du pied de page 4"/>
          <p:cNvSpPr>
            <a:spLocks noGrp="1"/>
          </p:cNvSpPr>
          <p:nvPr>
            <p:ph type="ftr" sz="quarter" idx="11"/>
          </p:nvPr>
        </p:nvSpPr>
        <p:spPr>
          <a:xfrm>
            <a:off x="457200" y="6480969"/>
            <a:ext cx="4260056" cy="300831"/>
          </a:xfrm>
        </p:spPr>
        <p:txBody>
          <a:bodyPr/>
          <a:lstStyle/>
          <a:p>
            <a:r>
              <a:rPr lang="fr-FR" smtClean="0"/>
              <a:t>D. BAFCOP-LPO C.CLAUDEL</a:t>
            </a:r>
            <a:endParaRPr lang="fr-FR" dirty="0"/>
          </a:p>
        </p:txBody>
      </p:sp>
      <p:sp>
        <p:nvSpPr>
          <p:cNvPr id="6" name="Espace réservé du numéro de diapositive 5"/>
          <p:cNvSpPr>
            <a:spLocks noGrp="1"/>
          </p:cNvSpPr>
          <p:nvPr>
            <p:ph type="sldNum" sz="quarter" idx="12"/>
          </p:nvPr>
        </p:nvSpPr>
        <p:spPr/>
        <p:txBody>
          <a:bodyPr/>
          <a:lstStyle/>
          <a:p>
            <a:fld id="{57FE5D17-61EE-4F41-8EE3-FFC8552B7EBD}"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1"/>
      </p:bgRef>
    </p:bg>
    <p:spTree>
      <p:nvGrpSpPr>
        <p:cNvPr id="1" name=""/>
        <p:cNvGrpSpPr/>
        <p:nvPr/>
      </p:nvGrpSpPr>
      <p:grpSpPr>
        <a:xfrm>
          <a:off x="0" y="0"/>
          <a:ext cx="0" cy="0"/>
          <a:chOff x="0" y="0"/>
          <a:chExt cx="0" cy="0"/>
        </a:xfrm>
      </p:grpSpPr>
      <p:sp>
        <p:nvSpPr>
          <p:cNvPr id="9" name="Triangle rect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Triangle isocè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Espace réservé de la date 3"/>
          <p:cNvSpPr>
            <a:spLocks noGrp="1"/>
          </p:cNvSpPr>
          <p:nvPr>
            <p:ph type="dt" sz="half" idx="10"/>
          </p:nvPr>
        </p:nvSpPr>
        <p:spPr>
          <a:xfrm>
            <a:off x="6955632" y="6477000"/>
            <a:ext cx="2133600" cy="304800"/>
          </a:xfrm>
        </p:spPr>
        <p:txBody>
          <a:bodyPr/>
          <a:lstStyle/>
          <a:p>
            <a:fld id="{6E82322D-C1BF-4D6F-869B-569D4BC9072E}" type="datetime1">
              <a:rPr lang="fr-FR" smtClean="0"/>
              <a:pPr/>
              <a:t>14/11/2010</a:t>
            </a:fld>
            <a:endParaRPr lang="fr-FR" dirty="0"/>
          </a:p>
        </p:txBody>
      </p:sp>
      <p:sp>
        <p:nvSpPr>
          <p:cNvPr id="5" name="Espace réservé du pied de page 4"/>
          <p:cNvSpPr>
            <a:spLocks noGrp="1"/>
          </p:cNvSpPr>
          <p:nvPr>
            <p:ph type="ftr" sz="quarter" idx="11"/>
          </p:nvPr>
        </p:nvSpPr>
        <p:spPr>
          <a:xfrm>
            <a:off x="2619376" y="6480969"/>
            <a:ext cx="4260056" cy="300831"/>
          </a:xfrm>
        </p:spPr>
        <p:txBody>
          <a:bodyPr/>
          <a:lstStyle/>
          <a:p>
            <a:r>
              <a:rPr lang="fr-FR" smtClean="0"/>
              <a:t>D. BAFCOP-LPO C.CLAUDEL</a:t>
            </a:r>
            <a:endParaRPr lang="fr-FR" dirty="0"/>
          </a:p>
        </p:txBody>
      </p:sp>
      <p:sp>
        <p:nvSpPr>
          <p:cNvPr id="6" name="Espace réservé du numéro de diapositive 5"/>
          <p:cNvSpPr>
            <a:spLocks noGrp="1"/>
          </p:cNvSpPr>
          <p:nvPr>
            <p:ph type="sldNum" sz="quarter" idx="12"/>
          </p:nvPr>
        </p:nvSpPr>
        <p:spPr>
          <a:xfrm>
            <a:off x="8451056" y="809624"/>
            <a:ext cx="502920" cy="300831"/>
          </a:xfrm>
        </p:spPr>
        <p:txBody>
          <a:bodyPr/>
          <a:lstStyle/>
          <a:p>
            <a:fld id="{57FE5D17-61EE-4F41-8EE3-FFC8552B7EBD}" type="slidenum">
              <a:rPr lang="fr-FR" smtClean="0"/>
              <a:pPr/>
              <a:t>‹N°›</a:t>
            </a:fld>
            <a:endParaRPr lang="fr-FR" dirty="0"/>
          </a:p>
        </p:txBody>
      </p:sp>
      <p:cxnSp>
        <p:nvCxnSpPr>
          <p:cNvPr id="11" name="Connecteur droit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cteur droit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r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algn="l">
              <a:defRPr/>
            </a:lvl1p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4791456" y="6480969"/>
            <a:ext cx="2133600" cy="301752"/>
          </a:xfrm>
        </p:spPr>
        <p:txBody>
          <a:bodyPr/>
          <a:lstStyle/>
          <a:p>
            <a:fld id="{A8483B5A-892A-4770-B065-7F913006910A}" type="datetime1">
              <a:rPr lang="fr-FR" smtClean="0"/>
              <a:pPr/>
              <a:t>14/11/2010</a:t>
            </a:fld>
            <a:endParaRPr lang="fr-FR" dirty="0"/>
          </a:p>
        </p:txBody>
      </p:sp>
      <p:sp>
        <p:nvSpPr>
          <p:cNvPr id="6" name="Espace réservé du pied de page 5"/>
          <p:cNvSpPr>
            <a:spLocks noGrp="1"/>
          </p:cNvSpPr>
          <p:nvPr>
            <p:ph type="ftr" sz="quarter" idx="11"/>
          </p:nvPr>
        </p:nvSpPr>
        <p:spPr>
          <a:xfrm>
            <a:off x="457200" y="6480969"/>
            <a:ext cx="4260056" cy="301752"/>
          </a:xfrm>
        </p:spPr>
        <p:txBody>
          <a:bodyPr/>
          <a:lstStyle/>
          <a:p>
            <a:r>
              <a:rPr lang="fr-FR" smtClean="0"/>
              <a:t>D. BAFCOP-LPO C.CLAUDEL</a:t>
            </a:r>
            <a:endParaRPr lang="fr-FR" dirty="0"/>
          </a:p>
        </p:txBody>
      </p:sp>
      <p:sp>
        <p:nvSpPr>
          <p:cNvPr id="7" name="Espace réservé du numéro de diapositive 6"/>
          <p:cNvSpPr>
            <a:spLocks noGrp="1"/>
          </p:cNvSpPr>
          <p:nvPr>
            <p:ph type="sldNum" sz="quarter" idx="12"/>
          </p:nvPr>
        </p:nvSpPr>
        <p:spPr>
          <a:xfrm>
            <a:off x="7589520" y="6480969"/>
            <a:ext cx="502920" cy="301752"/>
          </a:xfrm>
        </p:spPr>
        <p:txBody>
          <a:bodyPr/>
          <a:lstStyle/>
          <a:p>
            <a:fld id="{57FE5D17-61EE-4F41-8EE3-FFC8552B7EBD}"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a:xfrm>
            <a:off x="4791456" y="6480969"/>
            <a:ext cx="2130552" cy="301752"/>
          </a:xfrm>
        </p:spPr>
        <p:txBody>
          <a:bodyPr/>
          <a:lstStyle/>
          <a:p>
            <a:fld id="{1F92F998-AC5B-4C97-BBF0-937DA0F841CF}" type="datetime1">
              <a:rPr lang="fr-FR" smtClean="0"/>
              <a:pPr/>
              <a:t>14/11/2010</a:t>
            </a:fld>
            <a:endParaRPr lang="fr-FR" dirty="0"/>
          </a:p>
        </p:txBody>
      </p:sp>
      <p:sp>
        <p:nvSpPr>
          <p:cNvPr id="8" name="Espace réservé du pied de page 7"/>
          <p:cNvSpPr>
            <a:spLocks noGrp="1"/>
          </p:cNvSpPr>
          <p:nvPr>
            <p:ph type="ftr" sz="quarter" idx="11"/>
          </p:nvPr>
        </p:nvSpPr>
        <p:spPr>
          <a:xfrm>
            <a:off x="457200" y="6480969"/>
            <a:ext cx="4261104" cy="301752"/>
          </a:xfrm>
        </p:spPr>
        <p:txBody>
          <a:bodyPr/>
          <a:lstStyle/>
          <a:p>
            <a:r>
              <a:rPr lang="fr-FR" smtClean="0"/>
              <a:t>D. BAFCOP-LPO C.CLAUDEL</a:t>
            </a:r>
            <a:endParaRPr lang="fr-FR" dirty="0"/>
          </a:p>
        </p:txBody>
      </p:sp>
      <p:sp>
        <p:nvSpPr>
          <p:cNvPr id="9" name="Espace réservé du numéro de diapositive 8"/>
          <p:cNvSpPr>
            <a:spLocks noGrp="1"/>
          </p:cNvSpPr>
          <p:nvPr>
            <p:ph type="sldNum" sz="quarter" idx="12"/>
          </p:nvPr>
        </p:nvSpPr>
        <p:spPr>
          <a:xfrm>
            <a:off x="7589520" y="6483096"/>
            <a:ext cx="502920" cy="301752"/>
          </a:xfrm>
        </p:spPr>
        <p:txBody>
          <a:bodyPr/>
          <a:lstStyle>
            <a:lvl1pPr algn="ctr">
              <a:defRPr/>
            </a:lvl1pPr>
          </a:lstStyle>
          <a:p>
            <a:fld id="{57FE5D17-61EE-4F41-8EE3-FFC8552B7EBD}" type="slidenum">
              <a:rPr lang="fr-FR" smtClean="0"/>
              <a:pPr/>
              <a:t>‹N°›</a:t>
            </a:fld>
            <a:endParaRPr lang="fr-FR"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0"/>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FBC4AFD2-BFF4-406B-B617-1FB2118734F3}" type="datetime1">
              <a:rPr lang="fr-FR" smtClean="0"/>
              <a:pPr/>
              <a:t>14/11/2010</a:t>
            </a:fld>
            <a:endParaRPr lang="fr-FR" dirty="0"/>
          </a:p>
        </p:txBody>
      </p:sp>
      <p:sp>
        <p:nvSpPr>
          <p:cNvPr id="4" name="Espace réservé du pied de page 3"/>
          <p:cNvSpPr>
            <a:spLocks noGrp="1"/>
          </p:cNvSpPr>
          <p:nvPr>
            <p:ph type="ftr" sz="quarter" idx="11"/>
          </p:nvPr>
        </p:nvSpPr>
        <p:spPr/>
        <p:txBody>
          <a:bodyPr/>
          <a:lstStyle/>
          <a:p>
            <a:r>
              <a:rPr lang="fr-FR" smtClean="0"/>
              <a:t>D. BAFCOP-LPO C.CLAUDEL</a:t>
            </a:r>
            <a:endParaRPr lang="fr-FR" dirty="0"/>
          </a:p>
        </p:txBody>
      </p:sp>
      <p:sp>
        <p:nvSpPr>
          <p:cNvPr id="5" name="Espace réservé du numéro de diapositive 4"/>
          <p:cNvSpPr>
            <a:spLocks noGrp="1"/>
          </p:cNvSpPr>
          <p:nvPr>
            <p:ph type="sldNum" sz="quarter" idx="12"/>
          </p:nvPr>
        </p:nvSpPr>
        <p:spPr/>
        <p:txBody>
          <a:bodyPr/>
          <a:lstStyle/>
          <a:p>
            <a:fld id="{57FE5D17-61EE-4F41-8EE3-FFC8552B7EBD}"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791456" y="6480969"/>
            <a:ext cx="2133600" cy="301752"/>
          </a:xfrm>
        </p:spPr>
        <p:txBody>
          <a:bodyPr/>
          <a:lstStyle/>
          <a:p>
            <a:fld id="{07570515-2E45-4CE7-8E76-0CA22FF1E1EC}" type="datetime1">
              <a:rPr lang="fr-FR" smtClean="0"/>
              <a:pPr/>
              <a:t>14/11/2010</a:t>
            </a:fld>
            <a:endParaRPr lang="fr-FR" dirty="0"/>
          </a:p>
        </p:txBody>
      </p:sp>
      <p:sp>
        <p:nvSpPr>
          <p:cNvPr id="3" name="Espace réservé du pied de page 2"/>
          <p:cNvSpPr>
            <a:spLocks noGrp="1"/>
          </p:cNvSpPr>
          <p:nvPr>
            <p:ph type="ftr" sz="quarter" idx="11"/>
          </p:nvPr>
        </p:nvSpPr>
        <p:spPr>
          <a:xfrm>
            <a:off x="457200" y="6481890"/>
            <a:ext cx="4260056" cy="300831"/>
          </a:xfrm>
        </p:spPr>
        <p:txBody>
          <a:bodyPr/>
          <a:lstStyle/>
          <a:p>
            <a:r>
              <a:rPr lang="fr-FR" smtClean="0"/>
              <a:t>D. BAFCOP-LPO C.CLAUDEL</a:t>
            </a:r>
            <a:endParaRPr lang="fr-FR" dirty="0"/>
          </a:p>
        </p:txBody>
      </p:sp>
      <p:sp>
        <p:nvSpPr>
          <p:cNvPr id="4" name="Espace réservé du numéro de diapositive 3"/>
          <p:cNvSpPr>
            <a:spLocks noGrp="1"/>
          </p:cNvSpPr>
          <p:nvPr>
            <p:ph type="sldNum" sz="quarter" idx="12"/>
          </p:nvPr>
        </p:nvSpPr>
        <p:spPr>
          <a:xfrm>
            <a:off x="7589520" y="6480969"/>
            <a:ext cx="502920" cy="301752"/>
          </a:xfrm>
        </p:spPr>
        <p:txBody>
          <a:bodyPr/>
          <a:lstStyle/>
          <a:p>
            <a:fld id="{57FE5D17-61EE-4F41-8EE3-FFC8552B7EBD}"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278976" y="6556248"/>
            <a:ext cx="2133600" cy="301752"/>
          </a:xfrm>
        </p:spPr>
        <p:txBody>
          <a:bodyPr/>
          <a:lstStyle>
            <a:lvl1pPr>
              <a:defRPr sz="900"/>
            </a:lvl1pPr>
          </a:lstStyle>
          <a:p>
            <a:fld id="{C8821FDE-47CD-4E98-A0D4-EA8FA88B3819}" type="datetime1">
              <a:rPr lang="fr-FR" smtClean="0"/>
              <a:pPr/>
              <a:t>14/11/2010</a:t>
            </a:fld>
            <a:endParaRPr lang="fr-FR" dirty="0"/>
          </a:p>
        </p:txBody>
      </p:sp>
      <p:sp>
        <p:nvSpPr>
          <p:cNvPr id="6" name="Espace réservé du pied de page 5"/>
          <p:cNvSpPr>
            <a:spLocks noGrp="1"/>
          </p:cNvSpPr>
          <p:nvPr>
            <p:ph type="ftr" sz="quarter" idx="11"/>
          </p:nvPr>
        </p:nvSpPr>
        <p:spPr>
          <a:xfrm>
            <a:off x="1135856" y="6556248"/>
            <a:ext cx="5143120" cy="301752"/>
          </a:xfrm>
        </p:spPr>
        <p:txBody>
          <a:bodyPr/>
          <a:lstStyle>
            <a:lvl1pPr>
              <a:defRPr sz="900"/>
            </a:lvl1pPr>
          </a:lstStyle>
          <a:p>
            <a:r>
              <a:rPr lang="fr-FR" smtClean="0"/>
              <a:t>D. BAFCOP-LPO C.CLAUDEL</a:t>
            </a:r>
            <a:endParaRPr lang="fr-FR" dirty="0"/>
          </a:p>
        </p:txBody>
      </p:sp>
      <p:sp>
        <p:nvSpPr>
          <p:cNvPr id="7" name="Espace réservé du numéro de diapositive 6"/>
          <p:cNvSpPr>
            <a:spLocks noGrp="1"/>
          </p:cNvSpPr>
          <p:nvPr>
            <p:ph type="sldNum" sz="quarter" idx="12"/>
          </p:nvPr>
        </p:nvSpPr>
        <p:spPr>
          <a:xfrm>
            <a:off x="8410576" y="6556248"/>
            <a:ext cx="502920" cy="301752"/>
          </a:xfrm>
        </p:spPr>
        <p:txBody>
          <a:bodyPr/>
          <a:lstStyle>
            <a:lvl1pPr>
              <a:defRPr sz="900"/>
            </a:lvl1pPr>
          </a:lstStyle>
          <a:p>
            <a:fld id="{57FE5D17-61EE-4F41-8EE3-FFC8552B7EBD}" type="slidenum">
              <a:rPr lang="fr-FR" smtClean="0"/>
              <a:pPr/>
              <a:t>‹N°›</a:t>
            </a:fld>
            <a:endParaRPr lang="fr-FR"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fr-FR" dirty="0" smtClean="0"/>
              <a:t>Cliquez sur l'icône pour ajouter une image</a:t>
            </a:r>
            <a:endParaRPr kumimoji="0" lang="en-US" dirty="0"/>
          </a:p>
        </p:txBody>
      </p:sp>
      <p:sp>
        <p:nvSpPr>
          <p:cNvPr id="4" name="Espace réservé du texte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a:xfrm>
            <a:off x="6108192" y="6556248"/>
            <a:ext cx="2103120" cy="301752"/>
          </a:xfrm>
        </p:spPr>
        <p:txBody>
          <a:bodyPr/>
          <a:lstStyle>
            <a:lvl1pPr>
              <a:defRPr sz="900"/>
            </a:lvl1pPr>
          </a:lstStyle>
          <a:p>
            <a:fld id="{DE1AE899-B065-4DC6-A6FB-D7161E653F0F}" type="datetime1">
              <a:rPr lang="fr-FR" smtClean="0"/>
              <a:pPr/>
              <a:t>14/11/2010</a:t>
            </a:fld>
            <a:endParaRPr lang="fr-FR" dirty="0"/>
          </a:p>
        </p:txBody>
      </p:sp>
      <p:sp>
        <p:nvSpPr>
          <p:cNvPr id="6" name="Espace réservé du pied de page 5"/>
          <p:cNvSpPr>
            <a:spLocks noGrp="1"/>
          </p:cNvSpPr>
          <p:nvPr>
            <p:ph type="ftr" sz="quarter" idx="11"/>
          </p:nvPr>
        </p:nvSpPr>
        <p:spPr>
          <a:xfrm>
            <a:off x="1170432" y="6557169"/>
            <a:ext cx="4948072" cy="301752"/>
          </a:xfrm>
        </p:spPr>
        <p:txBody>
          <a:bodyPr/>
          <a:lstStyle>
            <a:lvl1pPr>
              <a:defRPr sz="900"/>
            </a:lvl1pPr>
          </a:lstStyle>
          <a:p>
            <a:r>
              <a:rPr lang="fr-FR" smtClean="0"/>
              <a:t>D. BAFCOP-LPO C.CLAUDEL</a:t>
            </a:r>
            <a:endParaRPr lang="fr-FR" dirty="0"/>
          </a:p>
        </p:txBody>
      </p:sp>
      <p:sp>
        <p:nvSpPr>
          <p:cNvPr id="7" name="Espace réservé du numéro de diapositive 6"/>
          <p:cNvSpPr>
            <a:spLocks noGrp="1"/>
          </p:cNvSpPr>
          <p:nvPr>
            <p:ph type="sldNum" sz="quarter" idx="12"/>
          </p:nvPr>
        </p:nvSpPr>
        <p:spPr>
          <a:xfrm>
            <a:off x="8217192" y="6556248"/>
            <a:ext cx="365760" cy="301752"/>
          </a:xfrm>
        </p:spPr>
        <p:txBody>
          <a:bodyPr/>
          <a:lstStyle>
            <a:lvl1pPr algn="ctr">
              <a:defRPr sz="900"/>
            </a:lvl1pPr>
          </a:lstStyle>
          <a:p>
            <a:fld id="{57FE5D17-61EE-4F41-8EE3-FFC8552B7EBD}" type="slidenum">
              <a:rPr lang="fr-FR" smtClean="0"/>
              <a:pPr/>
              <a:t>‹N°›</a:t>
            </a:fld>
            <a:endParaRPr lang="fr-FR"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angle rect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Connecteur droit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cteur droit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Espace réservé du titre 21"/>
          <p:cNvSpPr>
            <a:spLocks noGrp="1"/>
          </p:cNvSpPr>
          <p:nvPr>
            <p:ph type="title"/>
          </p:nvPr>
        </p:nvSpPr>
        <p:spPr>
          <a:xfrm>
            <a:off x="457200" y="267494"/>
            <a:ext cx="8229600" cy="1399032"/>
          </a:xfrm>
          <a:prstGeom prst="rect">
            <a:avLst/>
          </a:prstGeom>
        </p:spPr>
        <p:txBody>
          <a:bodyPr vert="horz" anchor="ctr">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06BF30E-9E93-4075-B535-20D394E8AA74}" type="datetime1">
              <a:rPr lang="fr-FR" smtClean="0"/>
              <a:pPr/>
              <a:t>14/11/2010</a:t>
            </a:fld>
            <a:endParaRPr lang="fr-FR" dirty="0"/>
          </a:p>
        </p:txBody>
      </p:sp>
      <p:sp>
        <p:nvSpPr>
          <p:cNvPr id="3" name="Espace réservé du pied de page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r>
              <a:rPr lang="fr-FR" smtClean="0"/>
              <a:t>D. BAFCOP-LPO C.CLAUDEL</a:t>
            </a:r>
            <a:endParaRPr lang="fr-FR" dirty="0"/>
          </a:p>
        </p:txBody>
      </p:sp>
      <p:sp>
        <p:nvSpPr>
          <p:cNvPr id="23" name="Espace réservé du numéro de diapositive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57FE5D17-61EE-4F41-8EE3-FFC8552B7EBD}" type="slidenum">
              <a:rPr lang="fr-FR" smtClean="0"/>
              <a:pPr/>
              <a:t>‹N°›</a:t>
            </a:fld>
            <a:endParaRPr lang="fr-FR"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1.xml"/><Relationship Id="rId5" Type="http://schemas.openxmlformats.org/officeDocument/2006/relationships/hyperlink" Target="http://www.destination-beaujolais.com/" TargetMode="External"/><Relationship Id="rId4" Type="http://schemas.openxmlformats.org/officeDocument/2006/relationships/hyperlink" Target="http://www.beaujolais.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fr.wikipedia.org/wiki/Fichier:La_croix_du_Chizot.jpg" TargetMode="Externa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4.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6.jpeg"/><Relationship Id="rId7" Type="http://schemas.openxmlformats.org/officeDocument/2006/relationships/image" Target="../media/image19.jpeg"/><Relationship Id="rId2" Type="http://schemas.openxmlformats.org/officeDocument/2006/relationships/image" Target="../media/image15.jpeg"/><Relationship Id="rId1" Type="http://schemas.openxmlformats.org/officeDocument/2006/relationships/slideLayout" Target="../slideLayouts/slideLayout6.xml"/><Relationship Id="rId6" Type="http://schemas.openxmlformats.org/officeDocument/2006/relationships/image" Target="../media/image18.jpeg"/><Relationship Id="rId5" Type="http://schemas.openxmlformats.org/officeDocument/2006/relationships/image" Target="../media/image14.png"/><Relationship Id="rId4" Type="http://schemas.openxmlformats.org/officeDocument/2006/relationships/image" Target="../media/image17.jpeg"/><Relationship Id="rId9"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 Id="rId6" Type="http://schemas.openxmlformats.org/officeDocument/2006/relationships/image" Target="../media/image25.jpeg"/><Relationship Id="rId5" Type="http://schemas.openxmlformats.org/officeDocument/2006/relationships/hyperlink" Target="http://upload.wikimedia.org/wikipedia/commons/8/86/Cantharellus_cibarius1.jpg" TargetMode="External"/><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hyperlink" Target="http://upload.wikimedia.org/wikipedia/commons/a/a8/Cardon2.jpg"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fr.wikipedia.org/wiki/Fichier:Gamay.jpg" TargetMode="External"/><Relationship Id="rId2" Type="http://schemas.openxmlformats.org/officeDocument/2006/relationships/image" Target="../media/image11.jpeg"/><Relationship Id="rId1" Type="http://schemas.openxmlformats.org/officeDocument/2006/relationships/slideLayout" Target="../slideLayouts/slideLayout6.xml"/><Relationship Id="rId5" Type="http://schemas.openxmlformats.org/officeDocument/2006/relationships/image" Target="../media/image31.jpeg"/><Relationship Id="rId4"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39552" y="404665"/>
            <a:ext cx="8062912" cy="936104"/>
          </a:xfrm>
        </p:spPr>
        <p:txBody>
          <a:bodyPr>
            <a:normAutofit fontScale="90000"/>
          </a:bodyPr>
          <a:lstStyle/>
          <a:p>
            <a:pPr algn="ctr"/>
            <a:r>
              <a:rPr lang="fr-FR" sz="6000" b="1" dirty="0" smtClean="0"/>
              <a:t>LE BEAUJOLAIS</a:t>
            </a:r>
            <a:endParaRPr lang="fr-FR" sz="6000" b="1" dirty="0"/>
          </a:p>
        </p:txBody>
      </p:sp>
      <p:sp>
        <p:nvSpPr>
          <p:cNvPr id="4" name="Rectangle 3"/>
          <p:cNvSpPr/>
          <p:nvPr/>
        </p:nvSpPr>
        <p:spPr>
          <a:xfrm>
            <a:off x="3347864" y="1916832"/>
            <a:ext cx="5472608" cy="2616101"/>
          </a:xfrm>
          <a:prstGeom prst="rect">
            <a:avLst/>
          </a:prstGeom>
        </p:spPr>
        <p:txBody>
          <a:bodyPr wrap="square">
            <a:spAutoFit/>
          </a:bodyPr>
          <a:lstStyle/>
          <a:p>
            <a:r>
              <a:rPr lang="fr-FR" sz="2000" b="1" dirty="0" smtClean="0">
                <a:solidFill>
                  <a:schemeClr val="accent1"/>
                </a:solidFill>
              </a:rPr>
              <a:t>Situation géographique</a:t>
            </a:r>
          </a:p>
          <a:p>
            <a:r>
              <a:rPr lang="fr-FR" dirty="0" smtClean="0"/>
              <a:t>Le </a:t>
            </a:r>
            <a:r>
              <a:rPr lang="fr-FR" b="1" dirty="0" smtClean="0"/>
              <a:t>Beaujolais</a:t>
            </a:r>
            <a:r>
              <a:rPr lang="fr-FR" dirty="0" smtClean="0"/>
              <a:t> est une région située au nord de Lyon, qui s'étend dans le nord du département du </a:t>
            </a:r>
            <a:r>
              <a:rPr lang="fr-FR" b="1" dirty="0" smtClean="0"/>
              <a:t>Rhône (69)</a:t>
            </a:r>
            <a:r>
              <a:rPr lang="fr-FR" dirty="0" smtClean="0"/>
              <a:t> et dans le sud de la </a:t>
            </a:r>
            <a:r>
              <a:rPr lang="fr-FR" b="1" dirty="0" smtClean="0"/>
              <a:t>Saône-et-Loire (71)</a:t>
            </a:r>
            <a:r>
              <a:rPr lang="fr-FR" dirty="0" smtClean="0"/>
              <a:t>.</a:t>
            </a:r>
          </a:p>
          <a:p>
            <a:r>
              <a:rPr lang="fr-FR" dirty="0" smtClean="0"/>
              <a:t>C'est une ancienne province française dont la capitale historique est </a:t>
            </a:r>
            <a:r>
              <a:rPr lang="fr-FR" b="1" dirty="0" smtClean="0"/>
              <a:t>Beaujeu</a:t>
            </a:r>
            <a:r>
              <a:rPr lang="fr-FR" dirty="0" smtClean="0"/>
              <a:t>, dont elle tire son nom, et la capitale actuelle est </a:t>
            </a:r>
            <a:r>
              <a:rPr lang="fr-FR" b="1" dirty="0" smtClean="0"/>
              <a:t>Villefranche-sur-Saône</a:t>
            </a:r>
            <a:r>
              <a:rPr lang="fr-FR" dirty="0" smtClean="0"/>
              <a:t>.</a:t>
            </a:r>
            <a:endParaRPr lang="fr-FR" dirty="0"/>
          </a:p>
        </p:txBody>
      </p:sp>
      <p:pic>
        <p:nvPicPr>
          <p:cNvPr id="12290" name="Picture 2" descr="http://www.vins-fr.com/images/cartes/icone-beaujolais.gif"/>
          <p:cNvPicPr>
            <a:picLocks noChangeAspect="1" noChangeArrowheads="1"/>
          </p:cNvPicPr>
          <p:nvPr/>
        </p:nvPicPr>
        <p:blipFill>
          <a:blip r:embed="rId2" cstate="print"/>
          <a:srcRect/>
          <a:stretch>
            <a:fillRect/>
          </a:stretch>
        </p:blipFill>
        <p:spPr bwMode="auto">
          <a:xfrm>
            <a:off x="7452320" y="188640"/>
            <a:ext cx="1584174" cy="1584176"/>
          </a:xfrm>
          <a:prstGeom prst="rect">
            <a:avLst/>
          </a:prstGeom>
          <a:noFill/>
        </p:spPr>
      </p:pic>
      <p:pic>
        <p:nvPicPr>
          <p:cNvPr id="10" name="Picture 1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1330687"/>
            <a:ext cx="3347864" cy="5250163"/>
          </a:xfrm>
          <a:prstGeom prst="rect">
            <a:avLst/>
          </a:prstGeom>
          <a:noFill/>
          <a:ln w="9525">
            <a:noFill/>
            <a:miter lim="800000"/>
            <a:headEnd/>
            <a:tailEnd/>
          </a:ln>
          <a:effectLst/>
        </p:spPr>
      </p:pic>
      <p:sp>
        <p:nvSpPr>
          <p:cNvPr id="12" name="Espace réservé du numéro de diapositive 11"/>
          <p:cNvSpPr>
            <a:spLocks noGrp="1"/>
          </p:cNvSpPr>
          <p:nvPr>
            <p:ph type="sldNum" sz="quarter" idx="12"/>
          </p:nvPr>
        </p:nvSpPr>
        <p:spPr/>
        <p:txBody>
          <a:bodyPr/>
          <a:lstStyle/>
          <a:p>
            <a:fld id="{57FE5D17-61EE-4F41-8EE3-FFC8552B7EBD}" type="slidenum">
              <a:rPr lang="fr-FR" smtClean="0"/>
              <a:pPr/>
              <a:t>1</a:t>
            </a:fld>
            <a:endParaRPr lang="fr-FR" dirty="0"/>
          </a:p>
        </p:txBody>
      </p:sp>
      <p:sp>
        <p:nvSpPr>
          <p:cNvPr id="7" name="Espace réservé du pied de page 6"/>
          <p:cNvSpPr>
            <a:spLocks noGrp="1"/>
          </p:cNvSpPr>
          <p:nvPr>
            <p:ph type="ftr" sz="quarter" idx="11"/>
          </p:nvPr>
        </p:nvSpPr>
        <p:spPr/>
        <p:txBody>
          <a:bodyPr/>
          <a:lstStyle/>
          <a:p>
            <a:r>
              <a:rPr lang="fr-FR" smtClean="0"/>
              <a:t>D. BAFCOP-LPO C.CLAUDEL</a:t>
            </a:r>
            <a:endParaRPr lang="fr-FR" dirty="0"/>
          </a:p>
        </p:txBody>
      </p:sp>
      <p:sp>
        <p:nvSpPr>
          <p:cNvPr id="8" name="Rectangle 7"/>
          <p:cNvSpPr/>
          <p:nvPr/>
        </p:nvSpPr>
        <p:spPr>
          <a:xfrm>
            <a:off x="3995936" y="4581128"/>
            <a:ext cx="4572000" cy="1200329"/>
          </a:xfrm>
          <a:prstGeom prst="rect">
            <a:avLst/>
          </a:prstGeom>
        </p:spPr>
        <p:txBody>
          <a:bodyPr>
            <a:spAutoFit/>
          </a:bodyPr>
          <a:lstStyle/>
          <a:p>
            <a:r>
              <a:rPr lang="fr-FR" dirty="0" smtClean="0">
                <a:hlinkClick r:id="rId4"/>
              </a:rPr>
              <a:t>www.beaujolais.com</a:t>
            </a:r>
            <a:r>
              <a:rPr lang="fr-FR" dirty="0" smtClean="0"/>
              <a:t> </a:t>
            </a:r>
          </a:p>
          <a:p>
            <a:r>
              <a:rPr lang="fr-FR" dirty="0" smtClean="0">
                <a:hlinkClick r:id="rId5"/>
              </a:rPr>
              <a:t>www.destination-beaujolais.com</a:t>
            </a:r>
            <a:endParaRPr lang="fr-FR" dirty="0" smtClean="0"/>
          </a:p>
          <a:p>
            <a:endParaRPr lang="fr-FR" dirty="0" smtClean="0"/>
          </a:p>
          <a:p>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59832" y="267494"/>
            <a:ext cx="5626968" cy="929258"/>
          </a:xfrm>
        </p:spPr>
        <p:txBody>
          <a:bodyPr/>
          <a:lstStyle/>
          <a:p>
            <a:r>
              <a:rPr lang="fr-FR" b="1" dirty="0" smtClean="0"/>
              <a:t>LE VIGNOBLE</a:t>
            </a:r>
            <a:endParaRPr lang="fr-FR" b="1" dirty="0"/>
          </a:p>
        </p:txBody>
      </p:sp>
      <p:sp>
        <p:nvSpPr>
          <p:cNvPr id="3" name="Rectangle 2"/>
          <p:cNvSpPr/>
          <p:nvPr/>
        </p:nvSpPr>
        <p:spPr>
          <a:xfrm>
            <a:off x="179512" y="3429000"/>
            <a:ext cx="4608512" cy="2308324"/>
          </a:xfrm>
          <a:prstGeom prst="rect">
            <a:avLst/>
          </a:prstGeom>
        </p:spPr>
        <p:txBody>
          <a:bodyPr wrap="square">
            <a:spAutoFit/>
          </a:bodyPr>
          <a:lstStyle/>
          <a:p>
            <a:r>
              <a:rPr lang="fr-FR" dirty="0" smtClean="0"/>
              <a:t>Conjugaisons de terroirs et de savoirs, les vins du Beaujolais restituent toutes les facettes d'un cépage unique : le gamay noir à jus blanc. Douze appellations, dont dix crus remarquables, des beaujolais et beaujolais-villages inimitables et des primeurs à célébrer.</a:t>
            </a:r>
            <a:endParaRPr lang="fr-FR" dirty="0"/>
          </a:p>
        </p:txBody>
      </p:sp>
      <p:pic>
        <p:nvPicPr>
          <p:cNvPr id="4" name="Picture 6"/>
          <p:cNvPicPr>
            <a:picLocks noChangeAspect="1" noChangeArrowheads="1"/>
          </p:cNvPicPr>
          <p:nvPr/>
        </p:nvPicPr>
        <p:blipFill>
          <a:blip r:embed="rId2" cstate="print"/>
          <a:srcRect l="21263" t="32761" r="51974" b="16380"/>
          <a:stretch>
            <a:fillRect/>
          </a:stretch>
        </p:blipFill>
        <p:spPr bwMode="auto">
          <a:xfrm>
            <a:off x="4644008" y="476672"/>
            <a:ext cx="4104456" cy="6048672"/>
          </a:xfrm>
          <a:prstGeom prst="roundRect">
            <a:avLst>
              <a:gd name="adj" fmla="val 12869"/>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Espace réservé du numéro de diapositive 4"/>
          <p:cNvSpPr>
            <a:spLocks noGrp="1"/>
          </p:cNvSpPr>
          <p:nvPr>
            <p:ph type="sldNum" sz="quarter" idx="12"/>
          </p:nvPr>
        </p:nvSpPr>
        <p:spPr/>
        <p:txBody>
          <a:bodyPr/>
          <a:lstStyle/>
          <a:p>
            <a:fld id="{57FE5D17-61EE-4F41-8EE3-FFC8552B7EBD}" type="slidenum">
              <a:rPr lang="fr-FR" smtClean="0"/>
              <a:pPr/>
              <a:t>10</a:t>
            </a:fld>
            <a:endParaRPr lang="fr-FR" dirty="0"/>
          </a:p>
        </p:txBody>
      </p:sp>
      <p:sp>
        <p:nvSpPr>
          <p:cNvPr id="6" name="Rectangle 5"/>
          <p:cNvSpPr/>
          <p:nvPr/>
        </p:nvSpPr>
        <p:spPr>
          <a:xfrm>
            <a:off x="179512" y="1340768"/>
            <a:ext cx="4824536" cy="2031325"/>
          </a:xfrm>
          <a:prstGeom prst="rect">
            <a:avLst/>
          </a:prstGeom>
        </p:spPr>
        <p:txBody>
          <a:bodyPr wrap="square">
            <a:spAutoFit/>
          </a:bodyPr>
          <a:lstStyle/>
          <a:p>
            <a:r>
              <a:rPr lang="fr-FR" dirty="0" smtClean="0"/>
              <a:t>Le vignoble s’étend sur 21 655 hectares et court le long d’un ruban de 10 à 15 kilomètres de large sur 50 kilomètres de long, de Mâcon au nord à Lyon au sud, sur les flancs vallonnés des monts du Beaujolais qui atteignent une altitude de 700 à plus de 1 000 m.</a:t>
            </a:r>
          </a:p>
        </p:txBody>
      </p:sp>
      <p:sp>
        <p:nvSpPr>
          <p:cNvPr id="8" name="Espace réservé du pied de page 7"/>
          <p:cNvSpPr>
            <a:spLocks noGrp="1"/>
          </p:cNvSpPr>
          <p:nvPr>
            <p:ph type="ftr" sz="quarter" idx="11"/>
          </p:nvPr>
        </p:nvSpPr>
        <p:spPr/>
        <p:txBody>
          <a:bodyPr/>
          <a:lstStyle/>
          <a:p>
            <a:r>
              <a:rPr lang="fr-FR" smtClean="0"/>
              <a:t>D. BAFCOP-LPO C.CLAUDEL</a:t>
            </a:r>
            <a:endParaRPr lang="fr-FR" dirty="0"/>
          </a:p>
        </p:txBody>
      </p:sp>
      <p:pic>
        <p:nvPicPr>
          <p:cNvPr id="9" name="Picture 2" descr="definitif_route_des_vins_we"/>
          <p:cNvPicPr>
            <a:picLocks noChangeAspect="1" noChangeArrowheads="1"/>
          </p:cNvPicPr>
          <p:nvPr/>
        </p:nvPicPr>
        <p:blipFill>
          <a:blip r:embed="rId3" cstate="print"/>
          <a:srcRect t="50399" r="13424" b="24401"/>
          <a:stretch>
            <a:fillRect/>
          </a:stretch>
        </p:blipFill>
        <p:spPr bwMode="auto">
          <a:xfrm>
            <a:off x="251520" y="404663"/>
            <a:ext cx="2736304" cy="6938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upload.wikimedia.org/wikipedia/commons/thumb/5/53/La_croix_du_Chizot.jpg/660px-La_croix_du_Chizot.jpg">
            <a:hlinkClick r:id="rId2"/>
          </p:cNvPr>
          <p:cNvPicPr>
            <a:picLocks noChangeAspect="1" noChangeArrowheads="1"/>
          </p:cNvPicPr>
          <p:nvPr/>
        </p:nvPicPr>
        <p:blipFill>
          <a:blip r:embed="rId3" cstate="print"/>
          <a:srcRect/>
          <a:stretch>
            <a:fillRect/>
          </a:stretch>
        </p:blipFill>
        <p:spPr bwMode="auto">
          <a:xfrm>
            <a:off x="0" y="5805264"/>
            <a:ext cx="9144000" cy="1052736"/>
          </a:xfrm>
          <a:prstGeom prst="rect">
            <a:avLst/>
          </a:prstGeom>
          <a:noFill/>
        </p:spPr>
      </p:pic>
      <p:sp>
        <p:nvSpPr>
          <p:cNvPr id="2" name="Titre 1"/>
          <p:cNvSpPr>
            <a:spLocks noGrp="1"/>
          </p:cNvSpPr>
          <p:nvPr>
            <p:ph type="title"/>
          </p:nvPr>
        </p:nvSpPr>
        <p:spPr>
          <a:xfrm>
            <a:off x="2483768" y="188640"/>
            <a:ext cx="6203032" cy="648072"/>
          </a:xfrm>
        </p:spPr>
        <p:txBody>
          <a:bodyPr>
            <a:normAutofit fontScale="90000"/>
          </a:bodyPr>
          <a:lstStyle/>
          <a:p>
            <a:r>
              <a:rPr lang="fr-FR" b="1" dirty="0" smtClean="0"/>
              <a:t>LES APPELLATIONS</a:t>
            </a:r>
            <a:endParaRPr lang="fr-FR" dirty="0"/>
          </a:p>
        </p:txBody>
      </p:sp>
      <p:sp>
        <p:nvSpPr>
          <p:cNvPr id="3" name="Espace réservé du pied de page 2"/>
          <p:cNvSpPr>
            <a:spLocks noGrp="1"/>
          </p:cNvSpPr>
          <p:nvPr>
            <p:ph type="ftr" sz="quarter" idx="11"/>
          </p:nvPr>
        </p:nvSpPr>
        <p:spPr/>
        <p:txBody>
          <a:bodyPr/>
          <a:lstStyle/>
          <a:p>
            <a:r>
              <a:rPr lang="fr-FR" dirty="0" smtClean="0"/>
              <a:t>D. BAFCOP-LPO C.CLAUDEL</a:t>
            </a:r>
            <a:endParaRPr lang="fr-FR" dirty="0"/>
          </a:p>
        </p:txBody>
      </p:sp>
      <p:sp>
        <p:nvSpPr>
          <p:cNvPr id="4" name="Espace réservé du numéro de diapositive 3"/>
          <p:cNvSpPr>
            <a:spLocks noGrp="1"/>
          </p:cNvSpPr>
          <p:nvPr>
            <p:ph type="sldNum" sz="quarter" idx="12"/>
          </p:nvPr>
        </p:nvSpPr>
        <p:spPr/>
        <p:txBody>
          <a:bodyPr/>
          <a:lstStyle/>
          <a:p>
            <a:fld id="{57FE5D17-61EE-4F41-8EE3-FFC8552B7EBD}" type="slidenum">
              <a:rPr lang="fr-FR" smtClean="0"/>
              <a:pPr/>
              <a:t>11</a:t>
            </a:fld>
            <a:endParaRPr lang="fr-FR" dirty="0"/>
          </a:p>
        </p:txBody>
      </p:sp>
      <p:sp>
        <p:nvSpPr>
          <p:cNvPr id="11" name="Rectangle 10"/>
          <p:cNvSpPr/>
          <p:nvPr/>
        </p:nvSpPr>
        <p:spPr>
          <a:xfrm>
            <a:off x="0" y="836712"/>
            <a:ext cx="9144000" cy="5601533"/>
          </a:xfrm>
          <a:prstGeom prst="rect">
            <a:avLst/>
          </a:prstGeom>
        </p:spPr>
        <p:txBody>
          <a:bodyPr wrap="square">
            <a:spAutoFit/>
          </a:bodyPr>
          <a:lstStyle/>
          <a:p>
            <a:r>
              <a:rPr lang="fr-FR" sz="1600" dirty="0" smtClean="0"/>
              <a:t>Le  Beaujolais est unique, et riche de par sa diversité. Nous devons parler "des" Beaujolais qui se répartissent en trois familles. </a:t>
            </a:r>
            <a:r>
              <a:rPr lang="fr-FR" dirty="0" smtClean="0"/>
              <a:t> </a:t>
            </a:r>
          </a:p>
          <a:p>
            <a:pPr>
              <a:buFont typeface="Wingdings" pitchFamily="2" charset="2"/>
              <a:buChar char="v"/>
            </a:pPr>
            <a:r>
              <a:rPr lang="fr-FR" sz="1600" b="1" dirty="0" smtClean="0"/>
              <a:t> Le Beaujolais :</a:t>
            </a:r>
            <a:r>
              <a:rPr lang="fr-FR" sz="1600" dirty="0" smtClean="0"/>
              <a:t> représente 50% de la production du vignoble, dont environ la moitié est commercialisée le 3e jeudi de novembre sous la dénomination </a:t>
            </a:r>
            <a:r>
              <a:rPr lang="fr-FR" sz="1600" i="1" dirty="0" smtClean="0"/>
              <a:t>Beaujolais Nouveau.</a:t>
            </a:r>
          </a:p>
          <a:p>
            <a:pPr>
              <a:buFont typeface="Wingdings" pitchFamily="2" charset="2"/>
              <a:buChar char="v"/>
            </a:pPr>
            <a:r>
              <a:rPr lang="fr-FR" sz="1600" i="1" dirty="0" smtClean="0"/>
              <a:t> </a:t>
            </a:r>
            <a:r>
              <a:rPr lang="fr-FR" sz="1600" b="1" i="1" dirty="0" smtClean="0"/>
              <a:t>Le Beaujolais Supérieur, </a:t>
            </a:r>
            <a:r>
              <a:rPr lang="fr-FR" sz="1600" dirty="0" smtClean="0"/>
              <a:t>degré minimum supérieur pour cette A.O.C., peu revendiquée.</a:t>
            </a:r>
            <a:r>
              <a:rPr lang="fr-FR" sz="1600" b="1" i="1" dirty="0" smtClean="0"/>
              <a:t> </a:t>
            </a:r>
            <a:endParaRPr lang="fr-FR" sz="1600" i="1" dirty="0" smtClean="0"/>
          </a:p>
          <a:p>
            <a:pPr>
              <a:buFont typeface="Wingdings" pitchFamily="2" charset="2"/>
              <a:buChar char="v"/>
            </a:pPr>
            <a:r>
              <a:rPr lang="fr-FR" sz="1600" b="1" dirty="0" smtClean="0"/>
              <a:t> Les Beaujolais Villages </a:t>
            </a:r>
            <a:r>
              <a:rPr lang="fr-FR" sz="1600" dirty="0" smtClean="0"/>
              <a:t>également commercialisés en </a:t>
            </a:r>
            <a:r>
              <a:rPr lang="fr-FR" sz="1600" i="1" dirty="0" smtClean="0"/>
              <a:t>Beaujolais Villages Nouveau</a:t>
            </a:r>
            <a:r>
              <a:rPr lang="fr-FR" sz="1600" dirty="0" smtClean="0"/>
              <a:t>. </a:t>
            </a:r>
          </a:p>
          <a:p>
            <a:pPr>
              <a:buFont typeface="Wingdings" pitchFamily="2" charset="2"/>
              <a:buChar char="v"/>
            </a:pPr>
            <a:r>
              <a:rPr lang="fr-FR" sz="1600" b="1" dirty="0" smtClean="0"/>
              <a:t> Les Crus</a:t>
            </a:r>
            <a:r>
              <a:rPr lang="fr-FR" sz="1600" dirty="0" smtClean="0"/>
              <a:t> représentent 25% de la récolte totale. Ce sont des fleurons de la production beaujolaise. Aptes à prendre de l'âge (3 à 7 ans), du plus léger au plus tannique ils sont au nombre de dix </a:t>
            </a:r>
            <a:r>
              <a:rPr lang="fr-FR" sz="1600" b="1" dirty="0" smtClean="0"/>
              <a:t>: </a:t>
            </a:r>
          </a:p>
          <a:p>
            <a:pPr>
              <a:buFont typeface="Arial" pitchFamily="34" charset="0"/>
              <a:buChar char="•"/>
            </a:pPr>
            <a:r>
              <a:rPr lang="fr-FR" sz="1600" b="1" dirty="0" smtClean="0"/>
              <a:t>Saint-Amour</a:t>
            </a:r>
            <a:r>
              <a:rPr lang="fr-FR" sz="1600" dirty="0" smtClean="0"/>
              <a:t> : le plus "SEPTENTRIONAL" </a:t>
            </a:r>
            <a:endParaRPr lang="fr-FR" sz="1600" dirty="0" smtClean="0"/>
          </a:p>
          <a:p>
            <a:pPr>
              <a:buFont typeface="Arial" pitchFamily="34" charset="0"/>
              <a:buChar char="•"/>
            </a:pPr>
            <a:r>
              <a:rPr lang="fr-FR" sz="1600" b="1" dirty="0" smtClean="0"/>
              <a:t>Juliénas </a:t>
            </a:r>
            <a:r>
              <a:rPr lang="fr-FR" sz="1600" dirty="0" smtClean="0"/>
              <a:t>: le plus "PARISIEN" </a:t>
            </a:r>
          </a:p>
          <a:p>
            <a:pPr>
              <a:buFont typeface="Arial" pitchFamily="34" charset="0"/>
              <a:buChar char="•"/>
            </a:pPr>
            <a:r>
              <a:rPr lang="fr-FR" sz="1600" b="1" dirty="0" smtClean="0"/>
              <a:t>Chénas</a:t>
            </a:r>
            <a:r>
              <a:rPr lang="fr-FR" sz="1600" dirty="0" smtClean="0"/>
              <a:t> </a:t>
            </a:r>
            <a:r>
              <a:rPr lang="fr-FR" sz="1600" dirty="0" smtClean="0"/>
              <a:t>: le plus "RARE" </a:t>
            </a:r>
          </a:p>
          <a:p>
            <a:pPr>
              <a:buFont typeface="Arial" pitchFamily="34" charset="0"/>
              <a:buChar char="•"/>
            </a:pPr>
            <a:r>
              <a:rPr lang="fr-FR" sz="1600" b="1" dirty="0" smtClean="0"/>
              <a:t>Moulin-à-Vent</a:t>
            </a:r>
            <a:r>
              <a:rPr lang="fr-FR" sz="1600" dirty="0" smtClean="0"/>
              <a:t> : le plus "ANCIEN" </a:t>
            </a:r>
          </a:p>
          <a:p>
            <a:pPr>
              <a:buFont typeface="Arial" pitchFamily="34" charset="0"/>
              <a:buChar char="•"/>
            </a:pPr>
            <a:r>
              <a:rPr lang="fr-FR" sz="1600" b="1" dirty="0" smtClean="0"/>
              <a:t>Fleurie </a:t>
            </a:r>
            <a:r>
              <a:rPr lang="fr-FR" sz="1600" dirty="0" smtClean="0"/>
              <a:t>: le plus "FEMININ"</a:t>
            </a:r>
          </a:p>
          <a:p>
            <a:r>
              <a:rPr lang="fr-FR" sz="1600" dirty="0" smtClean="0"/>
              <a:t>Ils sont souvent caractérisés par des arômes de fruits rouges, de groseille et d'épices, une longueur en bouche intense qui se découvre lorsque ces vins "ont fait leurs Pâques" et bénéficié de quelques mois d’élevage avant la mise en bouteille. </a:t>
            </a:r>
          </a:p>
          <a:p>
            <a:pPr algn="just"/>
            <a:r>
              <a:rPr lang="fr-FR" sz="1600" i="1" dirty="0" smtClean="0"/>
              <a:t>De manière plus confidentielle, certains vignerons en Beaujolais et Beaujolais Villages élèvent de somptueux vins Blanc (issu du cépage Chardonnay) et Rosé (issu du cépage gamay), ainsi que des crémants surprenants.</a:t>
            </a:r>
          </a:p>
          <a:p>
            <a:endParaRPr lang="fr-FR" dirty="0" smtClean="0"/>
          </a:p>
          <a:p>
            <a:endParaRPr lang="fr-FR" dirty="0"/>
          </a:p>
        </p:txBody>
      </p:sp>
      <p:pic>
        <p:nvPicPr>
          <p:cNvPr id="8" name="Picture 2" descr="definitif_route_des_vins_we"/>
          <p:cNvPicPr>
            <a:picLocks noChangeAspect="1" noChangeArrowheads="1"/>
          </p:cNvPicPr>
          <p:nvPr/>
        </p:nvPicPr>
        <p:blipFill>
          <a:blip r:embed="rId4" cstate="print"/>
          <a:srcRect t="50399" r="13424" b="24401"/>
          <a:stretch>
            <a:fillRect/>
          </a:stretch>
        </p:blipFill>
        <p:spPr bwMode="auto">
          <a:xfrm>
            <a:off x="251520" y="188640"/>
            <a:ext cx="2555776" cy="6480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ZoneTexte 8"/>
          <p:cNvSpPr txBox="1"/>
          <p:nvPr/>
        </p:nvSpPr>
        <p:spPr>
          <a:xfrm>
            <a:off x="4788024" y="3068960"/>
            <a:ext cx="4046301" cy="1569660"/>
          </a:xfrm>
          <a:prstGeom prst="rect">
            <a:avLst/>
          </a:prstGeom>
          <a:noFill/>
        </p:spPr>
        <p:txBody>
          <a:bodyPr wrap="none" rtlCol="0">
            <a:spAutoFit/>
          </a:bodyPr>
          <a:lstStyle/>
          <a:p>
            <a:pPr>
              <a:buFont typeface="Arial" pitchFamily="34" charset="0"/>
              <a:buChar char="•"/>
            </a:pPr>
            <a:r>
              <a:rPr lang="fr-FR" sz="1600" b="1" dirty="0" smtClean="0"/>
              <a:t>Chiroubles </a:t>
            </a:r>
            <a:r>
              <a:rPr lang="fr-FR" sz="1600" dirty="0" smtClean="0"/>
              <a:t>: le plus "ELEVE" en altitude </a:t>
            </a:r>
          </a:p>
          <a:p>
            <a:pPr>
              <a:buFont typeface="Arial" pitchFamily="34" charset="0"/>
              <a:buChar char="•"/>
            </a:pPr>
            <a:r>
              <a:rPr lang="fr-FR" sz="1600" b="1" dirty="0" smtClean="0"/>
              <a:t>Morgon</a:t>
            </a:r>
            <a:r>
              <a:rPr lang="fr-FR" sz="1600" dirty="0" smtClean="0"/>
              <a:t> </a:t>
            </a:r>
            <a:r>
              <a:rPr lang="fr-FR" sz="1600" dirty="0" smtClean="0"/>
              <a:t>: le plus "MORGONNANT" </a:t>
            </a:r>
          </a:p>
          <a:p>
            <a:pPr>
              <a:buFont typeface="Arial" pitchFamily="34" charset="0"/>
              <a:buChar char="•"/>
            </a:pPr>
            <a:r>
              <a:rPr lang="fr-FR" sz="1600" b="1" dirty="0" smtClean="0"/>
              <a:t>Régnié</a:t>
            </a:r>
            <a:r>
              <a:rPr lang="fr-FR" sz="1600" dirty="0" smtClean="0"/>
              <a:t> </a:t>
            </a:r>
            <a:r>
              <a:rPr lang="fr-FR" sz="1600" dirty="0" smtClean="0"/>
              <a:t>: le plus "JEUNE" (1988) </a:t>
            </a:r>
          </a:p>
          <a:p>
            <a:pPr>
              <a:buFont typeface="Arial" pitchFamily="34" charset="0"/>
              <a:buChar char="•"/>
            </a:pPr>
            <a:r>
              <a:rPr lang="fr-FR" sz="1600" b="1" dirty="0" smtClean="0"/>
              <a:t>Côte-de-Brouilly</a:t>
            </a:r>
            <a:r>
              <a:rPr lang="fr-FR" sz="1600" dirty="0" smtClean="0"/>
              <a:t> : le plus " CENTRAL" </a:t>
            </a:r>
          </a:p>
          <a:p>
            <a:pPr>
              <a:buFont typeface="Arial" pitchFamily="34" charset="0"/>
              <a:buChar char="•"/>
            </a:pPr>
            <a:r>
              <a:rPr lang="fr-FR" sz="1600" b="1" dirty="0" smtClean="0"/>
              <a:t>Brouilly</a:t>
            </a:r>
            <a:r>
              <a:rPr lang="fr-FR" sz="1600" dirty="0" smtClean="0"/>
              <a:t> </a:t>
            </a:r>
            <a:r>
              <a:rPr lang="fr-FR" sz="1600" dirty="0" smtClean="0"/>
              <a:t>: le plus "ETENDU". </a:t>
            </a:r>
          </a:p>
          <a:p>
            <a:pPr>
              <a:buFont typeface="Arial" pitchFamily="34" charset="0"/>
              <a:buChar char="•"/>
            </a:pPr>
            <a:endParaRPr lang="fr-FR"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0"/>
            <a:ext cx="6156176" cy="1484784"/>
          </a:xfrm>
        </p:spPr>
        <p:txBody>
          <a:bodyPr>
            <a:noAutofit/>
          </a:bodyPr>
          <a:lstStyle/>
          <a:p>
            <a:pPr algn="ctr"/>
            <a:r>
              <a:rPr lang="fr-FR" sz="3600" b="1" dirty="0" smtClean="0"/>
              <a:t>Le principe de la macération carbonique</a:t>
            </a:r>
            <a:endParaRPr lang="fr-FR" sz="3600" b="1" dirty="0"/>
          </a:p>
        </p:txBody>
      </p:sp>
      <p:sp>
        <p:nvSpPr>
          <p:cNvPr id="3" name="Espace réservé du pied de page 2"/>
          <p:cNvSpPr>
            <a:spLocks noGrp="1"/>
          </p:cNvSpPr>
          <p:nvPr>
            <p:ph type="ftr" sz="quarter" idx="11"/>
          </p:nvPr>
        </p:nvSpPr>
        <p:spPr/>
        <p:txBody>
          <a:bodyPr/>
          <a:lstStyle/>
          <a:p>
            <a:r>
              <a:rPr lang="fr-FR" smtClean="0"/>
              <a:t>D. BAFCOP-LPO C.CLAUDEL</a:t>
            </a:r>
            <a:endParaRPr lang="fr-FR" dirty="0"/>
          </a:p>
        </p:txBody>
      </p:sp>
      <p:sp>
        <p:nvSpPr>
          <p:cNvPr id="4" name="Espace réservé du numéro de diapositive 3"/>
          <p:cNvSpPr>
            <a:spLocks noGrp="1"/>
          </p:cNvSpPr>
          <p:nvPr>
            <p:ph type="sldNum" sz="quarter" idx="12"/>
          </p:nvPr>
        </p:nvSpPr>
        <p:spPr/>
        <p:txBody>
          <a:bodyPr/>
          <a:lstStyle/>
          <a:p>
            <a:fld id="{57FE5D17-61EE-4F41-8EE3-FFC8552B7EBD}" type="slidenum">
              <a:rPr lang="fr-FR" smtClean="0"/>
              <a:pPr/>
              <a:t>12</a:t>
            </a:fld>
            <a:endParaRPr lang="fr-FR" dirty="0"/>
          </a:p>
        </p:txBody>
      </p:sp>
      <p:pic>
        <p:nvPicPr>
          <p:cNvPr id="1026" name="Picture 2"/>
          <p:cNvPicPr>
            <a:picLocks noChangeAspect="1" noChangeArrowheads="1"/>
          </p:cNvPicPr>
          <p:nvPr/>
        </p:nvPicPr>
        <p:blipFill>
          <a:blip r:embed="rId2" cstate="print">
            <a:clrChange>
              <a:clrFrom>
                <a:srgbClr val="FFFFFF"/>
              </a:clrFrom>
              <a:clrTo>
                <a:srgbClr val="FFFFFF">
                  <a:alpha val="0"/>
                </a:srgbClr>
              </a:clrTo>
            </a:clrChange>
          </a:blip>
          <a:srcRect l="5418"/>
          <a:stretch>
            <a:fillRect/>
          </a:stretch>
        </p:blipFill>
        <p:spPr bwMode="auto">
          <a:xfrm>
            <a:off x="4860032" y="1772816"/>
            <a:ext cx="4283968" cy="4752528"/>
          </a:xfrm>
          <a:prstGeom prst="rect">
            <a:avLst/>
          </a:prstGeom>
          <a:noFill/>
          <a:ln w="9525">
            <a:noFill/>
            <a:miter lim="800000"/>
            <a:headEnd/>
            <a:tailEnd/>
          </a:ln>
        </p:spPr>
      </p:pic>
      <p:sp>
        <p:nvSpPr>
          <p:cNvPr id="1027" name="Rectangle 3"/>
          <p:cNvSpPr>
            <a:spLocks noChangeArrowheads="1"/>
          </p:cNvSpPr>
          <p:nvPr/>
        </p:nvSpPr>
        <p:spPr bwMode="auto">
          <a:xfrm>
            <a:off x="0" y="1052736"/>
            <a:ext cx="5004048" cy="55172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400" b="1" i="0" u="none" strike="noStrike" cap="none" normalizeH="0" baseline="0" dirty="0" smtClean="0">
                <a:ln>
                  <a:noFill/>
                </a:ln>
                <a:solidFill>
                  <a:schemeClr val="tx1"/>
                </a:solidFill>
                <a:effectLst/>
                <a:latin typeface="Arial" pitchFamily="34" charset="0"/>
                <a:cs typeface="Arial" pitchFamily="34" charset="0"/>
              </a:rPr>
              <a:t>Le principe</a:t>
            </a:r>
            <a:r>
              <a:rPr kumimoji="0" lang="fr-FR" sz="14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 typeface="Wingdings" pitchFamily="2" charset="2"/>
              <a:buChar char="§"/>
              <a:tabLst/>
            </a:pPr>
            <a:r>
              <a:rPr lang="fr-FR" sz="1400" dirty="0" smtClean="0">
                <a:latin typeface="Arial" pitchFamily="34" charset="0"/>
                <a:cs typeface="Arial" pitchFamily="34" charset="0"/>
              </a:rPr>
              <a:t> </a:t>
            </a:r>
            <a:r>
              <a:rPr kumimoji="0" lang="fr-FR" sz="1400" b="0" i="0" u="none" strike="noStrike" cap="none" normalizeH="0" baseline="0" dirty="0" smtClean="0">
                <a:ln>
                  <a:noFill/>
                </a:ln>
                <a:solidFill>
                  <a:schemeClr val="tx1"/>
                </a:solidFill>
                <a:effectLst/>
                <a:latin typeface="Arial" pitchFamily="34" charset="0"/>
                <a:cs typeface="Arial" pitchFamily="34" charset="0"/>
              </a:rPr>
              <a:t>Les raisins sont </a:t>
            </a:r>
            <a:r>
              <a:rPr kumimoji="0" lang="fr-FR" sz="1400" b="1" i="0" u="none" strike="noStrike" cap="none" normalizeH="0" baseline="0" dirty="0" smtClean="0">
                <a:ln>
                  <a:noFill/>
                </a:ln>
                <a:solidFill>
                  <a:schemeClr val="tx1"/>
                </a:solidFill>
                <a:effectLst/>
                <a:latin typeface="Arial" pitchFamily="34" charset="0"/>
                <a:cs typeface="Arial" pitchFamily="34" charset="0"/>
              </a:rPr>
              <a:t>récoltés à la main</a:t>
            </a:r>
            <a:r>
              <a:rPr kumimoji="0" lang="fr-FR" sz="1400" b="0" i="0" u="none" strike="noStrike" cap="none" normalizeH="0" baseline="0" dirty="0" smtClean="0">
                <a:ln>
                  <a:noFill/>
                </a:ln>
                <a:solidFill>
                  <a:schemeClr val="tx1"/>
                </a:solidFill>
                <a:effectLst/>
                <a:latin typeface="Arial" pitchFamily="34" charset="0"/>
                <a:cs typeface="Arial" pitchFamily="34" charset="0"/>
              </a:rPr>
              <a:t> en grappes entières.</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fr-FR" sz="1400" b="0" i="0" u="none" strike="noStrike" cap="none" normalizeH="0" baseline="0" dirty="0" smtClean="0">
                <a:ln>
                  <a:noFill/>
                </a:ln>
                <a:solidFill>
                  <a:schemeClr val="tx1"/>
                </a:solidFill>
                <a:effectLst/>
                <a:latin typeface="Arial" pitchFamily="34" charset="0"/>
                <a:cs typeface="Arial" pitchFamily="34" charset="0"/>
              </a:rPr>
              <a:t> Ils sont ainsi vendangés, </a:t>
            </a:r>
            <a:r>
              <a:rPr kumimoji="0" lang="fr-FR" sz="1400" b="1" i="0" u="none" strike="noStrike" cap="none" normalizeH="0" baseline="0" dirty="0" smtClean="0">
                <a:ln>
                  <a:noFill/>
                </a:ln>
                <a:solidFill>
                  <a:schemeClr val="tx1"/>
                </a:solidFill>
                <a:effectLst/>
                <a:latin typeface="Arial" pitchFamily="34" charset="0"/>
                <a:cs typeface="Arial" pitchFamily="34" charset="0"/>
              </a:rPr>
              <a:t>non égrappés et non foulés</a:t>
            </a:r>
            <a:r>
              <a:rPr kumimoji="0" lang="fr-FR" sz="1400" b="0" i="0" u="none" strike="noStrike" cap="none" normalizeH="0" baseline="0" dirty="0" smtClean="0">
                <a:ln>
                  <a:noFill/>
                </a:ln>
                <a:solidFill>
                  <a:schemeClr val="tx1"/>
                </a:solidFill>
                <a:effectLst/>
                <a:latin typeface="Arial"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fr-FR" sz="1400" b="1" i="0" u="none" strike="noStrike" cap="none" normalizeH="0" baseline="0" dirty="0" smtClean="0">
                <a:ln>
                  <a:noFill/>
                </a:ln>
                <a:solidFill>
                  <a:schemeClr val="tx1"/>
                </a:solidFill>
                <a:effectLst/>
                <a:latin typeface="Arial" pitchFamily="34" charset="0"/>
                <a:cs typeface="Arial" pitchFamily="34" charset="0"/>
              </a:rPr>
              <a:t> Cuvaison</a:t>
            </a:r>
          </a:p>
          <a:p>
            <a:pPr marL="0" marR="0" lvl="0" indent="0" algn="l" defTabSz="914400" rtl="0" eaLnBrk="1" fontAlgn="base" latinLnBrk="0" hangingPunct="1">
              <a:lnSpc>
                <a:spcPct val="100000"/>
              </a:lnSpc>
              <a:spcBef>
                <a:spcPct val="0"/>
              </a:spcBef>
              <a:spcAft>
                <a:spcPct val="0"/>
              </a:spcAft>
              <a:buClrTx/>
              <a:buSzTx/>
              <a:tabLst/>
            </a:pPr>
            <a:endParaRPr kumimoji="0" lang="fr-FR"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1400" b="0" i="0" u="none" strike="noStrike" cap="none" normalizeH="0" baseline="0" dirty="0" smtClean="0">
                <a:ln>
                  <a:noFill/>
                </a:ln>
                <a:solidFill>
                  <a:schemeClr val="tx1"/>
                </a:solidFill>
                <a:effectLst/>
                <a:latin typeface="Times New Roman" pitchFamily="18" charset="0"/>
                <a:cs typeface="Arial" pitchFamily="34" charset="0"/>
                <a:sym typeface="Symbol" pitchFamily="18" charset="2"/>
              </a:rPr>
              <a:t></a:t>
            </a:r>
            <a:r>
              <a:rPr kumimoji="0" lang="fr-FR" sz="1400" b="0" i="0" u="none" strike="noStrike" cap="none" normalizeH="0" baseline="0" dirty="0" smtClean="0">
                <a:ln>
                  <a:noFill/>
                </a:ln>
                <a:solidFill>
                  <a:schemeClr val="tx1"/>
                </a:solidFill>
                <a:effectLst/>
                <a:latin typeface="Calibri" pitchFamily="34" charset="0"/>
                <a:cs typeface="Arial" pitchFamily="34" charset="0"/>
              </a:rPr>
              <a:t> </a:t>
            </a:r>
            <a:r>
              <a:rPr kumimoji="0" lang="fr-FR" sz="1400" b="1" i="0" u="none" strike="noStrike" cap="none" normalizeH="0" baseline="0" dirty="0" smtClean="0">
                <a:ln>
                  <a:noFill/>
                </a:ln>
                <a:solidFill>
                  <a:schemeClr val="tx1"/>
                </a:solidFill>
                <a:effectLst/>
                <a:latin typeface="Arial" pitchFamily="34" charset="0"/>
                <a:cs typeface="Arial" pitchFamily="34" charset="0"/>
              </a:rPr>
              <a:t>Fermentation alcoolique </a:t>
            </a:r>
            <a:r>
              <a:rPr kumimoji="0" lang="fr-FR" sz="1400" b="0" i="0" u="none" strike="noStrike" cap="none" normalizeH="0" baseline="0" dirty="0" smtClean="0">
                <a:ln>
                  <a:noFill/>
                </a:ln>
                <a:solidFill>
                  <a:schemeClr val="tx1"/>
                </a:solidFill>
                <a:effectLst/>
                <a:latin typeface="Arial" pitchFamily="34" charset="0"/>
                <a:cs typeface="Arial" pitchFamily="34" charset="0"/>
              </a:rPr>
              <a:t>classique : le jus des raisins écrasés par le poids de la vendange au fond de la cuve, fermente et produit suffisamment de dioxyde de carbone (CO2) pour remplir la cuve de gaz.</a:t>
            </a: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1400" b="0" i="0" u="none" strike="noStrike" cap="none" normalizeH="0" baseline="0" dirty="0" smtClean="0">
                <a:ln>
                  <a:noFill/>
                </a:ln>
                <a:solidFill>
                  <a:schemeClr val="tx1"/>
                </a:solidFill>
                <a:effectLst/>
                <a:latin typeface="Arial" pitchFamily="34" charset="0"/>
                <a:cs typeface="Arial" pitchFamily="34" charset="0"/>
                <a:sym typeface="Symbol" pitchFamily="18" charset="2"/>
              </a:rPr>
              <a:t></a:t>
            </a:r>
            <a:r>
              <a:rPr kumimoji="0" lang="fr-FR" sz="1400" b="0" i="0" u="none" strike="noStrike" cap="none" normalizeH="0" baseline="0" dirty="0" smtClean="0">
                <a:ln>
                  <a:noFill/>
                </a:ln>
                <a:solidFill>
                  <a:schemeClr val="tx1"/>
                </a:solidFill>
                <a:effectLst/>
                <a:latin typeface="Arial" pitchFamily="34" charset="0"/>
                <a:cs typeface="Arial" pitchFamily="34" charset="0"/>
              </a:rPr>
              <a:t> </a:t>
            </a:r>
            <a:r>
              <a:rPr kumimoji="0" lang="fr-FR" sz="1400" b="1" i="0" u="none" strike="noStrike" cap="none" normalizeH="0" baseline="0" dirty="0" smtClean="0">
                <a:ln>
                  <a:noFill/>
                </a:ln>
                <a:solidFill>
                  <a:schemeClr val="tx1"/>
                </a:solidFill>
                <a:effectLst/>
                <a:latin typeface="Arial" pitchFamily="34" charset="0"/>
                <a:cs typeface="Arial" pitchFamily="34" charset="0"/>
              </a:rPr>
              <a:t>Macération </a:t>
            </a:r>
            <a:r>
              <a:rPr kumimoji="0" lang="fr-FR" sz="1400" b="0" i="0" u="none" strike="noStrike" cap="none" normalizeH="0" baseline="0" dirty="0" smtClean="0">
                <a:ln>
                  <a:noFill/>
                </a:ln>
                <a:solidFill>
                  <a:schemeClr val="tx1"/>
                </a:solidFill>
                <a:effectLst/>
                <a:latin typeface="Arial" pitchFamily="34" charset="0"/>
                <a:cs typeface="Arial" pitchFamily="34" charset="0"/>
              </a:rPr>
              <a:t>: au milieu de la cuve, des grappes baignent dans le jus, elles macèrent et libèrent leurs constituants (arômes, tanins, pigments).</a:t>
            </a:r>
          </a:p>
          <a:p>
            <a:pPr marL="0" marR="0" lvl="0" indent="0" algn="l" defTabSz="914400" rtl="0" eaLnBrk="1" fontAlgn="base" latinLnBrk="0" hangingPunct="1">
              <a:lnSpc>
                <a:spcPct val="100000"/>
              </a:lnSpc>
              <a:spcBef>
                <a:spcPct val="0"/>
              </a:spcBef>
              <a:spcAft>
                <a:spcPts val="1000"/>
              </a:spcAft>
              <a:buClrTx/>
              <a:buSzTx/>
              <a:buFont typeface="Symbol" pitchFamily="18" charset="2"/>
              <a:buChar char="®"/>
              <a:tabLst/>
            </a:pPr>
            <a:r>
              <a:rPr kumimoji="0" lang="fr-FR" sz="1400" b="1" i="0" u="none" strike="noStrike" cap="none" normalizeH="0" baseline="0" dirty="0" smtClean="0">
                <a:ln>
                  <a:noFill/>
                </a:ln>
                <a:solidFill>
                  <a:schemeClr val="tx1"/>
                </a:solidFill>
                <a:effectLst/>
                <a:latin typeface="Arial" pitchFamily="34" charset="0"/>
                <a:cs typeface="Arial" pitchFamily="34" charset="0"/>
              </a:rPr>
              <a:t>Fermentation intracellulaire </a:t>
            </a:r>
            <a:r>
              <a:rPr kumimoji="0" lang="fr-FR" sz="1400" b="0" i="0" u="none" strike="noStrike" cap="none" normalizeH="0" baseline="0" dirty="0" smtClean="0">
                <a:ln>
                  <a:noFill/>
                </a:ln>
                <a:solidFill>
                  <a:schemeClr val="tx1"/>
                </a:solidFill>
                <a:effectLst/>
                <a:latin typeface="Arial" pitchFamily="34" charset="0"/>
                <a:cs typeface="Arial" pitchFamily="34" charset="0"/>
              </a:rPr>
              <a:t>: dans le haut de la cuve, des grappes entières sont sous atmosphère où le gaz carbonique a remplacé l’oxygène. A l’intérieur des grains se développe une fermentation spécifique dite « intracellulaire ». Au bout de quelques jours, les grains libèrent le jus faiblement alcoolisé.</a:t>
            </a:r>
          </a:p>
          <a:p>
            <a:pPr marR="0" lvl="0" indent="0" algn="l" defTabSz="914400" rtl="0" eaLnBrk="1" fontAlgn="base" latinLnBrk="0" hangingPunct="1">
              <a:lnSpc>
                <a:spcPct val="100000"/>
              </a:lnSpc>
              <a:spcBef>
                <a:spcPct val="0"/>
              </a:spcBef>
              <a:spcAft>
                <a:spcPts val="1000"/>
              </a:spcAft>
              <a:buClrTx/>
              <a:buSzTx/>
              <a:buFont typeface="Wingdings" pitchFamily="2" charset="2"/>
              <a:buChar char="§"/>
              <a:tabLst/>
            </a:pPr>
            <a:r>
              <a:rPr lang="fr-FR" sz="1400" dirty="0" smtClean="0">
                <a:latin typeface="Arial" pitchFamily="34" charset="0"/>
                <a:cs typeface="Arial" pitchFamily="34" charset="0"/>
              </a:rPr>
              <a:t> </a:t>
            </a:r>
            <a:r>
              <a:rPr kumimoji="0" lang="fr-FR" sz="1400" b="1" i="0" u="none" strike="noStrike" cap="none" normalizeH="0" baseline="0" dirty="0" smtClean="0">
                <a:ln>
                  <a:noFill/>
                </a:ln>
                <a:solidFill>
                  <a:schemeClr val="tx1"/>
                </a:solidFill>
                <a:effectLst/>
                <a:latin typeface="Arial" pitchFamily="34" charset="0"/>
                <a:cs typeface="Arial" pitchFamily="34" charset="0"/>
              </a:rPr>
              <a:t>Soutirage</a:t>
            </a:r>
            <a:r>
              <a:rPr kumimoji="0" lang="fr-FR" sz="1400" b="0" i="0" u="none" strike="noStrike" cap="none" normalizeH="0" baseline="0" dirty="0" smtClean="0">
                <a:ln>
                  <a:noFill/>
                </a:ln>
                <a:solidFill>
                  <a:schemeClr val="tx1"/>
                </a:solidFill>
                <a:effectLst/>
                <a:latin typeface="Arial" pitchFamily="34" charset="0"/>
                <a:cs typeface="Arial" pitchFamily="34" charset="0"/>
              </a:rPr>
              <a:t> &amp; </a:t>
            </a:r>
            <a:r>
              <a:rPr kumimoji="0" lang="fr-FR" sz="1400" b="1" i="0" u="none" strike="noStrike" cap="none" normalizeH="0" baseline="0" dirty="0" smtClean="0">
                <a:ln>
                  <a:noFill/>
                </a:ln>
                <a:solidFill>
                  <a:schemeClr val="tx1"/>
                </a:solidFill>
                <a:effectLst/>
                <a:latin typeface="Arial" pitchFamily="34" charset="0"/>
                <a:cs typeface="Arial" pitchFamily="34" charset="0"/>
              </a:rPr>
              <a:t>pressurage</a:t>
            </a:r>
          </a:p>
          <a:p>
            <a:pPr marR="0" lvl="0" indent="0" algn="l" defTabSz="914400" rtl="0" eaLnBrk="1" fontAlgn="base" latinLnBrk="0" hangingPunct="1">
              <a:lnSpc>
                <a:spcPct val="100000"/>
              </a:lnSpc>
              <a:spcBef>
                <a:spcPct val="0"/>
              </a:spcBef>
              <a:spcAft>
                <a:spcPts val="1000"/>
              </a:spcAft>
              <a:buClrTx/>
              <a:buSzTx/>
              <a:buFont typeface="Wingdings" pitchFamily="2" charset="2"/>
              <a:buChar char="§"/>
              <a:tabLst/>
            </a:pPr>
            <a:r>
              <a:rPr kumimoji="0" lang="fr-FR" sz="1400" b="1" i="0" u="none" strike="noStrike" cap="none" normalizeH="0" baseline="0" dirty="0" smtClean="0">
                <a:ln>
                  <a:noFill/>
                </a:ln>
                <a:solidFill>
                  <a:schemeClr val="tx1"/>
                </a:solidFill>
                <a:effectLst/>
                <a:latin typeface="Arial" pitchFamily="34" charset="0"/>
                <a:cs typeface="Arial" pitchFamily="34" charset="0"/>
              </a:rPr>
              <a:t>Assemblage</a:t>
            </a:r>
            <a:r>
              <a:rPr kumimoji="0" lang="fr-FR" sz="1400" b="0" i="0" u="none" strike="noStrike" cap="none" normalizeH="0" baseline="0" dirty="0" smtClean="0">
                <a:ln>
                  <a:noFill/>
                </a:ln>
                <a:solidFill>
                  <a:schemeClr val="tx1"/>
                </a:solidFill>
                <a:effectLst/>
                <a:latin typeface="Arial" pitchFamily="34" charset="0"/>
                <a:cs typeface="Arial" pitchFamily="34" charset="0"/>
              </a:rPr>
              <a:t> du jus de tire et du jus de presse (</a:t>
            </a:r>
            <a:r>
              <a:rPr kumimoji="0" lang="fr-FR" sz="1400" b="0" i="1" u="none" strike="noStrike" cap="none" normalizeH="0" baseline="0" dirty="0" smtClean="0">
                <a:ln>
                  <a:noFill/>
                </a:ln>
                <a:solidFill>
                  <a:schemeClr val="tx1"/>
                </a:solidFill>
                <a:effectLst/>
                <a:latin typeface="Arial" pitchFamily="34" charset="0"/>
                <a:cs typeface="Arial" pitchFamily="34" charset="0"/>
              </a:rPr>
              <a:t>paradis)</a:t>
            </a:r>
            <a:endParaRPr kumimoji="0" lang="fr-FR" sz="1400" b="0" i="0" u="none" strike="noStrike" cap="none" normalizeH="0" baseline="0" dirty="0" smtClean="0">
              <a:ln>
                <a:noFill/>
              </a:ln>
              <a:solidFill>
                <a:schemeClr val="tx1"/>
              </a:solidFill>
              <a:effectLst/>
              <a:latin typeface="Arial" pitchFamily="34" charset="0"/>
              <a:cs typeface="Arial" pitchFamily="34" charset="0"/>
            </a:endParaRPr>
          </a:p>
          <a:p>
            <a:pPr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fr-FR" sz="1400" b="1" i="0" u="none" strike="noStrike" cap="none" normalizeH="0" baseline="0" dirty="0" smtClean="0">
                <a:ln>
                  <a:noFill/>
                </a:ln>
                <a:solidFill>
                  <a:schemeClr val="tx1"/>
                </a:solidFill>
                <a:effectLst/>
                <a:latin typeface="Arial" pitchFamily="34" charset="0"/>
                <a:cs typeface="Arial" pitchFamily="34" charset="0"/>
              </a:rPr>
              <a:t>Fermentation malolactique</a:t>
            </a:r>
          </a:p>
          <a:p>
            <a:pPr marR="0" lvl="0" indent="0" algn="l" defTabSz="914400" rtl="0" eaLnBrk="1" fontAlgn="base" latinLnBrk="0" hangingPunct="1">
              <a:lnSpc>
                <a:spcPct val="100000"/>
              </a:lnSpc>
              <a:spcBef>
                <a:spcPct val="0"/>
              </a:spcBef>
              <a:spcAft>
                <a:spcPct val="0"/>
              </a:spcAft>
              <a:buClrTx/>
              <a:buSzTx/>
              <a:buFont typeface="Wingdings" pitchFamily="2" charset="2"/>
              <a:buChar char="§"/>
              <a:tabLst/>
            </a:pPr>
            <a:r>
              <a:rPr kumimoji="0" lang="fr-FR" sz="1400" b="0" i="0" u="none" strike="noStrike" cap="none" normalizeH="0" baseline="0" dirty="0" smtClean="0">
                <a:ln>
                  <a:noFill/>
                </a:ln>
                <a:solidFill>
                  <a:schemeClr val="tx1"/>
                </a:solidFill>
                <a:effectLst/>
                <a:latin typeface="Arial" pitchFamily="34" charset="0"/>
                <a:cs typeface="Arial" pitchFamily="34" charset="0"/>
              </a:rPr>
              <a:t>Les vins sont filtrés et mis en bouteille.</a:t>
            </a:r>
          </a:p>
        </p:txBody>
      </p:sp>
      <p:pic>
        <p:nvPicPr>
          <p:cNvPr id="7" name="Picture 2" descr="definitif_route_des_vins_we"/>
          <p:cNvPicPr>
            <a:picLocks noChangeAspect="1" noChangeArrowheads="1"/>
          </p:cNvPicPr>
          <p:nvPr/>
        </p:nvPicPr>
        <p:blipFill>
          <a:blip r:embed="rId3" cstate="print"/>
          <a:srcRect t="50399" r="13424" b="24401"/>
          <a:stretch>
            <a:fillRect/>
          </a:stretch>
        </p:blipFill>
        <p:spPr bwMode="auto">
          <a:xfrm>
            <a:off x="251520" y="188640"/>
            <a:ext cx="2555776" cy="6480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15816" y="188640"/>
            <a:ext cx="5842992" cy="764704"/>
          </a:xfrm>
        </p:spPr>
        <p:txBody>
          <a:bodyPr/>
          <a:lstStyle/>
          <a:p>
            <a:pPr algn="ctr"/>
            <a:r>
              <a:rPr lang="fr-FR" b="1" dirty="0" smtClean="0"/>
              <a:t>La vinification</a:t>
            </a:r>
            <a:endParaRPr lang="fr-FR" b="1" dirty="0"/>
          </a:p>
        </p:txBody>
      </p:sp>
      <p:sp>
        <p:nvSpPr>
          <p:cNvPr id="3" name="Espace réservé du pied de page 2"/>
          <p:cNvSpPr>
            <a:spLocks noGrp="1"/>
          </p:cNvSpPr>
          <p:nvPr>
            <p:ph type="ftr" sz="quarter" idx="11"/>
          </p:nvPr>
        </p:nvSpPr>
        <p:spPr/>
        <p:txBody>
          <a:bodyPr/>
          <a:lstStyle/>
          <a:p>
            <a:r>
              <a:rPr lang="fr-FR" smtClean="0"/>
              <a:t>D. BAFCOP-LPO C.CLAUDEL</a:t>
            </a:r>
            <a:endParaRPr lang="fr-FR" dirty="0"/>
          </a:p>
        </p:txBody>
      </p:sp>
      <p:sp>
        <p:nvSpPr>
          <p:cNvPr id="4" name="Espace réservé du numéro de diapositive 3"/>
          <p:cNvSpPr>
            <a:spLocks noGrp="1"/>
          </p:cNvSpPr>
          <p:nvPr>
            <p:ph type="sldNum" sz="quarter" idx="12"/>
          </p:nvPr>
        </p:nvSpPr>
        <p:spPr/>
        <p:txBody>
          <a:bodyPr/>
          <a:lstStyle/>
          <a:p>
            <a:fld id="{57FE5D17-61EE-4F41-8EE3-FFC8552B7EBD}" type="slidenum">
              <a:rPr lang="fr-FR" smtClean="0"/>
              <a:pPr/>
              <a:t>13</a:t>
            </a:fld>
            <a:endParaRPr lang="fr-FR" dirty="0"/>
          </a:p>
        </p:txBody>
      </p:sp>
      <p:pic>
        <p:nvPicPr>
          <p:cNvPr id="5" name="Picture 2" descr="definitif_route_des_vins_we"/>
          <p:cNvPicPr>
            <a:picLocks noChangeAspect="1" noChangeArrowheads="1"/>
          </p:cNvPicPr>
          <p:nvPr/>
        </p:nvPicPr>
        <p:blipFill>
          <a:blip r:embed="rId2" cstate="print"/>
          <a:srcRect t="50399" r="13424" b="24401"/>
          <a:stretch>
            <a:fillRect/>
          </a:stretch>
        </p:blipFill>
        <p:spPr bwMode="auto">
          <a:xfrm>
            <a:off x="539552" y="332656"/>
            <a:ext cx="2952328" cy="6480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50" name="Picture 2"/>
          <p:cNvPicPr>
            <a:picLocks noChangeAspect="1" noChangeArrowheads="1"/>
          </p:cNvPicPr>
          <p:nvPr/>
        </p:nvPicPr>
        <p:blipFill>
          <a:blip r:embed="rId3" cstate="print">
            <a:clrChange>
              <a:clrFrom>
                <a:srgbClr val="F1F1F1"/>
              </a:clrFrom>
              <a:clrTo>
                <a:srgbClr val="F1F1F1">
                  <a:alpha val="0"/>
                </a:srgbClr>
              </a:clrTo>
            </a:clrChange>
          </a:blip>
          <a:srcRect/>
          <a:stretch>
            <a:fillRect/>
          </a:stretch>
        </p:blipFill>
        <p:spPr bwMode="auto">
          <a:xfrm>
            <a:off x="6734" y="2348880"/>
            <a:ext cx="9137266" cy="2448272"/>
          </a:xfrm>
          <a:prstGeom prst="rect">
            <a:avLst/>
          </a:prstGeom>
          <a:noFill/>
          <a:ln w="9525">
            <a:noFill/>
            <a:miter lim="800000"/>
            <a:headEnd/>
            <a:tailEnd/>
          </a:ln>
        </p:spPr>
      </p:pic>
      <p:sp>
        <p:nvSpPr>
          <p:cNvPr id="2052" name="Rectangle 4"/>
          <p:cNvSpPr>
            <a:spLocks noChangeArrowheads="1"/>
          </p:cNvSpPr>
          <p:nvPr/>
        </p:nvSpPr>
        <p:spPr bwMode="auto">
          <a:xfrm>
            <a:off x="0" y="1159677"/>
            <a:ext cx="91440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228600" algn="l"/>
              </a:tabLst>
            </a:pPr>
            <a:r>
              <a:rPr kumimoji="0" lang="fr-FR"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Les durées de macération en cuve</a:t>
            </a:r>
            <a:r>
              <a:rPr kumimoji="0" lang="fr-FR"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fr-FR"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4 jours pour les Beaujolais Nouveaux</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fr-FR"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6 à 10 jours pour les Beaujolais Villages et les Crus du Beaujolais.</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28600" algn="l"/>
              </a:tabLst>
            </a:pPr>
            <a:r>
              <a:rPr kumimoji="0" lang="fr-FR"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sym typeface="Symbol" pitchFamily="18" charset="2"/>
              </a:rPr>
              <a:t></a:t>
            </a:r>
            <a:r>
              <a:rPr kumimoji="0" lang="fr-FR"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Une cuvaison plus longue permet de développer les arômes de conservation et une structure tannique plus corsée, nécessaire à un bon vieillissement.</a:t>
            </a:r>
            <a:endParaRPr kumimoji="0" lang="fr-FR"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sym typeface="Symbol" pitchFamily="18" charset="2"/>
            </a:endParaRPr>
          </a:p>
        </p:txBody>
      </p:sp>
      <p:sp>
        <p:nvSpPr>
          <p:cNvPr id="2053" name="Rectangle 5"/>
          <p:cNvSpPr>
            <a:spLocks noChangeArrowheads="1"/>
          </p:cNvSpPr>
          <p:nvPr/>
        </p:nvSpPr>
        <p:spPr bwMode="auto">
          <a:xfrm>
            <a:off x="323528" y="4869160"/>
            <a:ext cx="4464496" cy="1584176"/>
          </a:xfrm>
          <a:prstGeom prst="rect">
            <a:avLst/>
          </a:prstGeom>
          <a:noFill/>
          <a:ln w="44450" cap="rnd">
            <a:solidFill>
              <a:srgbClr val="FF0000"/>
            </a:solidFill>
            <a:prstDash val="sysDot"/>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1" i="0" u="none" strike="noStrike" cap="none" normalizeH="0" baseline="0" dirty="0" smtClean="0">
                <a:ln>
                  <a:noFill/>
                </a:ln>
                <a:solidFill>
                  <a:schemeClr val="tx1"/>
                </a:solidFill>
                <a:effectLst/>
                <a:latin typeface="Calibri" pitchFamily="34" charset="0"/>
                <a:cs typeface="Arial" pitchFamily="34" charset="0"/>
              </a:rPr>
              <a:t>Qu’est-ce qu’un vin Nouveau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Calibri" pitchFamily="34" charset="0"/>
                <a:cs typeface="Arial" pitchFamily="34" charset="0"/>
              </a:rPr>
              <a:t>Un vin est dit « nouveau » dès la date de sa 1</a:t>
            </a:r>
            <a:r>
              <a:rPr kumimoji="0" lang="fr-FR" sz="1600" b="0" i="0" u="none" strike="noStrike" cap="none" normalizeH="0" baseline="30000" dirty="0" smtClean="0">
                <a:ln>
                  <a:noFill/>
                </a:ln>
                <a:solidFill>
                  <a:schemeClr val="tx1"/>
                </a:solidFill>
                <a:effectLst/>
                <a:latin typeface="Calibri" pitchFamily="34" charset="0"/>
                <a:cs typeface="Arial" pitchFamily="34" charset="0"/>
              </a:rPr>
              <a:t>ère</a:t>
            </a:r>
            <a:r>
              <a:rPr kumimoji="0" lang="fr-FR" sz="1600" b="0" i="0" u="none" strike="noStrike" cap="none" normalizeH="0" baseline="0" dirty="0" smtClean="0">
                <a:ln>
                  <a:noFill/>
                </a:ln>
                <a:solidFill>
                  <a:schemeClr val="tx1"/>
                </a:solidFill>
                <a:effectLst/>
                <a:latin typeface="Calibri" pitchFamily="34" charset="0"/>
                <a:cs typeface="Arial" pitchFamily="34" charset="0"/>
              </a:rPr>
              <a:t> mise à la consommation, c’est-à-dire à partir du 15 décembre pour la plupart des A.O.C. Il sera alors considéré comme vin Nouveau jusqu’à la récolte suivante</a:t>
            </a:r>
            <a:r>
              <a:rPr kumimoji="0" lang="fr-FR" sz="1600" b="0" i="0" u="none" strike="noStrike" cap="none" normalizeH="0" baseline="0" dirty="0" smtClean="0">
                <a:ln>
                  <a:noFill/>
                </a:ln>
                <a:solidFill>
                  <a:schemeClr val="tx1"/>
                </a:solidFill>
                <a:effectLst/>
                <a:latin typeface="Times New Roman" pitchFamily="18"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5004048" y="4869160"/>
            <a:ext cx="3816424" cy="1584176"/>
          </a:xfrm>
          <a:prstGeom prst="rect">
            <a:avLst/>
          </a:prstGeom>
          <a:noFill/>
          <a:ln w="44450" cap="rnd">
            <a:solidFill>
              <a:srgbClr val="FF0000"/>
            </a:solidFill>
            <a:prstDash val="sysDot"/>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1" i="0" u="none" strike="noStrike" cap="none" normalizeH="0" baseline="0" dirty="0" smtClean="0">
                <a:ln>
                  <a:noFill/>
                </a:ln>
                <a:solidFill>
                  <a:schemeClr val="tx1"/>
                </a:solidFill>
                <a:effectLst/>
                <a:latin typeface="Calibri" pitchFamily="34" charset="0"/>
                <a:cs typeface="Arial" pitchFamily="34" charset="0"/>
              </a:rPr>
              <a:t>Qu’est-ce qu’un vin Primeur ?</a:t>
            </a:r>
            <a:endParaRPr kumimoji="0" lang="fr-FR" sz="1600" b="1"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600" b="0" i="0" u="none" strike="noStrike" cap="none" normalizeH="0" baseline="0" dirty="0" smtClean="0">
                <a:ln>
                  <a:noFill/>
                </a:ln>
                <a:solidFill>
                  <a:schemeClr val="tx1"/>
                </a:solidFill>
                <a:effectLst/>
                <a:latin typeface="Calibri" pitchFamily="34" charset="0"/>
                <a:cs typeface="Arial" pitchFamily="34" charset="0"/>
              </a:rPr>
              <a:t>Quelques appellations ont le droit de commercialiser leur vin Nouveau en « primeur » à partir du 3</a:t>
            </a:r>
            <a:r>
              <a:rPr kumimoji="0" lang="fr-FR" sz="1600" b="0" i="0" u="none" strike="noStrike" cap="none" normalizeH="0" baseline="30000" dirty="0" smtClean="0">
                <a:ln>
                  <a:noFill/>
                </a:ln>
                <a:solidFill>
                  <a:schemeClr val="tx1"/>
                </a:solidFill>
                <a:effectLst/>
                <a:latin typeface="Calibri" pitchFamily="34" charset="0"/>
                <a:cs typeface="Arial" pitchFamily="34" charset="0"/>
              </a:rPr>
              <a:t>ème</a:t>
            </a:r>
            <a:r>
              <a:rPr kumimoji="0" lang="fr-FR" sz="1600" b="0" i="0" u="none" strike="noStrike" cap="none" normalizeH="0" baseline="0" dirty="0" smtClean="0">
                <a:ln>
                  <a:noFill/>
                </a:ln>
                <a:solidFill>
                  <a:schemeClr val="tx1"/>
                </a:solidFill>
                <a:effectLst/>
                <a:latin typeface="Calibri" pitchFamily="34" charset="0"/>
                <a:cs typeface="Arial" pitchFamily="34" charset="0"/>
              </a:rPr>
              <a:t> jeudi de novembre</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http://upload.wikimedia.org/wikipedia/commons/3/37/PotLyonnais.JPG"/>
          <p:cNvPicPr>
            <a:picLocks noChangeAspect="1" noChangeArrowheads="1"/>
          </p:cNvPicPr>
          <p:nvPr/>
        </p:nvPicPr>
        <p:blipFill>
          <a:blip r:embed="rId2" cstate="print">
            <a:clrChange>
              <a:clrFrom>
                <a:srgbClr val="CDC9BE"/>
              </a:clrFrom>
              <a:clrTo>
                <a:srgbClr val="CDC9BE">
                  <a:alpha val="0"/>
                </a:srgbClr>
              </a:clrTo>
            </a:clrChange>
          </a:blip>
          <a:srcRect l="29487" r="31198"/>
          <a:stretch>
            <a:fillRect/>
          </a:stretch>
        </p:blipFill>
        <p:spPr bwMode="auto">
          <a:xfrm>
            <a:off x="251520" y="1052736"/>
            <a:ext cx="1529702" cy="5184576"/>
          </a:xfrm>
          <a:prstGeom prst="ellipse">
            <a:avLst/>
          </a:prstGeom>
          <a:ln>
            <a:noFill/>
          </a:ln>
          <a:effectLst>
            <a:softEdge rad="112500"/>
          </a:effectLst>
        </p:spPr>
      </p:pic>
      <p:sp>
        <p:nvSpPr>
          <p:cNvPr id="2" name="Titre 1"/>
          <p:cNvSpPr>
            <a:spLocks noGrp="1"/>
          </p:cNvSpPr>
          <p:nvPr>
            <p:ph type="title"/>
          </p:nvPr>
        </p:nvSpPr>
        <p:spPr>
          <a:xfrm>
            <a:off x="457200" y="267494"/>
            <a:ext cx="8229600" cy="785242"/>
          </a:xfrm>
        </p:spPr>
        <p:txBody>
          <a:bodyPr>
            <a:normAutofit/>
          </a:bodyPr>
          <a:lstStyle/>
          <a:p>
            <a:pPr algn="ctr"/>
            <a:r>
              <a:rPr lang="fr-FR" sz="4400" b="1" dirty="0" smtClean="0"/>
              <a:t>Accords Mets &amp; Vins</a:t>
            </a:r>
            <a:endParaRPr lang="fr-FR" sz="4400" b="1" dirty="0"/>
          </a:p>
        </p:txBody>
      </p:sp>
      <p:sp>
        <p:nvSpPr>
          <p:cNvPr id="3" name="Espace réservé du pied de page 2"/>
          <p:cNvSpPr>
            <a:spLocks noGrp="1"/>
          </p:cNvSpPr>
          <p:nvPr>
            <p:ph type="ftr" sz="quarter" idx="11"/>
          </p:nvPr>
        </p:nvSpPr>
        <p:spPr/>
        <p:txBody>
          <a:bodyPr/>
          <a:lstStyle/>
          <a:p>
            <a:r>
              <a:rPr lang="fr-FR" smtClean="0"/>
              <a:t>D. BAFCOP-LPO C.CLAUDEL</a:t>
            </a:r>
            <a:endParaRPr lang="fr-FR" dirty="0"/>
          </a:p>
        </p:txBody>
      </p:sp>
      <p:sp>
        <p:nvSpPr>
          <p:cNvPr id="4" name="Espace réservé du numéro de diapositive 3"/>
          <p:cNvSpPr>
            <a:spLocks noGrp="1"/>
          </p:cNvSpPr>
          <p:nvPr>
            <p:ph type="sldNum" sz="quarter" idx="12"/>
          </p:nvPr>
        </p:nvSpPr>
        <p:spPr/>
        <p:txBody>
          <a:bodyPr/>
          <a:lstStyle/>
          <a:p>
            <a:fld id="{57FE5D17-61EE-4F41-8EE3-FFC8552B7EBD}" type="slidenum">
              <a:rPr lang="fr-FR" smtClean="0"/>
              <a:pPr/>
              <a:t>14</a:t>
            </a:fld>
            <a:endParaRPr lang="fr-FR" dirty="0"/>
          </a:p>
        </p:txBody>
      </p:sp>
      <p:sp>
        <p:nvSpPr>
          <p:cNvPr id="5" name="Rectangle 4"/>
          <p:cNvSpPr/>
          <p:nvPr/>
        </p:nvSpPr>
        <p:spPr>
          <a:xfrm>
            <a:off x="395536" y="1268760"/>
            <a:ext cx="8496944" cy="5355312"/>
          </a:xfrm>
          <a:prstGeom prst="rect">
            <a:avLst/>
          </a:prstGeom>
        </p:spPr>
        <p:txBody>
          <a:bodyPr wrap="square">
            <a:spAutoFit/>
          </a:bodyPr>
          <a:lstStyle/>
          <a:p>
            <a:pPr algn="ctr"/>
            <a:r>
              <a:rPr lang="fr-FR" b="1" dirty="0" smtClean="0"/>
              <a:t>Saucisson Chaud Pistaché en Brioche </a:t>
            </a:r>
            <a:endParaRPr lang="fr-FR" dirty="0" smtClean="0"/>
          </a:p>
          <a:p>
            <a:pPr algn="ctr"/>
            <a:r>
              <a:rPr lang="fr-FR" dirty="0" smtClean="0"/>
              <a:t>accompagné d’une salade verte </a:t>
            </a:r>
            <a:br>
              <a:rPr lang="fr-FR" dirty="0" smtClean="0"/>
            </a:br>
            <a:r>
              <a:rPr lang="fr-FR" b="1" dirty="0" smtClean="0"/>
              <a:t> </a:t>
            </a:r>
            <a:r>
              <a:rPr lang="fr-FR" b="1" i="1" dirty="0" smtClean="0"/>
              <a:t>Beaujolais </a:t>
            </a:r>
            <a:r>
              <a:rPr lang="fr-FR" i="1" dirty="0" smtClean="0"/>
              <a:t>– Guy Vignat </a:t>
            </a:r>
            <a:r>
              <a:rPr lang="fr-FR" b="1" i="1" dirty="0" smtClean="0"/>
              <a:t>– </a:t>
            </a:r>
            <a:r>
              <a:rPr lang="fr-FR" i="1" dirty="0" smtClean="0"/>
              <a:t>Propriétaire </a:t>
            </a:r>
          </a:p>
          <a:p>
            <a:pPr algn="ctr"/>
            <a:endParaRPr lang="fr-FR" dirty="0" smtClean="0"/>
          </a:p>
          <a:p>
            <a:pPr algn="ctr"/>
            <a:r>
              <a:rPr lang="fr-FR" dirty="0" smtClean="0"/>
              <a:t>***</a:t>
            </a:r>
          </a:p>
          <a:p>
            <a:pPr algn="ctr"/>
            <a:r>
              <a:rPr lang="fr-FR" b="1" dirty="0" smtClean="0"/>
              <a:t>Entrecôte grillée, façon beaujolaise</a:t>
            </a:r>
            <a:r>
              <a:rPr lang="fr-FR" dirty="0" smtClean="0"/>
              <a:t/>
            </a:r>
            <a:br>
              <a:rPr lang="fr-FR" dirty="0" smtClean="0"/>
            </a:br>
            <a:r>
              <a:rPr lang="fr-FR" dirty="0" smtClean="0"/>
              <a:t> Haricots verts frais et pommes nouvelles rissolées</a:t>
            </a:r>
          </a:p>
          <a:p>
            <a:pPr algn="ctr"/>
            <a:r>
              <a:rPr lang="fr-FR" b="1" i="1" dirty="0" smtClean="0"/>
              <a:t>Moulin à Vent </a:t>
            </a:r>
            <a:r>
              <a:rPr lang="fr-FR" i="1" dirty="0" smtClean="0"/>
              <a:t>– Georges Duboeuf – Propriétaire</a:t>
            </a:r>
          </a:p>
          <a:p>
            <a:pPr algn="ctr"/>
            <a:endParaRPr lang="fr-FR" dirty="0" smtClean="0"/>
          </a:p>
          <a:p>
            <a:pPr algn="ctr"/>
            <a:r>
              <a:rPr lang="fr-FR" dirty="0" smtClean="0"/>
              <a:t>****</a:t>
            </a:r>
          </a:p>
          <a:p>
            <a:pPr algn="ctr"/>
            <a:r>
              <a:rPr lang="fr-FR" b="1" dirty="0" smtClean="0"/>
              <a:t>Fromage blanc </a:t>
            </a:r>
            <a:r>
              <a:rPr lang="fr-FR" dirty="0" smtClean="0"/>
              <a:t>&amp; ses produits d’accompagnement</a:t>
            </a:r>
          </a:p>
          <a:p>
            <a:pPr algn="ctr"/>
            <a:r>
              <a:rPr lang="fr-FR" b="1" i="1" dirty="0" smtClean="0"/>
              <a:t>Mâconnais Viré Clessé </a:t>
            </a:r>
            <a:r>
              <a:rPr lang="fr-FR" i="1" dirty="0" smtClean="0"/>
              <a:t>- Clos du Chapitre – M. Depagneux – Propriétaire</a:t>
            </a:r>
          </a:p>
          <a:p>
            <a:pPr algn="ctr"/>
            <a:endParaRPr lang="fr-FR" dirty="0" smtClean="0"/>
          </a:p>
          <a:p>
            <a:pPr algn="ctr"/>
            <a:r>
              <a:rPr lang="fr-FR" dirty="0" smtClean="0"/>
              <a:t>****</a:t>
            </a:r>
          </a:p>
          <a:p>
            <a:pPr algn="ctr"/>
            <a:r>
              <a:rPr lang="fr-FR" b="1" i="1" dirty="0" smtClean="0"/>
              <a:t>Déclinaison sur le beaujolais</a:t>
            </a:r>
            <a:endParaRPr lang="fr-FR" dirty="0" smtClean="0"/>
          </a:p>
          <a:p>
            <a:pPr algn="ctr"/>
            <a:r>
              <a:rPr lang="fr-FR" dirty="0" smtClean="0"/>
              <a:t>Poire pochée au beaujolais, servie avec son granité (sorbet) et une tranche de pain d’épice</a:t>
            </a:r>
          </a:p>
          <a:p>
            <a:pPr algn="ctr"/>
            <a:endParaRPr lang="fr-FR" dirty="0" smtClean="0"/>
          </a:p>
          <a:p>
            <a:pPr algn="ctr"/>
            <a:endParaRPr lang="fr-FR" dirty="0"/>
          </a:p>
        </p:txBody>
      </p:sp>
      <p:pic>
        <p:nvPicPr>
          <p:cNvPr id="5121" name="Picture 1" descr="beaujolais"/>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861176" y="332656"/>
            <a:ext cx="1282824" cy="174097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929258"/>
          </a:xfrm>
        </p:spPr>
        <p:txBody>
          <a:bodyPr>
            <a:normAutofit/>
          </a:bodyPr>
          <a:lstStyle/>
          <a:p>
            <a:r>
              <a:rPr lang="fr-FR" sz="4800" b="1" dirty="0" smtClean="0"/>
              <a:t>Les tables renommées</a:t>
            </a:r>
            <a:endParaRPr lang="fr-FR" sz="4800" b="1" dirty="0"/>
          </a:p>
        </p:txBody>
      </p:sp>
      <p:sp>
        <p:nvSpPr>
          <p:cNvPr id="3" name="Espace réservé du pied de page 2"/>
          <p:cNvSpPr>
            <a:spLocks noGrp="1"/>
          </p:cNvSpPr>
          <p:nvPr>
            <p:ph type="ftr" sz="quarter" idx="11"/>
          </p:nvPr>
        </p:nvSpPr>
        <p:spPr/>
        <p:txBody>
          <a:bodyPr/>
          <a:lstStyle/>
          <a:p>
            <a:r>
              <a:rPr lang="fr-FR" smtClean="0"/>
              <a:t>D. BAFCOP-LPO C.CLAUDEL</a:t>
            </a:r>
            <a:endParaRPr lang="fr-FR" dirty="0"/>
          </a:p>
        </p:txBody>
      </p:sp>
      <p:sp>
        <p:nvSpPr>
          <p:cNvPr id="4" name="Espace réservé du numéro de diapositive 3"/>
          <p:cNvSpPr>
            <a:spLocks noGrp="1"/>
          </p:cNvSpPr>
          <p:nvPr>
            <p:ph type="sldNum" sz="quarter" idx="12"/>
          </p:nvPr>
        </p:nvSpPr>
        <p:spPr/>
        <p:txBody>
          <a:bodyPr/>
          <a:lstStyle/>
          <a:p>
            <a:fld id="{57FE5D17-61EE-4F41-8EE3-FFC8552B7EBD}" type="slidenum">
              <a:rPr lang="fr-FR" smtClean="0"/>
              <a:pPr/>
              <a:t>15</a:t>
            </a:fld>
            <a:endParaRPr lang="fr-FR" dirty="0"/>
          </a:p>
        </p:txBody>
      </p:sp>
      <p:pic>
        <p:nvPicPr>
          <p:cNvPr id="25602" name="Picture 2" descr="http://www.beaujolais.com/page/images/actualites/Bistrots1a.jpg"/>
          <p:cNvPicPr>
            <a:picLocks noChangeAspect="1" noChangeArrowheads="1"/>
          </p:cNvPicPr>
          <p:nvPr/>
        </p:nvPicPr>
        <p:blipFill>
          <a:blip r:embed="rId2" cstate="print"/>
          <a:srcRect/>
          <a:stretch>
            <a:fillRect/>
          </a:stretch>
        </p:blipFill>
        <p:spPr bwMode="auto">
          <a:xfrm>
            <a:off x="251520" y="1484784"/>
            <a:ext cx="3924626" cy="4032448"/>
          </a:xfrm>
          <a:prstGeom prst="rect">
            <a:avLst/>
          </a:prstGeom>
          <a:noFill/>
        </p:spPr>
      </p:pic>
      <p:sp>
        <p:nvSpPr>
          <p:cNvPr id="6" name="Rectangle 5"/>
          <p:cNvSpPr/>
          <p:nvPr/>
        </p:nvSpPr>
        <p:spPr>
          <a:xfrm>
            <a:off x="4211960" y="1484784"/>
            <a:ext cx="4572000" cy="2308324"/>
          </a:xfrm>
          <a:prstGeom prst="rect">
            <a:avLst/>
          </a:prstGeom>
        </p:spPr>
        <p:txBody>
          <a:bodyPr>
            <a:spAutoFit/>
          </a:bodyPr>
          <a:lstStyle/>
          <a:p>
            <a:r>
              <a:rPr lang="fr-FR" dirty="0" smtClean="0"/>
              <a:t>Les </a:t>
            </a:r>
            <a:r>
              <a:rPr lang="fr-FR" b="1" dirty="0" smtClean="0"/>
              <a:t>Bistrots Beaujolais </a:t>
            </a:r>
            <a:r>
              <a:rPr lang="fr-FR" dirty="0" smtClean="0"/>
              <a:t>trouvent leurs racines avec la création d’un réseau en Pays Beaujolais pour déguster les vins du terroir beaujolais, terre d’accueil et de gourmandise. Des restaurateurs reçoivent dans la plus pure tradition beaujolaise et font partager l’amour de leur pays.</a:t>
            </a:r>
            <a:endParaRPr lang="fr-FR" dirty="0"/>
          </a:p>
        </p:txBody>
      </p:sp>
      <p:sp>
        <p:nvSpPr>
          <p:cNvPr id="3073" name="Rectangle 1"/>
          <p:cNvSpPr>
            <a:spLocks noChangeArrowheads="1"/>
          </p:cNvSpPr>
          <p:nvPr/>
        </p:nvSpPr>
        <p:spPr bwMode="auto">
          <a:xfrm>
            <a:off x="4283968" y="3892260"/>
            <a:ext cx="432048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b="1" i="1" strike="noStrike" cap="none" normalizeH="0" baseline="0" dirty="0" smtClean="0">
                <a:ln>
                  <a:noFill/>
                </a:ln>
                <a:solidFill>
                  <a:schemeClr val="tx1"/>
                </a:solidFill>
                <a:effectLst/>
                <a:latin typeface="Garamond" pitchFamily="18" charset="0"/>
                <a:ea typeface="Times New Roman" pitchFamily="18" charset="0"/>
                <a:cs typeface="Arial" pitchFamily="34" charset="0"/>
              </a:rPr>
              <a:t>Quelques bonnes tables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b="0" i="0"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Garamond" pitchFamily="18" charset="0"/>
                <a:ea typeface="Times New Roman" pitchFamily="18" charset="0"/>
                <a:cs typeface="Arial" pitchFamily="34" charset="0"/>
              </a:rPr>
              <a:t>- Les Platanes à </a:t>
            </a:r>
            <a:r>
              <a:rPr kumimoji="0" lang="fr-FR" b="0" i="0" u="none" strike="noStrike" cap="none" normalizeH="0" baseline="0" dirty="0" err="1" smtClean="0">
                <a:ln>
                  <a:noFill/>
                </a:ln>
                <a:solidFill>
                  <a:schemeClr val="tx1"/>
                </a:solidFill>
                <a:effectLst/>
                <a:latin typeface="Garamond" pitchFamily="18" charset="0"/>
                <a:ea typeface="Times New Roman" pitchFamily="18" charset="0"/>
                <a:cs typeface="Arial" pitchFamily="34" charset="0"/>
              </a:rPr>
              <a:t>Chenas</a:t>
            </a:r>
            <a:r>
              <a:rPr kumimoji="0" lang="fr-FR" b="0" i="0" u="none" strike="noStrike" cap="none" normalizeH="0" baseline="0" dirty="0" smtClean="0">
                <a:ln>
                  <a:noFill/>
                </a:ln>
                <a:solidFill>
                  <a:schemeClr val="tx1"/>
                </a:solidFill>
                <a:effectLst/>
                <a:latin typeface="Garamond" pitchFamily="18" charset="0"/>
                <a:ea typeface="Times New Roman" pitchFamily="18" charset="0"/>
                <a:cs typeface="Arial" pitchFamily="34" charset="0"/>
              </a:rPr>
              <a:t>,</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Garamond" pitchFamily="18" charset="0"/>
                <a:ea typeface="Times New Roman" pitchFamily="18" charset="0"/>
                <a:cs typeface="Arial" pitchFamily="34" charset="0"/>
              </a:rPr>
              <a:t>- L’auberge du Paradis à St Amour,</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Garamond" pitchFamily="18" charset="0"/>
                <a:ea typeface="Times New Roman" pitchFamily="18" charset="0"/>
                <a:cs typeface="Arial" pitchFamily="34" charset="0"/>
              </a:rPr>
              <a:t>- Jean Brouilly à Tarare,</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Garamond" pitchFamily="18" charset="0"/>
                <a:ea typeface="Times New Roman" pitchFamily="18" charset="0"/>
                <a:cs typeface="Arial" pitchFamily="34" charset="0"/>
              </a:rPr>
              <a:t>- La ferme du poulet à Villefranche sur Saône,</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tx1"/>
                </a:solidFill>
                <a:effectLst/>
                <a:latin typeface="Garamond" pitchFamily="18" charset="0"/>
                <a:ea typeface="Times New Roman" pitchFamily="18" charset="0"/>
                <a:cs typeface="Arial" pitchFamily="34" charset="0"/>
              </a:rPr>
              <a:t>- Le Villon à </a:t>
            </a:r>
            <a:r>
              <a:rPr kumimoji="0" lang="fr-FR" b="0" i="0" u="none" strike="noStrike" cap="none" normalizeH="0" baseline="0" dirty="0" err="1" smtClean="0">
                <a:ln>
                  <a:noFill/>
                </a:ln>
                <a:solidFill>
                  <a:schemeClr val="tx1"/>
                </a:solidFill>
                <a:effectLst/>
                <a:latin typeface="Garamond" pitchFamily="18" charset="0"/>
                <a:ea typeface="Times New Roman" pitchFamily="18" charset="0"/>
                <a:cs typeface="Arial" pitchFamily="34" charset="0"/>
              </a:rPr>
              <a:t>Villié</a:t>
            </a:r>
            <a:r>
              <a:rPr kumimoji="0" lang="fr-FR" b="0" i="0" u="none" strike="noStrike" cap="none" normalizeH="0" baseline="0" dirty="0" smtClean="0">
                <a:ln>
                  <a:noFill/>
                </a:ln>
                <a:solidFill>
                  <a:schemeClr val="tx1"/>
                </a:solidFill>
                <a:effectLst/>
                <a:latin typeface="Garamond" pitchFamily="18" charset="0"/>
                <a:ea typeface="Times New Roman" pitchFamily="18" charset="0"/>
                <a:cs typeface="Arial" pitchFamily="34" charset="0"/>
              </a:rPr>
              <a:t>-Morgon.</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JPEG - 7.9 ko"/>
          <p:cNvPicPr>
            <a:picLocks noChangeAspect="1" noChangeArrowheads="1"/>
          </p:cNvPicPr>
          <p:nvPr/>
        </p:nvPicPr>
        <p:blipFill>
          <a:blip r:embed="rId2" cstate="print"/>
          <a:srcRect/>
          <a:stretch>
            <a:fillRect/>
          </a:stretch>
        </p:blipFill>
        <p:spPr bwMode="auto">
          <a:xfrm>
            <a:off x="6588224" y="1196752"/>
            <a:ext cx="2555776" cy="4162264"/>
          </a:xfrm>
          <a:prstGeom prst="ellipse">
            <a:avLst/>
          </a:prstGeom>
          <a:ln>
            <a:noFill/>
          </a:ln>
          <a:effectLst>
            <a:softEdge rad="112500"/>
          </a:effectLst>
        </p:spPr>
      </p:pic>
      <p:sp>
        <p:nvSpPr>
          <p:cNvPr id="2" name="Titre 1"/>
          <p:cNvSpPr>
            <a:spLocks noGrp="1"/>
          </p:cNvSpPr>
          <p:nvPr>
            <p:ph type="title"/>
          </p:nvPr>
        </p:nvSpPr>
        <p:spPr>
          <a:xfrm>
            <a:off x="467544" y="332656"/>
            <a:ext cx="6840760" cy="1001266"/>
          </a:xfrm>
        </p:spPr>
        <p:txBody>
          <a:bodyPr>
            <a:normAutofit/>
          </a:bodyPr>
          <a:lstStyle/>
          <a:p>
            <a:r>
              <a:rPr lang="fr-FR" sz="4800" b="1" dirty="0" smtClean="0"/>
              <a:t>Un peu d’histoire …</a:t>
            </a:r>
            <a:endParaRPr lang="fr-FR" sz="4800" b="1" dirty="0"/>
          </a:p>
        </p:txBody>
      </p:sp>
      <p:sp>
        <p:nvSpPr>
          <p:cNvPr id="6" name="Espace réservé du numéro de diapositive 5"/>
          <p:cNvSpPr>
            <a:spLocks noGrp="1"/>
          </p:cNvSpPr>
          <p:nvPr>
            <p:ph type="sldNum" sz="quarter" idx="12"/>
          </p:nvPr>
        </p:nvSpPr>
        <p:spPr/>
        <p:txBody>
          <a:bodyPr/>
          <a:lstStyle/>
          <a:p>
            <a:fld id="{57FE5D17-61EE-4F41-8EE3-FFC8552B7EBD}" type="slidenum">
              <a:rPr lang="fr-FR" smtClean="0"/>
              <a:pPr/>
              <a:t>2</a:t>
            </a:fld>
            <a:endParaRPr lang="fr-FR" dirty="0"/>
          </a:p>
        </p:txBody>
      </p:sp>
      <p:sp>
        <p:nvSpPr>
          <p:cNvPr id="7" name="Espace réservé du pied de page 6"/>
          <p:cNvSpPr>
            <a:spLocks noGrp="1"/>
          </p:cNvSpPr>
          <p:nvPr>
            <p:ph type="ftr" sz="quarter" idx="11"/>
          </p:nvPr>
        </p:nvSpPr>
        <p:spPr/>
        <p:txBody>
          <a:bodyPr/>
          <a:lstStyle/>
          <a:p>
            <a:r>
              <a:rPr lang="fr-FR" smtClean="0"/>
              <a:t>D. BAFCOP-LPO C.CLAUDEL</a:t>
            </a:r>
            <a:endParaRPr lang="fr-FR" dirty="0"/>
          </a:p>
        </p:txBody>
      </p:sp>
      <p:sp>
        <p:nvSpPr>
          <p:cNvPr id="11" name="Rectangle 10"/>
          <p:cNvSpPr/>
          <p:nvPr/>
        </p:nvSpPr>
        <p:spPr>
          <a:xfrm>
            <a:off x="179512" y="1412777"/>
            <a:ext cx="7344816" cy="5047536"/>
          </a:xfrm>
          <a:prstGeom prst="rect">
            <a:avLst/>
          </a:prstGeom>
        </p:spPr>
        <p:txBody>
          <a:bodyPr wrap="square">
            <a:spAutoFit/>
          </a:bodyPr>
          <a:lstStyle/>
          <a:p>
            <a:r>
              <a:rPr lang="fr-FR" sz="1600" dirty="0" smtClean="0"/>
              <a:t>Le Beaujolais est une région, un pays, jadis une province.</a:t>
            </a:r>
          </a:p>
          <a:p>
            <a:r>
              <a:rPr lang="fr-FR" sz="1600" dirty="0" smtClean="0"/>
              <a:t>Le Beaujolais doit son nom à la maison des Beaujeu, qui du 11ème au 14ème siècles marqueront de leur empreinte la Région du Beaujolais, mais aussi les régions voisines. </a:t>
            </a:r>
          </a:p>
          <a:p>
            <a:r>
              <a:rPr lang="fr-FR" sz="1600" dirty="0" smtClean="0"/>
              <a:t>En 1400, la Seigneurie de Beaujeu perd son indépendance. Edouard II, dernier seigneur de la lignée remet ses biens à Louis de Bourbon. En 1473, Pierre de Bourbon, épouse Anne de France, fille du roi Louis XI, plus connue sous le nom d'</a:t>
            </a:r>
            <a:r>
              <a:rPr lang="fr-FR" sz="1600" b="1" dirty="0" smtClean="0"/>
              <a:t>Anne de Beaujeu</a:t>
            </a:r>
            <a:r>
              <a:rPr lang="fr-FR" sz="1600" dirty="0" smtClean="0"/>
              <a:t>. </a:t>
            </a:r>
          </a:p>
          <a:p>
            <a:endParaRPr lang="fr-FR" sz="800" dirty="0" smtClean="0"/>
          </a:p>
          <a:p>
            <a:r>
              <a:rPr lang="fr-FR" sz="1600" dirty="0" smtClean="0"/>
              <a:t>En 1531, le Beaujolais est réuni à la Couronne. En 1560, la région repasse aux mains des Bourbon-Montpensier. Marie-Louise de Montpensier, la Grande Mademoiselle, cousine de Louis XIV, lègue la région aux Orléans. </a:t>
            </a:r>
          </a:p>
          <a:p>
            <a:r>
              <a:rPr lang="fr-FR" sz="1600" dirty="0" smtClean="0"/>
              <a:t>Le Beaujolais perd son unité lors de la Révolution : une partie est rattachée au département du Rhône, l'autre de la Loire. </a:t>
            </a:r>
          </a:p>
          <a:p>
            <a:endParaRPr lang="fr-FR" sz="800" dirty="0" smtClean="0"/>
          </a:p>
          <a:p>
            <a:r>
              <a:rPr lang="fr-FR" sz="1600" dirty="0" smtClean="0"/>
              <a:t>Au XIXème siècle, le pays beaujolais est une grande région européenne du textile. Ce n’est qu’au XXème siècle que le vignoble devient un secteur économique dominant. Madame de Sévigné, Utrillo, Saint-Exupéry ou encore Teilhard du Chardin ont fréquenté la région. </a:t>
            </a:r>
            <a:endParaRPr lang="fr-FR" sz="1600" dirty="0" smtClean="0">
              <a:solidFill>
                <a:srgbClr val="FFFFFF"/>
              </a:solidFill>
            </a:endParaRPr>
          </a:p>
          <a:p>
            <a:endParaRPr lang="fr-FR" dirty="0"/>
          </a:p>
        </p:txBody>
      </p:sp>
      <p:sp>
        <p:nvSpPr>
          <p:cNvPr id="14" name="Rectangle 13"/>
          <p:cNvSpPr/>
          <p:nvPr/>
        </p:nvSpPr>
        <p:spPr>
          <a:xfrm>
            <a:off x="7236296" y="5661248"/>
            <a:ext cx="1696298" cy="307777"/>
          </a:xfrm>
          <a:prstGeom prst="rect">
            <a:avLst/>
          </a:prstGeom>
        </p:spPr>
        <p:txBody>
          <a:bodyPr wrap="none">
            <a:spAutoFit/>
          </a:bodyPr>
          <a:lstStyle/>
          <a:p>
            <a:r>
              <a:rPr lang="fr-FR" sz="1400" b="1" dirty="0" smtClean="0"/>
              <a:t>Anne de Beaujeu</a:t>
            </a:r>
            <a:endParaRPr lang="fr-FR"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785242"/>
          </a:xfrm>
        </p:spPr>
        <p:txBody>
          <a:bodyPr>
            <a:noAutofit/>
          </a:bodyPr>
          <a:lstStyle/>
          <a:p>
            <a:r>
              <a:rPr lang="fr-FR" sz="4800" b="1" dirty="0" smtClean="0"/>
              <a:t>LE BEAUJOLAIS PRATIQUE</a:t>
            </a:r>
            <a:endParaRPr lang="fr-FR" sz="4800" b="1" dirty="0"/>
          </a:p>
        </p:txBody>
      </p:sp>
      <p:sp>
        <p:nvSpPr>
          <p:cNvPr id="5" name="Espace réservé du numéro de diapositive 4"/>
          <p:cNvSpPr>
            <a:spLocks noGrp="1"/>
          </p:cNvSpPr>
          <p:nvPr>
            <p:ph type="sldNum" sz="quarter" idx="12"/>
          </p:nvPr>
        </p:nvSpPr>
        <p:spPr/>
        <p:txBody>
          <a:bodyPr/>
          <a:lstStyle/>
          <a:p>
            <a:fld id="{57FE5D17-61EE-4F41-8EE3-FFC8552B7EBD}" type="slidenum">
              <a:rPr lang="fr-FR" smtClean="0"/>
              <a:pPr/>
              <a:t>3</a:t>
            </a:fld>
            <a:endParaRPr lang="fr-FR" dirty="0"/>
          </a:p>
        </p:txBody>
      </p:sp>
      <p:sp>
        <p:nvSpPr>
          <p:cNvPr id="6" name="Rectangle 5"/>
          <p:cNvSpPr/>
          <p:nvPr/>
        </p:nvSpPr>
        <p:spPr>
          <a:xfrm>
            <a:off x="251520" y="1124744"/>
            <a:ext cx="8712968" cy="3447098"/>
          </a:xfrm>
          <a:prstGeom prst="rect">
            <a:avLst/>
          </a:prstGeom>
        </p:spPr>
        <p:txBody>
          <a:bodyPr wrap="square">
            <a:spAutoFit/>
          </a:bodyPr>
          <a:lstStyle/>
          <a:p>
            <a:pPr>
              <a:buFont typeface="Arial" pitchFamily="34" charset="0"/>
              <a:buChar char="•"/>
            </a:pPr>
            <a:r>
              <a:rPr lang="fr-FR" b="1" dirty="0" smtClean="0"/>
              <a:t>  </a:t>
            </a:r>
            <a:r>
              <a:rPr lang="fr-FR" sz="2400" b="1" dirty="0" smtClean="0">
                <a:solidFill>
                  <a:schemeClr val="accent1"/>
                </a:solidFill>
              </a:rPr>
              <a:t>Le climat</a:t>
            </a:r>
          </a:p>
          <a:p>
            <a:r>
              <a:rPr lang="fr-FR" dirty="0" smtClean="0"/>
              <a:t>La région du Beaujolais, à proximité de Lyon, appartient à la famille des </a:t>
            </a:r>
            <a:r>
              <a:rPr lang="fr-FR" b="1" dirty="0" smtClean="0"/>
              <a:t>vignobles continentaux</a:t>
            </a:r>
            <a:r>
              <a:rPr lang="fr-FR" dirty="0" smtClean="0"/>
              <a:t>, </a:t>
            </a:r>
            <a:r>
              <a:rPr lang="fr-FR" i="1" dirty="0" smtClean="0"/>
              <a:t>aux hivers secs et froids et aux étés chauds</a:t>
            </a:r>
            <a:r>
              <a:rPr lang="fr-FR" dirty="0" smtClean="0"/>
              <a:t>.</a:t>
            </a:r>
          </a:p>
          <a:p>
            <a:r>
              <a:rPr lang="fr-FR" dirty="0" smtClean="0"/>
              <a:t>Orientés à l’Est et au Sud, le vignoble épouse des collines protégées des vents d’Ouest, qui connaissent des étés ensoleillés avec quelques influences méditerranéennes.</a:t>
            </a:r>
            <a:br>
              <a:rPr lang="fr-FR" dirty="0" smtClean="0"/>
            </a:br>
            <a:r>
              <a:rPr lang="fr-FR" dirty="0" smtClean="0"/>
              <a:t>Le </a:t>
            </a:r>
            <a:r>
              <a:rPr lang="fr-FR" b="1" dirty="0" smtClean="0"/>
              <a:t>climat y est donc tempéré et rarement froid</a:t>
            </a:r>
            <a:r>
              <a:rPr lang="fr-FR" dirty="0" smtClean="0"/>
              <a:t>.</a:t>
            </a:r>
          </a:p>
          <a:p>
            <a:endParaRPr lang="fr-FR" sz="800" b="1" dirty="0" smtClean="0"/>
          </a:p>
          <a:p>
            <a:pPr>
              <a:buFont typeface="Arial" pitchFamily="34" charset="0"/>
              <a:buChar char="•"/>
            </a:pPr>
            <a:r>
              <a:rPr lang="fr-FR" b="1" dirty="0" smtClean="0"/>
              <a:t>  </a:t>
            </a:r>
            <a:r>
              <a:rPr lang="fr-FR" sz="2400" b="1" dirty="0" smtClean="0">
                <a:solidFill>
                  <a:schemeClr val="accent1"/>
                </a:solidFill>
              </a:rPr>
              <a:t>Le sol</a:t>
            </a:r>
            <a:endParaRPr lang="fr-FR" sz="2400" dirty="0" smtClean="0">
              <a:solidFill>
                <a:schemeClr val="accent1"/>
              </a:solidFill>
            </a:endParaRPr>
          </a:p>
          <a:p>
            <a:r>
              <a:rPr lang="fr-FR" dirty="0" smtClean="0"/>
              <a:t>Le sol est </a:t>
            </a:r>
            <a:r>
              <a:rPr lang="fr-FR" b="1" dirty="0" smtClean="0"/>
              <a:t>argilo-calcaire</a:t>
            </a:r>
            <a:r>
              <a:rPr lang="fr-FR" dirty="0" smtClean="0"/>
              <a:t> au sud et à dominante </a:t>
            </a:r>
            <a:r>
              <a:rPr lang="fr-FR" b="1" dirty="0" smtClean="0"/>
              <a:t>granitique</a:t>
            </a:r>
            <a:r>
              <a:rPr lang="fr-FR" dirty="0" smtClean="0"/>
              <a:t> au nord.</a:t>
            </a:r>
          </a:p>
          <a:p>
            <a:r>
              <a:rPr lang="fr-FR" dirty="0" smtClean="0"/>
              <a:t>La bonne exposition des vignes, parfois en terrasses, favorise la maturation des grappes.</a:t>
            </a:r>
            <a:endParaRPr lang="fr-FR" dirty="0"/>
          </a:p>
        </p:txBody>
      </p:sp>
      <p:sp>
        <p:nvSpPr>
          <p:cNvPr id="7" name="Espace réservé du pied de page 6"/>
          <p:cNvSpPr>
            <a:spLocks noGrp="1"/>
          </p:cNvSpPr>
          <p:nvPr>
            <p:ph type="ftr" sz="quarter" idx="11"/>
          </p:nvPr>
        </p:nvSpPr>
        <p:spPr/>
        <p:txBody>
          <a:bodyPr/>
          <a:lstStyle/>
          <a:p>
            <a:r>
              <a:rPr lang="fr-FR" smtClean="0"/>
              <a:t>D. BAFCOP-LPO C.CLAUDEL</a:t>
            </a:r>
            <a:endParaRPr lang="fr-FR" dirty="0"/>
          </a:p>
        </p:txBody>
      </p:sp>
      <p:pic>
        <p:nvPicPr>
          <p:cNvPr id="8194" name="Picture 2" descr="Les vendanges (Chiroubles)"/>
          <p:cNvPicPr>
            <a:picLocks noChangeAspect="1" noChangeArrowheads="1"/>
          </p:cNvPicPr>
          <p:nvPr/>
        </p:nvPicPr>
        <p:blipFill>
          <a:blip r:embed="rId2" cstate="print"/>
          <a:srcRect/>
          <a:stretch>
            <a:fillRect/>
          </a:stretch>
        </p:blipFill>
        <p:spPr bwMode="auto">
          <a:xfrm>
            <a:off x="6156176" y="4581128"/>
            <a:ext cx="2799234" cy="1962167"/>
          </a:xfrm>
          <a:prstGeom prst="rect">
            <a:avLst/>
          </a:prstGeom>
          <a:noFill/>
        </p:spPr>
      </p:pic>
      <p:pic>
        <p:nvPicPr>
          <p:cNvPr id="8196" name="Picture 4" descr="Le travail des vignerons au fil des saisons"/>
          <p:cNvPicPr>
            <a:picLocks noChangeAspect="1" noChangeArrowheads="1"/>
          </p:cNvPicPr>
          <p:nvPr/>
        </p:nvPicPr>
        <p:blipFill>
          <a:blip r:embed="rId3" cstate="print"/>
          <a:srcRect l="37799" r="36497"/>
          <a:stretch>
            <a:fillRect/>
          </a:stretch>
        </p:blipFill>
        <p:spPr bwMode="auto">
          <a:xfrm>
            <a:off x="323528" y="4581128"/>
            <a:ext cx="1440160" cy="1944216"/>
          </a:xfrm>
          <a:prstGeom prst="rect">
            <a:avLst/>
          </a:prstGeom>
          <a:noFill/>
        </p:spPr>
      </p:pic>
      <p:pic>
        <p:nvPicPr>
          <p:cNvPr id="10" name="Picture 4" descr="Le travail des vignerons au fil des saisons"/>
          <p:cNvPicPr>
            <a:picLocks noChangeAspect="1" noChangeArrowheads="1"/>
          </p:cNvPicPr>
          <p:nvPr/>
        </p:nvPicPr>
        <p:blipFill>
          <a:blip r:embed="rId3" cstate="print"/>
          <a:srcRect l="74087"/>
          <a:stretch>
            <a:fillRect/>
          </a:stretch>
        </p:blipFill>
        <p:spPr bwMode="auto">
          <a:xfrm>
            <a:off x="4644008" y="4581128"/>
            <a:ext cx="1512168" cy="1977008"/>
          </a:xfrm>
          <a:prstGeom prst="rect">
            <a:avLst/>
          </a:prstGeom>
          <a:noFill/>
        </p:spPr>
      </p:pic>
      <p:pic>
        <p:nvPicPr>
          <p:cNvPr id="8198" name="Picture 6" descr="Coteaux du Château Javernand"/>
          <p:cNvPicPr>
            <a:picLocks noChangeAspect="1" noChangeArrowheads="1"/>
          </p:cNvPicPr>
          <p:nvPr/>
        </p:nvPicPr>
        <p:blipFill>
          <a:blip r:embed="rId4" cstate="print"/>
          <a:srcRect/>
          <a:stretch>
            <a:fillRect/>
          </a:stretch>
        </p:blipFill>
        <p:spPr bwMode="auto">
          <a:xfrm>
            <a:off x="1763689" y="4581128"/>
            <a:ext cx="2880320" cy="194421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929258"/>
          </a:xfrm>
        </p:spPr>
        <p:txBody>
          <a:bodyPr>
            <a:normAutofit/>
          </a:bodyPr>
          <a:lstStyle/>
          <a:p>
            <a:r>
              <a:rPr lang="fr-FR" sz="5400" b="1" dirty="0" smtClean="0"/>
              <a:t>LE TOURISME</a:t>
            </a:r>
            <a:endParaRPr lang="fr-FR" sz="5400" b="1" dirty="0"/>
          </a:p>
        </p:txBody>
      </p:sp>
      <p:sp>
        <p:nvSpPr>
          <p:cNvPr id="3" name="Espace réservé du numéro de diapositive 2"/>
          <p:cNvSpPr>
            <a:spLocks noGrp="1"/>
          </p:cNvSpPr>
          <p:nvPr>
            <p:ph type="sldNum" sz="quarter" idx="12"/>
          </p:nvPr>
        </p:nvSpPr>
        <p:spPr/>
        <p:txBody>
          <a:bodyPr/>
          <a:lstStyle/>
          <a:p>
            <a:fld id="{57FE5D17-61EE-4F41-8EE3-FFC8552B7EBD}" type="slidenum">
              <a:rPr lang="fr-FR" smtClean="0"/>
              <a:pPr/>
              <a:t>4</a:t>
            </a:fld>
            <a:endParaRPr lang="fr-FR" dirty="0"/>
          </a:p>
        </p:txBody>
      </p:sp>
      <p:sp>
        <p:nvSpPr>
          <p:cNvPr id="5" name="Espace réservé du pied de page 4"/>
          <p:cNvSpPr>
            <a:spLocks noGrp="1"/>
          </p:cNvSpPr>
          <p:nvPr>
            <p:ph type="ftr" sz="quarter" idx="11"/>
          </p:nvPr>
        </p:nvSpPr>
        <p:spPr/>
        <p:txBody>
          <a:bodyPr/>
          <a:lstStyle/>
          <a:p>
            <a:r>
              <a:rPr lang="fr-FR" smtClean="0"/>
              <a:t>D. BAFCOP-LPO C.CLAUDEL</a:t>
            </a:r>
            <a:endParaRPr lang="fr-FR" dirty="0"/>
          </a:p>
        </p:txBody>
      </p:sp>
      <p:pic>
        <p:nvPicPr>
          <p:cNvPr id="12292" name="Picture 4" descr="http://www.beaujeu.fr/static/images/photo_beaujeu.jpg"/>
          <p:cNvPicPr>
            <a:picLocks noChangeAspect="1" noChangeArrowheads="1"/>
          </p:cNvPicPr>
          <p:nvPr/>
        </p:nvPicPr>
        <p:blipFill>
          <a:blip r:embed="rId2" cstate="print"/>
          <a:srcRect/>
          <a:stretch>
            <a:fillRect/>
          </a:stretch>
        </p:blipFill>
        <p:spPr bwMode="auto">
          <a:xfrm>
            <a:off x="0" y="5157192"/>
            <a:ext cx="9144000" cy="1371005"/>
          </a:xfrm>
          <a:prstGeom prst="rect">
            <a:avLst/>
          </a:prstGeom>
          <a:noFill/>
        </p:spPr>
      </p:pic>
      <p:pic>
        <p:nvPicPr>
          <p:cNvPr id="12294" name="Picture 6" descr="http://www.paysbeaujolais.org/page/module/phototheque/20_CopiedeBagnols002.JPG"/>
          <p:cNvPicPr>
            <a:picLocks noChangeAspect="1" noChangeArrowheads="1"/>
          </p:cNvPicPr>
          <p:nvPr/>
        </p:nvPicPr>
        <p:blipFill>
          <a:blip r:embed="rId3" cstate="print"/>
          <a:srcRect b="6061"/>
          <a:stretch>
            <a:fillRect/>
          </a:stretch>
        </p:blipFill>
        <p:spPr bwMode="auto">
          <a:xfrm>
            <a:off x="179512" y="1196752"/>
            <a:ext cx="3168352" cy="2232248"/>
          </a:xfrm>
          <a:prstGeom prst="rect">
            <a:avLst/>
          </a:prstGeom>
          <a:noFill/>
        </p:spPr>
      </p:pic>
      <p:sp>
        <p:nvSpPr>
          <p:cNvPr id="13" name="ZoneTexte 12"/>
          <p:cNvSpPr txBox="1"/>
          <p:nvPr/>
        </p:nvSpPr>
        <p:spPr>
          <a:xfrm>
            <a:off x="251520" y="3356992"/>
            <a:ext cx="1728192" cy="338554"/>
          </a:xfrm>
          <a:prstGeom prst="rect">
            <a:avLst/>
          </a:prstGeom>
          <a:noFill/>
        </p:spPr>
        <p:txBody>
          <a:bodyPr wrap="square" rtlCol="0">
            <a:spAutoFit/>
          </a:bodyPr>
          <a:lstStyle/>
          <a:p>
            <a:r>
              <a:rPr lang="fr-FR" sz="1600" i="1" dirty="0" smtClean="0"/>
              <a:t>Maison typique</a:t>
            </a:r>
            <a:endParaRPr lang="fr-FR" sz="1600" i="1" dirty="0"/>
          </a:p>
        </p:txBody>
      </p:sp>
      <p:sp>
        <p:nvSpPr>
          <p:cNvPr id="14" name="ZoneTexte 13"/>
          <p:cNvSpPr txBox="1"/>
          <p:nvPr/>
        </p:nvSpPr>
        <p:spPr>
          <a:xfrm>
            <a:off x="7235280" y="4869160"/>
            <a:ext cx="1908720" cy="338554"/>
          </a:xfrm>
          <a:prstGeom prst="rect">
            <a:avLst/>
          </a:prstGeom>
          <a:noFill/>
        </p:spPr>
        <p:txBody>
          <a:bodyPr wrap="square" rtlCol="0">
            <a:spAutoFit/>
          </a:bodyPr>
          <a:lstStyle/>
          <a:p>
            <a:r>
              <a:rPr lang="fr-FR" sz="1600" i="1" dirty="0" smtClean="0"/>
              <a:t>Pays de Beaujeu</a:t>
            </a:r>
            <a:endParaRPr lang="fr-FR" sz="1600" i="1" dirty="0"/>
          </a:p>
        </p:txBody>
      </p:sp>
      <p:pic>
        <p:nvPicPr>
          <p:cNvPr id="12300" name="Picture 12" descr="http://www.chateaudebagnols.fr/pics/home.jpg"/>
          <p:cNvPicPr>
            <a:picLocks noChangeAspect="1" noChangeArrowheads="1"/>
          </p:cNvPicPr>
          <p:nvPr/>
        </p:nvPicPr>
        <p:blipFill>
          <a:blip r:embed="rId4" cstate="print"/>
          <a:srcRect/>
          <a:stretch>
            <a:fillRect/>
          </a:stretch>
        </p:blipFill>
        <p:spPr bwMode="auto">
          <a:xfrm>
            <a:off x="4283968" y="2924944"/>
            <a:ext cx="4860032" cy="1619251"/>
          </a:xfrm>
          <a:prstGeom prst="rect">
            <a:avLst/>
          </a:prstGeom>
          <a:noFill/>
        </p:spPr>
      </p:pic>
      <p:sp>
        <p:nvSpPr>
          <p:cNvPr id="16" name="ZoneTexte 15"/>
          <p:cNvSpPr txBox="1"/>
          <p:nvPr/>
        </p:nvSpPr>
        <p:spPr>
          <a:xfrm>
            <a:off x="4860032" y="4581128"/>
            <a:ext cx="2304256" cy="307777"/>
          </a:xfrm>
          <a:prstGeom prst="rect">
            <a:avLst/>
          </a:prstGeom>
          <a:noFill/>
        </p:spPr>
        <p:txBody>
          <a:bodyPr wrap="square" rtlCol="0">
            <a:spAutoFit/>
          </a:bodyPr>
          <a:lstStyle/>
          <a:p>
            <a:r>
              <a:rPr lang="fr-FR" sz="1400" i="1" dirty="0" smtClean="0"/>
              <a:t>Château de Bagnols</a:t>
            </a:r>
            <a:endParaRPr lang="fr-FR" sz="1400" i="1" dirty="0"/>
          </a:p>
        </p:txBody>
      </p:sp>
      <p:pic>
        <p:nvPicPr>
          <p:cNvPr id="15" name="Picture 2" descr="definitif_route_des_vins_we"/>
          <p:cNvPicPr>
            <a:picLocks noChangeAspect="1" noChangeArrowheads="1"/>
          </p:cNvPicPr>
          <p:nvPr/>
        </p:nvPicPr>
        <p:blipFill>
          <a:blip r:embed="rId5" cstate="print"/>
          <a:srcRect/>
          <a:stretch>
            <a:fillRect/>
          </a:stretch>
        </p:blipFill>
        <p:spPr bwMode="auto">
          <a:xfrm>
            <a:off x="3563887" y="1124744"/>
            <a:ext cx="2530281" cy="1656184"/>
          </a:xfrm>
          <a:prstGeom prst="rect">
            <a:avLst/>
          </a:prstGeom>
          <a:ln>
            <a:noFill/>
          </a:ln>
          <a:effectLst>
            <a:outerShdw blurRad="190500" algn="tl" rotWithShape="0">
              <a:srgbClr val="000000">
                <a:alpha val="70000"/>
              </a:srgbClr>
            </a:outerShdw>
          </a:effectLst>
        </p:spPr>
      </p:pic>
      <p:pic>
        <p:nvPicPr>
          <p:cNvPr id="12290" name="Picture 2" descr="Château de Vaurenard"/>
          <p:cNvPicPr>
            <a:picLocks noChangeAspect="1" noChangeArrowheads="1"/>
          </p:cNvPicPr>
          <p:nvPr/>
        </p:nvPicPr>
        <p:blipFill>
          <a:blip r:embed="rId6" cstate="print"/>
          <a:srcRect/>
          <a:stretch>
            <a:fillRect/>
          </a:stretch>
        </p:blipFill>
        <p:spPr bwMode="auto">
          <a:xfrm>
            <a:off x="251519" y="3717032"/>
            <a:ext cx="1710189" cy="136815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7" name="ZoneTexte 16"/>
          <p:cNvSpPr txBox="1"/>
          <p:nvPr/>
        </p:nvSpPr>
        <p:spPr>
          <a:xfrm>
            <a:off x="971600" y="4653136"/>
            <a:ext cx="1296144" cy="523220"/>
          </a:xfrm>
          <a:prstGeom prst="rect">
            <a:avLst/>
          </a:prstGeom>
          <a:noFill/>
        </p:spPr>
        <p:txBody>
          <a:bodyPr wrap="square" rtlCol="0">
            <a:spAutoFit/>
          </a:bodyPr>
          <a:lstStyle/>
          <a:p>
            <a:r>
              <a:rPr lang="fr-FR" sz="1400" i="1" dirty="0" smtClean="0"/>
              <a:t>Château de Vauxrenard</a:t>
            </a:r>
            <a:endParaRPr lang="fr-FR" sz="1400" i="1" dirty="0"/>
          </a:p>
        </p:txBody>
      </p:sp>
      <p:pic>
        <p:nvPicPr>
          <p:cNvPr id="4" name="Picture 4" descr="Château de Jarnioux"/>
          <p:cNvPicPr>
            <a:picLocks noChangeAspect="1" noChangeArrowheads="1"/>
          </p:cNvPicPr>
          <p:nvPr/>
        </p:nvPicPr>
        <p:blipFill>
          <a:blip r:embed="rId7" cstate="print"/>
          <a:srcRect/>
          <a:stretch>
            <a:fillRect/>
          </a:stretch>
        </p:blipFill>
        <p:spPr bwMode="auto">
          <a:xfrm>
            <a:off x="2267744" y="3212976"/>
            <a:ext cx="2512318" cy="164924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8" name="ZoneTexte 17"/>
          <p:cNvSpPr txBox="1"/>
          <p:nvPr/>
        </p:nvSpPr>
        <p:spPr>
          <a:xfrm>
            <a:off x="2699792" y="4869160"/>
            <a:ext cx="2304256" cy="307777"/>
          </a:xfrm>
          <a:prstGeom prst="rect">
            <a:avLst/>
          </a:prstGeom>
          <a:noFill/>
        </p:spPr>
        <p:txBody>
          <a:bodyPr wrap="square" rtlCol="0">
            <a:spAutoFit/>
          </a:bodyPr>
          <a:lstStyle/>
          <a:p>
            <a:r>
              <a:rPr lang="fr-FR" sz="1400" i="1" dirty="0" smtClean="0"/>
              <a:t>Château de Jarnioux</a:t>
            </a:r>
            <a:endParaRPr lang="fr-FR" sz="1400" i="1" dirty="0"/>
          </a:p>
        </p:txBody>
      </p:sp>
      <p:pic>
        <p:nvPicPr>
          <p:cNvPr id="19" name="Picture 8" descr="Les 4 Poles du Pays Beaujolais "/>
          <p:cNvPicPr>
            <a:picLocks noChangeAspect="1" noChangeArrowheads="1"/>
          </p:cNvPicPr>
          <p:nvPr/>
        </p:nvPicPr>
        <p:blipFill>
          <a:blip r:embed="rId8" cstate="print"/>
          <a:srcRect/>
          <a:stretch>
            <a:fillRect/>
          </a:stretch>
        </p:blipFill>
        <p:spPr bwMode="auto">
          <a:xfrm>
            <a:off x="6516216" y="0"/>
            <a:ext cx="2302768" cy="300545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5554960" cy="929258"/>
          </a:xfrm>
        </p:spPr>
        <p:txBody>
          <a:bodyPr>
            <a:normAutofit/>
          </a:bodyPr>
          <a:lstStyle/>
          <a:p>
            <a:r>
              <a:rPr lang="fr-FR" sz="5400" b="1" dirty="0" smtClean="0"/>
              <a:t>LE TOURISME</a:t>
            </a:r>
            <a:endParaRPr lang="fr-FR" sz="5400" b="1" dirty="0"/>
          </a:p>
        </p:txBody>
      </p:sp>
      <p:sp>
        <p:nvSpPr>
          <p:cNvPr id="3" name="Espace réservé du pied de page 2"/>
          <p:cNvSpPr>
            <a:spLocks noGrp="1"/>
          </p:cNvSpPr>
          <p:nvPr>
            <p:ph type="ftr" sz="quarter" idx="11"/>
          </p:nvPr>
        </p:nvSpPr>
        <p:spPr/>
        <p:txBody>
          <a:bodyPr/>
          <a:lstStyle/>
          <a:p>
            <a:r>
              <a:rPr lang="fr-FR" smtClean="0"/>
              <a:t>D. BAFCOP-LPO C.CLAUDEL</a:t>
            </a:r>
            <a:endParaRPr lang="fr-FR" dirty="0"/>
          </a:p>
        </p:txBody>
      </p:sp>
      <p:sp>
        <p:nvSpPr>
          <p:cNvPr id="4" name="Espace réservé du numéro de diapositive 3"/>
          <p:cNvSpPr>
            <a:spLocks noGrp="1"/>
          </p:cNvSpPr>
          <p:nvPr>
            <p:ph type="sldNum" sz="quarter" idx="12"/>
          </p:nvPr>
        </p:nvSpPr>
        <p:spPr/>
        <p:txBody>
          <a:bodyPr/>
          <a:lstStyle/>
          <a:p>
            <a:fld id="{57FE5D17-61EE-4F41-8EE3-FFC8552B7EBD}" type="slidenum">
              <a:rPr lang="fr-FR" smtClean="0"/>
              <a:pPr/>
              <a:t>5</a:t>
            </a:fld>
            <a:endParaRPr lang="fr-FR" dirty="0"/>
          </a:p>
        </p:txBody>
      </p:sp>
      <p:pic>
        <p:nvPicPr>
          <p:cNvPr id="29698" name="Picture 2" descr="Vue de Chatillon"/>
          <p:cNvPicPr>
            <a:picLocks noChangeAspect="1" noChangeArrowheads="1"/>
          </p:cNvPicPr>
          <p:nvPr/>
        </p:nvPicPr>
        <p:blipFill>
          <a:blip r:embed="rId2" cstate="print"/>
          <a:srcRect/>
          <a:stretch>
            <a:fillRect/>
          </a:stretch>
        </p:blipFill>
        <p:spPr bwMode="auto">
          <a:xfrm>
            <a:off x="179513" y="4769768"/>
            <a:ext cx="2304256" cy="19816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ZoneTexte 5"/>
          <p:cNvSpPr txBox="1"/>
          <p:nvPr/>
        </p:nvSpPr>
        <p:spPr>
          <a:xfrm>
            <a:off x="323528" y="4869160"/>
            <a:ext cx="1858201" cy="338554"/>
          </a:xfrm>
          <a:prstGeom prst="rect">
            <a:avLst/>
          </a:prstGeom>
          <a:noFill/>
        </p:spPr>
        <p:txBody>
          <a:bodyPr wrap="none" rtlCol="0">
            <a:spAutoFit/>
          </a:bodyPr>
          <a:lstStyle/>
          <a:p>
            <a:r>
              <a:rPr lang="fr-FR" sz="1600" i="1" dirty="0" smtClean="0"/>
              <a:t>Vue de Chatillon</a:t>
            </a:r>
            <a:endParaRPr lang="fr-FR" sz="1600" i="1" dirty="0"/>
          </a:p>
        </p:txBody>
      </p:sp>
      <p:pic>
        <p:nvPicPr>
          <p:cNvPr id="29700" name="Picture 4" descr="vue d'un village des pierres Dorées"/>
          <p:cNvPicPr>
            <a:picLocks noChangeAspect="1" noChangeArrowheads="1"/>
          </p:cNvPicPr>
          <p:nvPr/>
        </p:nvPicPr>
        <p:blipFill>
          <a:blip r:embed="rId3" cstate="print"/>
          <a:srcRect/>
          <a:stretch>
            <a:fillRect/>
          </a:stretch>
        </p:blipFill>
        <p:spPr bwMode="auto">
          <a:xfrm>
            <a:off x="179512" y="1052736"/>
            <a:ext cx="3126780" cy="1872208"/>
          </a:xfrm>
          <a:prstGeom prst="rect">
            <a:avLst/>
          </a:prstGeom>
          <a:ln>
            <a:noFill/>
          </a:ln>
          <a:effectLst>
            <a:softEdge rad="112500"/>
          </a:effectLst>
        </p:spPr>
      </p:pic>
      <p:pic>
        <p:nvPicPr>
          <p:cNvPr id="29702" name="Picture 6" descr="L_Arbresle_Franck_Lechenet"/>
          <p:cNvPicPr>
            <a:picLocks noChangeAspect="1" noChangeArrowheads="1"/>
          </p:cNvPicPr>
          <p:nvPr/>
        </p:nvPicPr>
        <p:blipFill>
          <a:blip r:embed="rId4" cstate="print"/>
          <a:srcRect/>
          <a:stretch>
            <a:fillRect/>
          </a:stretch>
        </p:blipFill>
        <p:spPr bwMode="auto">
          <a:xfrm>
            <a:off x="3635896" y="1340768"/>
            <a:ext cx="2981325" cy="2038350"/>
          </a:xfrm>
          <a:prstGeom prst="rect">
            <a:avLst/>
          </a:prstGeom>
          <a:ln>
            <a:noFill/>
          </a:ln>
          <a:effectLst>
            <a:outerShdw blurRad="292100" dist="139700" dir="2700000" algn="tl" rotWithShape="0">
              <a:srgbClr val="333333">
                <a:alpha val="65000"/>
              </a:srgbClr>
            </a:outerShdw>
          </a:effectLst>
        </p:spPr>
      </p:pic>
      <p:sp>
        <p:nvSpPr>
          <p:cNvPr id="9" name="ZoneTexte 8"/>
          <p:cNvSpPr txBox="1"/>
          <p:nvPr/>
        </p:nvSpPr>
        <p:spPr>
          <a:xfrm>
            <a:off x="3995936" y="3501008"/>
            <a:ext cx="1941557" cy="338554"/>
          </a:xfrm>
          <a:prstGeom prst="rect">
            <a:avLst/>
          </a:prstGeom>
          <a:noFill/>
        </p:spPr>
        <p:txBody>
          <a:bodyPr wrap="none" rtlCol="0">
            <a:spAutoFit/>
          </a:bodyPr>
          <a:lstStyle/>
          <a:p>
            <a:r>
              <a:rPr lang="fr-FR" sz="1600" i="1" dirty="0" smtClean="0"/>
              <a:t>Pays de l’Arbresle</a:t>
            </a:r>
            <a:endParaRPr lang="fr-FR" sz="1600" i="1" dirty="0"/>
          </a:p>
        </p:txBody>
      </p:sp>
      <p:pic>
        <p:nvPicPr>
          <p:cNvPr id="29704" name="Picture 8" descr="Les 4 Poles du Pays Beaujolais "/>
          <p:cNvPicPr>
            <a:picLocks noChangeAspect="1" noChangeArrowheads="1"/>
          </p:cNvPicPr>
          <p:nvPr/>
        </p:nvPicPr>
        <p:blipFill>
          <a:blip r:embed="rId5" cstate="print"/>
          <a:srcRect/>
          <a:stretch>
            <a:fillRect/>
          </a:stretch>
        </p:blipFill>
        <p:spPr bwMode="auto">
          <a:xfrm>
            <a:off x="6841232" y="188640"/>
            <a:ext cx="2302768" cy="3005451"/>
          </a:xfrm>
          <a:prstGeom prst="rect">
            <a:avLst/>
          </a:prstGeom>
          <a:noFill/>
        </p:spPr>
      </p:pic>
      <p:pic>
        <p:nvPicPr>
          <p:cNvPr id="11" name="Picture 8" descr="http://www.paysbeaujolais.org/page/module/phototheque/14_CopiedeLavoirBagnols.JPG"/>
          <p:cNvPicPr>
            <a:picLocks noChangeAspect="1" noChangeArrowheads="1"/>
          </p:cNvPicPr>
          <p:nvPr/>
        </p:nvPicPr>
        <p:blipFill>
          <a:blip r:embed="rId6" cstate="print"/>
          <a:srcRect b="7407"/>
          <a:stretch>
            <a:fillRect/>
          </a:stretch>
        </p:blipFill>
        <p:spPr bwMode="auto">
          <a:xfrm>
            <a:off x="755576" y="3068960"/>
            <a:ext cx="3222845" cy="1656184"/>
          </a:xfrm>
          <a:prstGeom prst="rect">
            <a:avLst/>
          </a:prstGeom>
          <a:noFill/>
        </p:spPr>
      </p:pic>
      <p:sp>
        <p:nvSpPr>
          <p:cNvPr id="12" name="ZoneTexte 11"/>
          <p:cNvSpPr txBox="1"/>
          <p:nvPr/>
        </p:nvSpPr>
        <p:spPr>
          <a:xfrm>
            <a:off x="0" y="3645024"/>
            <a:ext cx="899592" cy="1077218"/>
          </a:xfrm>
          <a:prstGeom prst="rect">
            <a:avLst/>
          </a:prstGeom>
          <a:noFill/>
        </p:spPr>
        <p:txBody>
          <a:bodyPr wrap="square" rtlCol="0">
            <a:spAutoFit/>
          </a:bodyPr>
          <a:lstStyle/>
          <a:p>
            <a:r>
              <a:rPr lang="fr-FR" sz="1600" i="1" dirty="0" smtClean="0"/>
              <a:t>Lavoir en pierres dorées</a:t>
            </a:r>
            <a:endParaRPr lang="fr-FR" sz="1600" i="1" dirty="0"/>
          </a:p>
        </p:txBody>
      </p:sp>
      <p:pic>
        <p:nvPicPr>
          <p:cNvPr id="29706" name="Picture 10" descr="Lac_des_sapins_vue_a__rienne_2_1.jpg"/>
          <p:cNvPicPr>
            <a:picLocks noChangeAspect="1" noChangeArrowheads="1"/>
          </p:cNvPicPr>
          <p:nvPr/>
        </p:nvPicPr>
        <p:blipFill>
          <a:blip r:embed="rId7" cstate="print"/>
          <a:srcRect/>
          <a:stretch>
            <a:fillRect/>
          </a:stretch>
        </p:blipFill>
        <p:spPr bwMode="auto">
          <a:xfrm>
            <a:off x="4355976" y="3933056"/>
            <a:ext cx="2771594" cy="1844296"/>
          </a:xfrm>
          <a:prstGeom prst="rect">
            <a:avLst/>
          </a:prstGeom>
          <a:ln>
            <a:noFill/>
          </a:ln>
          <a:effectLst>
            <a:outerShdw blurRad="292100" dist="139700" dir="2700000" algn="tl" rotWithShape="0">
              <a:srgbClr val="333333">
                <a:alpha val="65000"/>
              </a:srgbClr>
            </a:outerShdw>
          </a:effectLst>
        </p:spPr>
      </p:pic>
      <p:sp>
        <p:nvSpPr>
          <p:cNvPr id="15" name="ZoneTexte 14"/>
          <p:cNvSpPr txBox="1"/>
          <p:nvPr/>
        </p:nvSpPr>
        <p:spPr>
          <a:xfrm>
            <a:off x="4427984" y="5877272"/>
            <a:ext cx="2509020" cy="338554"/>
          </a:xfrm>
          <a:prstGeom prst="rect">
            <a:avLst/>
          </a:prstGeom>
          <a:noFill/>
        </p:spPr>
        <p:txBody>
          <a:bodyPr wrap="none" rtlCol="0">
            <a:spAutoFit/>
          </a:bodyPr>
          <a:lstStyle/>
          <a:p>
            <a:r>
              <a:rPr lang="fr-FR" sz="1600" i="1" dirty="0" smtClean="0"/>
              <a:t>Pays d’ Amplepuis Thisy</a:t>
            </a:r>
            <a:endParaRPr lang="fr-FR" sz="1600" i="1" dirty="0"/>
          </a:p>
        </p:txBody>
      </p:sp>
      <p:pic>
        <p:nvPicPr>
          <p:cNvPr id="29708" name="Picture 12" descr="La foret de Douglas"/>
          <p:cNvPicPr>
            <a:picLocks noChangeAspect="1" noChangeArrowheads="1"/>
          </p:cNvPicPr>
          <p:nvPr/>
        </p:nvPicPr>
        <p:blipFill>
          <a:blip r:embed="rId8" cstate="print"/>
          <a:srcRect/>
          <a:stretch>
            <a:fillRect/>
          </a:stretch>
        </p:blipFill>
        <p:spPr bwMode="auto">
          <a:xfrm>
            <a:off x="7452320" y="2924944"/>
            <a:ext cx="1458466" cy="336238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9710" name="Picture 14" descr="Balade équestre en Beaujolais vert"/>
          <p:cNvPicPr>
            <a:picLocks noChangeAspect="1" noChangeArrowheads="1"/>
          </p:cNvPicPr>
          <p:nvPr/>
        </p:nvPicPr>
        <p:blipFill>
          <a:blip r:embed="rId9" cstate="print"/>
          <a:srcRect/>
          <a:stretch>
            <a:fillRect/>
          </a:stretch>
        </p:blipFill>
        <p:spPr bwMode="auto">
          <a:xfrm>
            <a:off x="2411760" y="4941168"/>
            <a:ext cx="1963676" cy="144016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820472" cy="785242"/>
          </a:xfrm>
        </p:spPr>
        <p:txBody>
          <a:bodyPr>
            <a:normAutofit fontScale="90000"/>
          </a:bodyPr>
          <a:lstStyle/>
          <a:p>
            <a:r>
              <a:rPr lang="fr-FR" b="1" dirty="0" smtClean="0"/>
              <a:t>Les gourmandises du Beaujolais</a:t>
            </a:r>
            <a:endParaRPr lang="fr-FR" dirty="0"/>
          </a:p>
        </p:txBody>
      </p:sp>
      <p:sp>
        <p:nvSpPr>
          <p:cNvPr id="3" name="Espace réservé du numéro de diapositive 2"/>
          <p:cNvSpPr>
            <a:spLocks noGrp="1"/>
          </p:cNvSpPr>
          <p:nvPr>
            <p:ph type="sldNum" sz="quarter" idx="12"/>
          </p:nvPr>
        </p:nvSpPr>
        <p:spPr/>
        <p:txBody>
          <a:bodyPr/>
          <a:lstStyle/>
          <a:p>
            <a:fld id="{57FE5D17-61EE-4F41-8EE3-FFC8552B7EBD}" type="slidenum">
              <a:rPr lang="fr-FR" smtClean="0"/>
              <a:pPr/>
              <a:t>6</a:t>
            </a:fld>
            <a:endParaRPr lang="fr-FR" dirty="0"/>
          </a:p>
        </p:txBody>
      </p:sp>
      <p:sp>
        <p:nvSpPr>
          <p:cNvPr id="4" name="Rectangle 3"/>
          <p:cNvSpPr/>
          <p:nvPr/>
        </p:nvSpPr>
        <p:spPr>
          <a:xfrm>
            <a:off x="0" y="692696"/>
            <a:ext cx="7596336" cy="5262979"/>
          </a:xfrm>
          <a:prstGeom prst="rect">
            <a:avLst/>
          </a:prstGeom>
        </p:spPr>
        <p:txBody>
          <a:bodyPr wrap="square">
            <a:spAutoFit/>
          </a:bodyPr>
          <a:lstStyle/>
          <a:p>
            <a:pPr>
              <a:buFont typeface="Arial" pitchFamily="34" charset="0"/>
              <a:buChar char="•"/>
            </a:pPr>
            <a:r>
              <a:rPr lang="fr-FR" sz="1600" dirty="0" smtClean="0"/>
              <a:t> </a:t>
            </a:r>
            <a:r>
              <a:rPr lang="fr-FR" sz="1600" b="1" dirty="0" smtClean="0"/>
              <a:t>Cochonnailles</a:t>
            </a:r>
            <a:r>
              <a:rPr lang="fr-FR" sz="1600" dirty="0" smtClean="0"/>
              <a:t> : </a:t>
            </a:r>
            <a:r>
              <a:rPr lang="fr-FR" sz="1600" i="1" dirty="0" smtClean="0"/>
              <a:t>Le </a:t>
            </a:r>
            <a:r>
              <a:rPr lang="fr-FR" sz="1600" b="1" i="1" dirty="0" smtClean="0"/>
              <a:t>boudin noir </a:t>
            </a:r>
            <a:r>
              <a:rPr lang="fr-FR" sz="1600" dirty="0" smtClean="0"/>
              <a:t>(sang+semoule+oignons+épinards+crème...) que l'on mange aux pommes ou aux pommes de terres. </a:t>
            </a:r>
            <a:r>
              <a:rPr lang="fr-FR" sz="1600" i="1" dirty="0" smtClean="0"/>
              <a:t>Le "</a:t>
            </a:r>
            <a:r>
              <a:rPr lang="fr-FR" sz="1600" b="1" i="1" dirty="0" smtClean="0"/>
              <a:t>Jésus</a:t>
            </a:r>
            <a:r>
              <a:rPr lang="fr-FR" sz="1600" i="1" dirty="0" smtClean="0"/>
              <a:t>" </a:t>
            </a:r>
            <a:r>
              <a:rPr lang="fr-FR" sz="1600" dirty="0" smtClean="0"/>
              <a:t>est un énorme saucisson de forme passablement conique</a:t>
            </a:r>
            <a:r>
              <a:rPr lang="fr-FR" sz="1600" i="1" dirty="0" smtClean="0"/>
              <a:t>, la "</a:t>
            </a:r>
            <a:r>
              <a:rPr lang="fr-FR" sz="1600" b="1" i="1" dirty="0" smtClean="0"/>
              <a:t>Rosette</a:t>
            </a:r>
            <a:r>
              <a:rPr lang="fr-FR" sz="1600" dirty="0" smtClean="0"/>
              <a:t>" quant à elle est très allongée. Le saucisson à cuire et sa variante </a:t>
            </a:r>
            <a:r>
              <a:rPr lang="fr-FR" sz="1600" i="1" dirty="0" smtClean="0"/>
              <a:t>le "</a:t>
            </a:r>
            <a:r>
              <a:rPr lang="fr-FR" sz="1600" b="1" i="1" dirty="0" smtClean="0"/>
              <a:t>Sabodet</a:t>
            </a:r>
            <a:r>
              <a:rPr lang="fr-FR" sz="1600" i="1" dirty="0" smtClean="0"/>
              <a:t>", </a:t>
            </a:r>
            <a:r>
              <a:rPr lang="fr-FR" sz="1600" dirty="0" smtClean="0"/>
              <a:t>se cuisinent au gêne (le marc de raisin) arrosés de paradis (le premier vin). </a:t>
            </a:r>
            <a:br>
              <a:rPr lang="fr-FR" sz="1600" dirty="0" smtClean="0"/>
            </a:br>
            <a:r>
              <a:rPr lang="fr-FR" sz="1600" i="1" dirty="0" smtClean="0"/>
              <a:t>Les "</a:t>
            </a:r>
            <a:r>
              <a:rPr lang="fr-FR" sz="1600" b="1" i="1" dirty="0" smtClean="0"/>
              <a:t>grattons</a:t>
            </a:r>
            <a:r>
              <a:rPr lang="fr-FR" sz="1600" i="1" dirty="0" smtClean="0"/>
              <a:t>" </a:t>
            </a:r>
            <a:r>
              <a:rPr lang="fr-FR" sz="1600" dirty="0" smtClean="0"/>
              <a:t>sont des petits carrés de gras de porc frits.</a:t>
            </a:r>
            <a:br>
              <a:rPr lang="fr-FR" sz="1600" dirty="0" smtClean="0"/>
            </a:br>
            <a:r>
              <a:rPr lang="fr-FR" sz="1600" dirty="0" smtClean="0"/>
              <a:t>« Dans le cochon tout est bon » : couennes, pieds, queue... Et il engendre force </a:t>
            </a:r>
            <a:r>
              <a:rPr lang="fr-FR" sz="1600" i="1" dirty="0" smtClean="0"/>
              <a:t>terrines, côtes etc... </a:t>
            </a:r>
          </a:p>
          <a:p>
            <a:r>
              <a:rPr lang="fr-FR" sz="1600" i="1" dirty="0" smtClean="0"/>
              <a:t>L'</a:t>
            </a:r>
            <a:r>
              <a:rPr lang="fr-FR" sz="1600" b="1" i="1" dirty="0" smtClean="0"/>
              <a:t>andouillette</a:t>
            </a:r>
            <a:r>
              <a:rPr lang="fr-FR" sz="1600" dirty="0" smtClean="0"/>
              <a:t>, présente dans de nombreuses régions françaises n'est pas ici faite avec du porc, mais avec de la fraise de veau (partie de l'estomac). Grillée ou à la moutarde, c'est un classique. </a:t>
            </a:r>
          </a:p>
          <a:p>
            <a:pPr>
              <a:buFont typeface="Arial" pitchFamily="34" charset="0"/>
              <a:buChar char="•"/>
            </a:pPr>
            <a:r>
              <a:rPr lang="fr-FR" sz="1600" b="1" i="1" dirty="0" smtClean="0"/>
              <a:t> L’entrecôte beaujolaise</a:t>
            </a:r>
            <a:r>
              <a:rPr lang="fr-FR" sz="1600" dirty="0" smtClean="0"/>
              <a:t>, la vraie, la seule. Mouillée d’un Beaujolais bien corsé, agrémentée de persil, thym, laurier, cognac.</a:t>
            </a:r>
            <a:br>
              <a:rPr lang="fr-FR" sz="1600" dirty="0" smtClean="0"/>
            </a:br>
            <a:r>
              <a:rPr lang="fr-FR" sz="1600" dirty="0" smtClean="0"/>
              <a:t>Le </a:t>
            </a:r>
            <a:r>
              <a:rPr lang="fr-FR" sz="1600" b="1" dirty="0" smtClean="0"/>
              <a:t>gibier à poil et à plumes </a:t>
            </a:r>
            <a:r>
              <a:rPr lang="fr-FR" sz="1600" dirty="0" smtClean="0"/>
              <a:t>: </a:t>
            </a:r>
            <a:r>
              <a:rPr lang="fr-FR" sz="1600" i="1" dirty="0" smtClean="0"/>
              <a:t>les lièvres, les lapins de garenne, de très nombreux chevreuils, des sangliers... Des faisans, des canard sauvages, des grives ... </a:t>
            </a:r>
          </a:p>
          <a:p>
            <a:pPr>
              <a:buFont typeface="Arial" pitchFamily="34" charset="0"/>
              <a:buChar char="•"/>
            </a:pPr>
            <a:r>
              <a:rPr lang="fr-FR" sz="1600" b="1" dirty="0" smtClean="0"/>
              <a:t>Poissons</a:t>
            </a:r>
            <a:r>
              <a:rPr lang="fr-FR" sz="1600" dirty="0" smtClean="0"/>
              <a:t> : on pêche </a:t>
            </a:r>
            <a:r>
              <a:rPr lang="fr-FR" sz="1600" b="1" i="1" dirty="0" smtClean="0"/>
              <a:t>la truite </a:t>
            </a:r>
            <a:r>
              <a:rPr lang="fr-FR" sz="1600" dirty="0" smtClean="0"/>
              <a:t>dans les nombreuses rivières, </a:t>
            </a:r>
            <a:r>
              <a:rPr lang="fr-FR" sz="1600" b="1" i="1" dirty="0" smtClean="0"/>
              <a:t>le gardon, le vairon. La tanche, la carpe </a:t>
            </a:r>
            <a:r>
              <a:rPr lang="fr-FR" sz="1600" dirty="0" smtClean="0"/>
              <a:t>dans les étangs. Le sandre ou l'énorme silure en Saône. Mais la reine c'est </a:t>
            </a:r>
            <a:r>
              <a:rPr lang="fr-FR" sz="1600" b="1" i="1" dirty="0" smtClean="0"/>
              <a:t>la grenouille</a:t>
            </a:r>
            <a:r>
              <a:rPr lang="fr-FR" sz="1600" dirty="0" smtClean="0"/>
              <a:t>, star locale, que l'on pêche dans les étangs de la Dombes. </a:t>
            </a:r>
            <a:r>
              <a:rPr lang="fr-FR" sz="1600" b="1" dirty="0" smtClean="0"/>
              <a:t>Les écrevisses </a:t>
            </a:r>
            <a:r>
              <a:rPr lang="fr-FR" sz="1600" dirty="0" smtClean="0"/>
              <a:t>font à nouveau leur réapparition. </a:t>
            </a:r>
          </a:p>
        </p:txBody>
      </p:sp>
      <p:sp>
        <p:nvSpPr>
          <p:cNvPr id="5" name="Espace réservé du pied de page 4"/>
          <p:cNvSpPr>
            <a:spLocks noGrp="1"/>
          </p:cNvSpPr>
          <p:nvPr>
            <p:ph type="ftr" sz="quarter" idx="11"/>
          </p:nvPr>
        </p:nvSpPr>
        <p:spPr/>
        <p:txBody>
          <a:bodyPr/>
          <a:lstStyle/>
          <a:p>
            <a:r>
              <a:rPr lang="fr-FR" dirty="0" smtClean="0"/>
              <a:t>D. BAFCOP-LPO C.CLAUDEL</a:t>
            </a:r>
            <a:endParaRPr lang="fr-FR" dirty="0"/>
          </a:p>
        </p:txBody>
      </p:sp>
      <p:pic>
        <p:nvPicPr>
          <p:cNvPr id="12290" name="Picture 2" descr="http://www.aucoeurdubeaujolais.fr/IMG/jpg/Cervelas_maison_poche_au_chou_vert.jpg"/>
          <p:cNvPicPr>
            <a:picLocks noChangeAspect="1" noChangeArrowheads="1"/>
          </p:cNvPicPr>
          <p:nvPr/>
        </p:nvPicPr>
        <p:blipFill>
          <a:blip r:embed="rId2" cstate="print"/>
          <a:srcRect t="45404" b="9191"/>
          <a:stretch>
            <a:fillRect/>
          </a:stretch>
        </p:blipFill>
        <p:spPr bwMode="auto">
          <a:xfrm>
            <a:off x="7000874" y="620688"/>
            <a:ext cx="2143125" cy="1296144"/>
          </a:xfrm>
          <a:prstGeom prst="ellipse">
            <a:avLst/>
          </a:prstGeom>
          <a:ln>
            <a:noFill/>
          </a:ln>
          <a:effectLst>
            <a:softEdge rad="112500"/>
          </a:effectLst>
        </p:spPr>
      </p:pic>
      <p:pic>
        <p:nvPicPr>
          <p:cNvPr id="12292" name="Picture 4" descr="http://www.aucoeurdubeaujolais.fr/IMG/jpg/saucisson_beaujolais_La_Verriere.jpg"/>
          <p:cNvPicPr>
            <a:picLocks noChangeAspect="1" noChangeArrowheads="1"/>
          </p:cNvPicPr>
          <p:nvPr/>
        </p:nvPicPr>
        <p:blipFill>
          <a:blip r:embed="rId3" cstate="print">
            <a:clrChange>
              <a:clrFrom>
                <a:srgbClr val="2D0F0D"/>
              </a:clrFrom>
              <a:clrTo>
                <a:srgbClr val="2D0F0D">
                  <a:alpha val="0"/>
                </a:srgbClr>
              </a:clrTo>
            </a:clrChange>
          </a:blip>
          <a:srcRect/>
          <a:stretch>
            <a:fillRect/>
          </a:stretch>
        </p:blipFill>
        <p:spPr bwMode="auto">
          <a:xfrm>
            <a:off x="7133139" y="4869160"/>
            <a:ext cx="2010861" cy="1512168"/>
          </a:xfrm>
          <a:prstGeom prst="ellipse">
            <a:avLst/>
          </a:prstGeom>
          <a:ln>
            <a:noFill/>
          </a:ln>
          <a:effectLst>
            <a:softEdge rad="112500"/>
          </a:effectLst>
        </p:spPr>
      </p:pic>
      <p:pic>
        <p:nvPicPr>
          <p:cNvPr id="12294" name="Picture 6" descr="Saucisson du Lyonnais"/>
          <p:cNvPicPr>
            <a:picLocks noChangeAspect="1" noChangeArrowheads="1"/>
          </p:cNvPicPr>
          <p:nvPr/>
        </p:nvPicPr>
        <p:blipFill>
          <a:blip r:embed="rId4" cstate="print"/>
          <a:srcRect/>
          <a:stretch>
            <a:fillRect/>
          </a:stretch>
        </p:blipFill>
        <p:spPr bwMode="auto">
          <a:xfrm>
            <a:off x="6948264" y="2060848"/>
            <a:ext cx="2025774" cy="1152128"/>
          </a:xfrm>
          <a:prstGeom prst="rect">
            <a:avLst/>
          </a:prstGeom>
          <a:noFill/>
        </p:spPr>
      </p:pic>
      <p:pic>
        <p:nvPicPr>
          <p:cNvPr id="12298" name="Picture 10" descr="Fichier:Cantharellus cibarius1.jpg">
            <a:hlinkClick r:id="rId5"/>
          </p:cNvPr>
          <p:cNvPicPr>
            <a:picLocks noChangeAspect="1" noChangeArrowheads="1"/>
          </p:cNvPicPr>
          <p:nvPr/>
        </p:nvPicPr>
        <p:blipFill>
          <a:blip r:embed="rId6" cstate="print"/>
          <a:srcRect l="14815" t="29538" r="22222"/>
          <a:stretch>
            <a:fillRect/>
          </a:stretch>
        </p:blipFill>
        <p:spPr bwMode="auto">
          <a:xfrm>
            <a:off x="8028384" y="3501008"/>
            <a:ext cx="936104" cy="139678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88640"/>
            <a:ext cx="9144000" cy="857250"/>
          </a:xfrm>
        </p:spPr>
        <p:txBody>
          <a:bodyPr/>
          <a:lstStyle/>
          <a:p>
            <a:r>
              <a:rPr lang="fr-FR" b="1" dirty="0" smtClean="0"/>
              <a:t>Les gourmandises du Beaujolais</a:t>
            </a:r>
            <a:endParaRPr lang="fr-FR" dirty="0"/>
          </a:p>
        </p:txBody>
      </p:sp>
      <p:sp>
        <p:nvSpPr>
          <p:cNvPr id="3" name="Espace réservé du pied de page 2"/>
          <p:cNvSpPr>
            <a:spLocks noGrp="1"/>
          </p:cNvSpPr>
          <p:nvPr>
            <p:ph type="ftr" sz="quarter" idx="11"/>
          </p:nvPr>
        </p:nvSpPr>
        <p:spPr/>
        <p:txBody>
          <a:bodyPr/>
          <a:lstStyle/>
          <a:p>
            <a:r>
              <a:rPr lang="fr-FR" smtClean="0"/>
              <a:t>D. BAFCOP-LPO C.CLAUDEL</a:t>
            </a:r>
            <a:endParaRPr lang="fr-FR" dirty="0"/>
          </a:p>
        </p:txBody>
      </p:sp>
      <p:sp>
        <p:nvSpPr>
          <p:cNvPr id="4" name="Espace réservé du numéro de diapositive 3"/>
          <p:cNvSpPr>
            <a:spLocks noGrp="1"/>
          </p:cNvSpPr>
          <p:nvPr>
            <p:ph type="sldNum" sz="quarter" idx="12"/>
          </p:nvPr>
        </p:nvSpPr>
        <p:spPr/>
        <p:txBody>
          <a:bodyPr/>
          <a:lstStyle/>
          <a:p>
            <a:fld id="{57FE5D17-61EE-4F41-8EE3-FFC8552B7EBD}" type="slidenum">
              <a:rPr lang="fr-FR" smtClean="0"/>
              <a:pPr/>
              <a:t>7</a:t>
            </a:fld>
            <a:endParaRPr lang="fr-FR" dirty="0"/>
          </a:p>
        </p:txBody>
      </p:sp>
      <p:sp>
        <p:nvSpPr>
          <p:cNvPr id="5" name="Rectangle 4"/>
          <p:cNvSpPr/>
          <p:nvPr/>
        </p:nvSpPr>
        <p:spPr>
          <a:xfrm>
            <a:off x="0" y="908720"/>
            <a:ext cx="9144000" cy="4555093"/>
          </a:xfrm>
          <a:prstGeom prst="rect">
            <a:avLst/>
          </a:prstGeom>
        </p:spPr>
        <p:txBody>
          <a:bodyPr wrap="square">
            <a:spAutoFit/>
          </a:bodyPr>
          <a:lstStyle/>
          <a:p>
            <a:pPr>
              <a:buFont typeface="Arial" pitchFamily="34" charset="0"/>
              <a:buChar char="•"/>
            </a:pPr>
            <a:r>
              <a:rPr lang="fr-FR" dirty="0" smtClean="0"/>
              <a:t> </a:t>
            </a:r>
            <a:r>
              <a:rPr lang="fr-FR" sz="1600" dirty="0" smtClean="0"/>
              <a:t>Au chapitre des </a:t>
            </a:r>
            <a:r>
              <a:rPr lang="fr-FR" sz="1600" b="1" dirty="0" smtClean="0"/>
              <a:t>légumes</a:t>
            </a:r>
            <a:r>
              <a:rPr lang="fr-FR" sz="1600" dirty="0" smtClean="0"/>
              <a:t>, citons l'excellence des </a:t>
            </a:r>
            <a:r>
              <a:rPr lang="fr-FR" sz="1600" b="1" i="1" dirty="0" smtClean="0"/>
              <a:t>navets de Chiroubles</a:t>
            </a:r>
            <a:r>
              <a:rPr lang="fr-FR" sz="1600" dirty="0" smtClean="0"/>
              <a:t>, plus réputé aujourd'hui pour son cru. </a:t>
            </a:r>
          </a:p>
          <a:p>
            <a:r>
              <a:rPr lang="fr-FR" sz="1600" i="1" dirty="0" smtClean="0"/>
              <a:t>Le </a:t>
            </a:r>
            <a:r>
              <a:rPr lang="fr-FR" sz="1600" b="1" i="1" dirty="0" smtClean="0"/>
              <a:t>cardon</a:t>
            </a:r>
            <a:r>
              <a:rPr lang="fr-FR" sz="1600" dirty="0" smtClean="0"/>
              <a:t>, sorte de grande bette est une spécificité beaujolaise et lyonnaise. A la moelle, il accompagne les repas de fêtes de fin d'année. </a:t>
            </a:r>
          </a:p>
          <a:p>
            <a:pPr>
              <a:buFont typeface="Arial" pitchFamily="34" charset="0"/>
              <a:buChar char="•"/>
            </a:pPr>
            <a:r>
              <a:rPr lang="fr-FR" sz="1600" dirty="0" smtClean="0"/>
              <a:t> Le beaujolais est une région boisée, propice à la cueillette des </a:t>
            </a:r>
            <a:r>
              <a:rPr lang="fr-FR" sz="1600" b="1" dirty="0" smtClean="0"/>
              <a:t>champignons</a:t>
            </a:r>
            <a:r>
              <a:rPr lang="fr-FR" sz="1600" dirty="0" smtClean="0"/>
              <a:t> : </a:t>
            </a:r>
            <a:r>
              <a:rPr lang="fr-FR" sz="1600" i="1" dirty="0" smtClean="0"/>
              <a:t>girolles, trompettes de la mort, chanterelles, cèpes, petits gris. </a:t>
            </a:r>
            <a:r>
              <a:rPr lang="fr-FR" sz="1600" dirty="0" smtClean="0"/>
              <a:t> </a:t>
            </a:r>
          </a:p>
          <a:p>
            <a:pPr>
              <a:buFont typeface="Arial" pitchFamily="34" charset="0"/>
              <a:buChar char="•"/>
            </a:pPr>
            <a:r>
              <a:rPr lang="fr-FR" sz="1600" b="1" dirty="0" smtClean="0"/>
              <a:t> Les huiles </a:t>
            </a:r>
            <a:r>
              <a:rPr lang="fr-FR" sz="1600" dirty="0" smtClean="0"/>
              <a:t>: </a:t>
            </a:r>
            <a:r>
              <a:rPr lang="fr-FR" sz="1600" i="1" dirty="0" smtClean="0"/>
              <a:t>la noix, les noisettes </a:t>
            </a:r>
            <a:r>
              <a:rPr lang="fr-FR" sz="1600" dirty="0" smtClean="0"/>
              <a:t>sont les plus traditionnelles. </a:t>
            </a:r>
          </a:p>
          <a:p>
            <a:pPr>
              <a:buFont typeface="Arial" pitchFamily="34" charset="0"/>
              <a:buChar char="•"/>
            </a:pPr>
            <a:r>
              <a:rPr lang="fr-FR" sz="1600" dirty="0" smtClean="0"/>
              <a:t> </a:t>
            </a:r>
            <a:r>
              <a:rPr lang="fr-FR" sz="1600" b="1" dirty="0" smtClean="0"/>
              <a:t>Fromages</a:t>
            </a:r>
            <a:r>
              <a:rPr lang="fr-FR" sz="1600" dirty="0" smtClean="0"/>
              <a:t> : le plus célèbre est </a:t>
            </a:r>
            <a:r>
              <a:rPr lang="fr-FR" sz="1600" i="1" dirty="0" smtClean="0"/>
              <a:t>le "</a:t>
            </a:r>
            <a:r>
              <a:rPr lang="fr-FR" sz="1600" b="1" i="1" dirty="0" smtClean="0"/>
              <a:t>Cabrion</a:t>
            </a:r>
            <a:r>
              <a:rPr lang="fr-FR" sz="1600" i="1" dirty="0" smtClean="0"/>
              <a:t>", </a:t>
            </a:r>
            <a:r>
              <a:rPr lang="fr-FR" sz="1600" dirty="0" smtClean="0"/>
              <a:t>fromage de chèvres, produit sur tout le territoire. Omniprésent également, </a:t>
            </a:r>
            <a:r>
              <a:rPr lang="fr-FR" sz="1600" i="1" dirty="0" smtClean="0"/>
              <a:t>le </a:t>
            </a:r>
            <a:r>
              <a:rPr lang="fr-FR" sz="1600" b="1" i="1" dirty="0" smtClean="0"/>
              <a:t>fromage blanc</a:t>
            </a:r>
            <a:r>
              <a:rPr lang="fr-FR" sz="1600" dirty="0" smtClean="0"/>
              <a:t>, un fromage frais de vache, assaisonné de sel, poivre et ciboulette ou au sucre et à la crème. </a:t>
            </a:r>
            <a:r>
              <a:rPr lang="fr-FR" sz="1600" i="1" dirty="0" smtClean="0"/>
              <a:t>Le "</a:t>
            </a:r>
            <a:r>
              <a:rPr lang="fr-FR" sz="1600" b="1" i="1" dirty="0" smtClean="0"/>
              <a:t>Séchon Beaujolais</a:t>
            </a:r>
            <a:r>
              <a:rPr lang="fr-FR" sz="1600" i="1" dirty="0" smtClean="0"/>
              <a:t>" </a:t>
            </a:r>
            <a:r>
              <a:rPr lang="fr-FR" sz="1600" dirty="0" smtClean="0"/>
              <a:t>est un fromage affiné plat. </a:t>
            </a:r>
            <a:r>
              <a:rPr lang="fr-FR" sz="1600" i="1" dirty="0" smtClean="0"/>
              <a:t>La "</a:t>
            </a:r>
            <a:r>
              <a:rPr lang="fr-FR" sz="1600" b="1" i="1" dirty="0" smtClean="0"/>
              <a:t>Fourme beaujolaise »</a:t>
            </a:r>
            <a:r>
              <a:rPr lang="fr-FR" sz="1600" dirty="0" smtClean="0"/>
              <a:t>  est un fromage persillé, très fin. </a:t>
            </a:r>
            <a:r>
              <a:rPr lang="fr-FR" sz="1600" i="1" dirty="0" smtClean="0"/>
              <a:t>Les "</a:t>
            </a:r>
            <a:r>
              <a:rPr lang="fr-FR" sz="1600" b="1" i="1" dirty="0" smtClean="0"/>
              <a:t>Pierres Dorées</a:t>
            </a:r>
            <a:r>
              <a:rPr lang="fr-FR" sz="1600" i="1" dirty="0" smtClean="0"/>
              <a:t>"</a:t>
            </a:r>
            <a:r>
              <a:rPr lang="fr-FR" sz="1600" dirty="0" smtClean="0"/>
              <a:t> sont des fromages secs cylindriques, mi-vaches, mi-chèvres.</a:t>
            </a:r>
          </a:p>
          <a:p>
            <a:pPr>
              <a:buFont typeface="Arial" pitchFamily="34" charset="0"/>
              <a:buChar char="•"/>
            </a:pPr>
            <a:r>
              <a:rPr lang="fr-FR" sz="1600" dirty="0" smtClean="0"/>
              <a:t> Les </a:t>
            </a:r>
            <a:r>
              <a:rPr lang="fr-FR" sz="1600" b="1" dirty="0" smtClean="0"/>
              <a:t>miels</a:t>
            </a:r>
            <a:r>
              <a:rPr lang="fr-FR" sz="1600" dirty="0" smtClean="0"/>
              <a:t> sont parmi les meilleurs de France : acacia, sapin, châtaignier, toutes fleurs, genêts... </a:t>
            </a:r>
          </a:p>
          <a:p>
            <a:pPr>
              <a:buFont typeface="Arial" pitchFamily="34" charset="0"/>
              <a:buChar char="•"/>
            </a:pPr>
            <a:r>
              <a:rPr lang="fr-FR" sz="1600" i="1" dirty="0" smtClean="0"/>
              <a:t> Le </a:t>
            </a:r>
            <a:r>
              <a:rPr lang="fr-FR" sz="1600" b="1" i="1" dirty="0" smtClean="0"/>
              <a:t>matefaim</a:t>
            </a:r>
            <a:r>
              <a:rPr lang="fr-FR" sz="1600" i="1" dirty="0" smtClean="0"/>
              <a:t>, ou matefin</a:t>
            </a:r>
            <a:r>
              <a:rPr lang="fr-FR" sz="1600" dirty="0" smtClean="0"/>
              <a:t>, est un dessert des plus nourrissants qui prend en région lyonnaise et ses alentours l’aspect d’une crêpe épaisse, souvent aux pommes. Citons également </a:t>
            </a:r>
            <a:r>
              <a:rPr lang="fr-FR" sz="1600" i="1" dirty="0" smtClean="0"/>
              <a:t>la </a:t>
            </a:r>
            <a:r>
              <a:rPr lang="fr-FR" sz="1600" b="1" i="1" dirty="0" smtClean="0"/>
              <a:t>tarte aux cerises </a:t>
            </a:r>
            <a:r>
              <a:rPr lang="fr-FR" sz="1600" b="1" dirty="0" smtClean="0"/>
              <a:t>… </a:t>
            </a:r>
            <a:r>
              <a:rPr lang="fr-FR" sz="1600" dirty="0" smtClean="0"/>
              <a:t> </a:t>
            </a:r>
            <a:endParaRPr lang="fr-FR" sz="1600" b="1" dirty="0" smtClean="0"/>
          </a:p>
          <a:p>
            <a:r>
              <a:rPr lang="fr-FR" sz="1600" dirty="0" smtClean="0"/>
              <a:t> </a:t>
            </a:r>
          </a:p>
        </p:txBody>
      </p:sp>
      <p:pic>
        <p:nvPicPr>
          <p:cNvPr id="11266" name="Picture 2" descr="http://www.aucoeurdubeaujolais.fr/IMG/jpg/Gateau_aux_cerises.jpg"/>
          <p:cNvPicPr>
            <a:picLocks noChangeAspect="1" noChangeArrowheads="1"/>
          </p:cNvPicPr>
          <p:nvPr/>
        </p:nvPicPr>
        <p:blipFill>
          <a:blip r:embed="rId2" cstate="print"/>
          <a:srcRect/>
          <a:stretch>
            <a:fillRect/>
          </a:stretch>
        </p:blipFill>
        <p:spPr bwMode="auto">
          <a:xfrm>
            <a:off x="4788024" y="5229200"/>
            <a:ext cx="2088232" cy="1286645"/>
          </a:xfrm>
          <a:prstGeom prst="rect">
            <a:avLst/>
          </a:prstGeom>
          <a:noFill/>
        </p:spPr>
      </p:pic>
      <p:pic>
        <p:nvPicPr>
          <p:cNvPr id="11268" name="Picture 4" descr="Les marchés de Lyon"/>
          <p:cNvPicPr>
            <a:picLocks noChangeAspect="1" noChangeArrowheads="1"/>
          </p:cNvPicPr>
          <p:nvPr/>
        </p:nvPicPr>
        <p:blipFill>
          <a:blip r:embed="rId3" cstate="print"/>
          <a:srcRect/>
          <a:stretch>
            <a:fillRect/>
          </a:stretch>
        </p:blipFill>
        <p:spPr bwMode="auto">
          <a:xfrm>
            <a:off x="2411760" y="5229200"/>
            <a:ext cx="2376264" cy="1299593"/>
          </a:xfrm>
          <a:prstGeom prst="rect">
            <a:avLst/>
          </a:prstGeom>
          <a:noFill/>
        </p:spPr>
      </p:pic>
      <p:pic>
        <p:nvPicPr>
          <p:cNvPr id="11270" name="Picture 6" descr="Fichier:Cardon2.jpg">
            <a:hlinkClick r:id="rId4"/>
          </p:cNvPr>
          <p:cNvPicPr>
            <a:picLocks noChangeAspect="1" noChangeArrowheads="1"/>
          </p:cNvPicPr>
          <p:nvPr/>
        </p:nvPicPr>
        <p:blipFill>
          <a:blip r:embed="rId5" cstate="print"/>
          <a:srcRect/>
          <a:stretch>
            <a:fillRect/>
          </a:stretch>
        </p:blipFill>
        <p:spPr bwMode="auto">
          <a:xfrm>
            <a:off x="251520" y="5229200"/>
            <a:ext cx="2160240" cy="1329863"/>
          </a:xfrm>
          <a:prstGeom prst="rect">
            <a:avLst/>
          </a:prstGeom>
          <a:noFill/>
        </p:spPr>
      </p:pic>
      <p:pic>
        <p:nvPicPr>
          <p:cNvPr id="11272" name="Picture 8" descr="Le matefaim"/>
          <p:cNvPicPr>
            <a:picLocks noChangeAspect="1" noChangeArrowheads="1"/>
          </p:cNvPicPr>
          <p:nvPr/>
        </p:nvPicPr>
        <p:blipFill>
          <a:blip r:embed="rId6" cstate="print"/>
          <a:srcRect/>
          <a:stretch>
            <a:fillRect/>
          </a:stretch>
        </p:blipFill>
        <p:spPr bwMode="auto">
          <a:xfrm>
            <a:off x="6876256" y="5229200"/>
            <a:ext cx="2095500" cy="128473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0"/>
            <a:ext cx="8229600" cy="1073274"/>
          </a:xfrm>
        </p:spPr>
        <p:txBody>
          <a:bodyPr>
            <a:normAutofit/>
          </a:bodyPr>
          <a:lstStyle/>
          <a:p>
            <a:pPr algn="r"/>
            <a:r>
              <a:rPr lang="fr-FR" sz="4000" b="1" dirty="0" smtClean="0"/>
              <a:t>UN VIGNOBLE PARTICULIER</a:t>
            </a:r>
            <a:endParaRPr lang="fr-FR" sz="4000" b="1" dirty="0"/>
          </a:p>
        </p:txBody>
      </p:sp>
      <p:sp>
        <p:nvSpPr>
          <p:cNvPr id="3" name="Espace réservé du numéro de diapositive 2"/>
          <p:cNvSpPr>
            <a:spLocks noGrp="1"/>
          </p:cNvSpPr>
          <p:nvPr>
            <p:ph type="sldNum" sz="quarter" idx="12"/>
          </p:nvPr>
        </p:nvSpPr>
        <p:spPr/>
        <p:txBody>
          <a:bodyPr/>
          <a:lstStyle/>
          <a:p>
            <a:fld id="{57FE5D17-61EE-4F41-8EE3-FFC8552B7EBD}" type="slidenum">
              <a:rPr lang="fr-FR" smtClean="0"/>
              <a:pPr/>
              <a:t>8</a:t>
            </a:fld>
            <a:endParaRPr lang="fr-FR" dirty="0"/>
          </a:p>
        </p:txBody>
      </p:sp>
      <p:sp>
        <p:nvSpPr>
          <p:cNvPr id="5" name="Rectangle 4"/>
          <p:cNvSpPr/>
          <p:nvPr/>
        </p:nvSpPr>
        <p:spPr>
          <a:xfrm>
            <a:off x="251520" y="1124744"/>
            <a:ext cx="8892480" cy="5293757"/>
          </a:xfrm>
          <a:prstGeom prst="rect">
            <a:avLst/>
          </a:prstGeom>
        </p:spPr>
        <p:txBody>
          <a:bodyPr wrap="square">
            <a:spAutoFit/>
          </a:bodyPr>
          <a:lstStyle/>
          <a:p>
            <a:r>
              <a:rPr lang="fr-FR" b="1" dirty="0" smtClean="0"/>
              <a:t>Le vignoble Beaujolais présente quatre particularités qui le distinguent des autres vignobles :</a:t>
            </a:r>
          </a:p>
          <a:p>
            <a:endParaRPr lang="fr-FR" sz="800" b="1" dirty="0" smtClean="0"/>
          </a:p>
          <a:p>
            <a:pPr>
              <a:buFont typeface="Wingdings" pitchFamily="2" charset="2"/>
              <a:buChar char="q"/>
            </a:pPr>
            <a:r>
              <a:rPr lang="fr-FR" dirty="0" smtClean="0"/>
              <a:t> Un cépage unique et rare pour les vins rouges </a:t>
            </a:r>
            <a:r>
              <a:rPr lang="fr-FR" b="1" dirty="0" smtClean="0"/>
              <a:t>: le gamay noir à jus blanc</a:t>
            </a:r>
            <a:r>
              <a:rPr lang="fr-FR" dirty="0" smtClean="0"/>
              <a:t> a trouvé sa terre de prédilection en Beaujolais, sur les terroirs granitiques et argilo-calcaire.</a:t>
            </a:r>
          </a:p>
          <a:p>
            <a:r>
              <a:rPr lang="fr-FR" dirty="0" smtClean="0"/>
              <a:t>Il est vendangé à la main pour garder les grappes de raisins mûrs intactes jusqu’au cuvage.</a:t>
            </a:r>
          </a:p>
          <a:p>
            <a:endParaRPr lang="fr-FR" sz="800" dirty="0" smtClean="0"/>
          </a:p>
          <a:p>
            <a:pPr>
              <a:buFont typeface="Wingdings" pitchFamily="2" charset="2"/>
              <a:buChar char="q"/>
            </a:pPr>
            <a:r>
              <a:rPr lang="fr-FR" dirty="0" smtClean="0"/>
              <a:t> </a:t>
            </a:r>
            <a:r>
              <a:rPr lang="fr-FR" b="1" dirty="0" smtClean="0"/>
              <a:t>La plus importante densité de plantation </a:t>
            </a:r>
            <a:r>
              <a:rPr lang="fr-FR" dirty="0" smtClean="0"/>
              <a:t>au monde (9 à 10 000 pieds/ha), exigeante en main d'œuvre, mais qui permet de réduire le rendement par pied de vigne pour atteindre un niveau de qualité élevé.</a:t>
            </a:r>
          </a:p>
          <a:p>
            <a:endParaRPr lang="fr-FR" sz="800" dirty="0" smtClean="0"/>
          </a:p>
          <a:p>
            <a:pPr>
              <a:buFont typeface="Wingdings" pitchFamily="2" charset="2"/>
              <a:buChar char="q"/>
            </a:pPr>
            <a:r>
              <a:rPr lang="fr-FR" b="1" dirty="0" smtClean="0"/>
              <a:t> Le vignoble le plus escarpé</a:t>
            </a:r>
            <a:r>
              <a:rPr lang="fr-FR" dirty="0" smtClean="0"/>
              <a:t> de France : 50 % du vignoble présente des coteaux de pentes supérieures à 20 %, ce qui offre un ensoleillement exceptionnel aux innombrables petites parcelles de vigne. Bien évidemment, le travail manuel de la vigne est de rigueur sur ces coteaux non mécanisables.</a:t>
            </a:r>
          </a:p>
          <a:p>
            <a:endParaRPr lang="fr-FR" sz="800" dirty="0" smtClean="0"/>
          </a:p>
          <a:p>
            <a:pPr>
              <a:buFont typeface="Wingdings" pitchFamily="2" charset="2"/>
              <a:buChar char="q"/>
            </a:pPr>
            <a:r>
              <a:rPr lang="fr-FR" dirty="0" smtClean="0"/>
              <a:t> </a:t>
            </a:r>
            <a:r>
              <a:rPr lang="fr-FR" b="1" dirty="0" smtClean="0"/>
              <a:t>Un seul mode de vinification</a:t>
            </a:r>
            <a:r>
              <a:rPr lang="fr-FR" dirty="0" smtClean="0"/>
              <a:t> : 'la vinification beaujolaise', unique au monde, qui favorise les arômes de raisin et qui exhale les saveurs conférées aux vins par leur terroir.</a:t>
            </a:r>
            <a:endParaRPr lang="fr-FR" dirty="0"/>
          </a:p>
        </p:txBody>
      </p:sp>
      <p:sp>
        <p:nvSpPr>
          <p:cNvPr id="6" name="Espace réservé du pied de page 5"/>
          <p:cNvSpPr>
            <a:spLocks noGrp="1"/>
          </p:cNvSpPr>
          <p:nvPr>
            <p:ph type="ftr" sz="quarter" idx="11"/>
          </p:nvPr>
        </p:nvSpPr>
        <p:spPr/>
        <p:txBody>
          <a:bodyPr/>
          <a:lstStyle/>
          <a:p>
            <a:r>
              <a:rPr lang="fr-FR" smtClean="0"/>
              <a:t>D. BAFCOP-LPO C.CLAUDEL</a:t>
            </a:r>
            <a:endParaRPr lang="fr-FR" dirty="0"/>
          </a:p>
        </p:txBody>
      </p:sp>
      <p:pic>
        <p:nvPicPr>
          <p:cNvPr id="7" name="Picture 2" descr="definitif_route_des_vins_we"/>
          <p:cNvPicPr>
            <a:picLocks noChangeAspect="1" noChangeArrowheads="1"/>
          </p:cNvPicPr>
          <p:nvPr/>
        </p:nvPicPr>
        <p:blipFill>
          <a:blip r:embed="rId2" cstate="print"/>
          <a:srcRect t="50399" r="13424" b="24401"/>
          <a:stretch>
            <a:fillRect/>
          </a:stretch>
        </p:blipFill>
        <p:spPr bwMode="auto">
          <a:xfrm>
            <a:off x="179512" y="260648"/>
            <a:ext cx="2232248" cy="6480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71800" y="267494"/>
            <a:ext cx="5915000" cy="857250"/>
          </a:xfrm>
        </p:spPr>
        <p:txBody>
          <a:bodyPr/>
          <a:lstStyle/>
          <a:p>
            <a:r>
              <a:rPr lang="fr-FR" b="1" dirty="0" smtClean="0"/>
              <a:t>LE CEPAGE GAMAY</a:t>
            </a:r>
            <a:endParaRPr lang="fr-FR" b="1" dirty="0"/>
          </a:p>
        </p:txBody>
      </p:sp>
      <p:sp>
        <p:nvSpPr>
          <p:cNvPr id="3" name="Espace réservé du pied de page 2"/>
          <p:cNvSpPr>
            <a:spLocks noGrp="1"/>
          </p:cNvSpPr>
          <p:nvPr>
            <p:ph type="ftr" sz="quarter" idx="11"/>
          </p:nvPr>
        </p:nvSpPr>
        <p:spPr/>
        <p:txBody>
          <a:bodyPr/>
          <a:lstStyle/>
          <a:p>
            <a:r>
              <a:rPr lang="fr-FR" smtClean="0"/>
              <a:t>D. BAFCOP-LPO C.CLAUDEL</a:t>
            </a:r>
            <a:endParaRPr lang="fr-FR" dirty="0"/>
          </a:p>
        </p:txBody>
      </p:sp>
      <p:sp>
        <p:nvSpPr>
          <p:cNvPr id="4" name="Espace réservé du numéro de diapositive 3"/>
          <p:cNvSpPr>
            <a:spLocks noGrp="1"/>
          </p:cNvSpPr>
          <p:nvPr>
            <p:ph type="sldNum" sz="quarter" idx="12"/>
          </p:nvPr>
        </p:nvSpPr>
        <p:spPr/>
        <p:txBody>
          <a:bodyPr/>
          <a:lstStyle/>
          <a:p>
            <a:fld id="{57FE5D17-61EE-4F41-8EE3-FFC8552B7EBD}" type="slidenum">
              <a:rPr lang="fr-FR" smtClean="0"/>
              <a:pPr/>
              <a:t>9</a:t>
            </a:fld>
            <a:endParaRPr lang="fr-FR" dirty="0"/>
          </a:p>
        </p:txBody>
      </p:sp>
      <p:sp>
        <p:nvSpPr>
          <p:cNvPr id="5" name="Rectangle 4"/>
          <p:cNvSpPr/>
          <p:nvPr/>
        </p:nvSpPr>
        <p:spPr>
          <a:xfrm>
            <a:off x="179512" y="1196752"/>
            <a:ext cx="6336704" cy="1477328"/>
          </a:xfrm>
          <a:prstGeom prst="rect">
            <a:avLst/>
          </a:prstGeom>
        </p:spPr>
        <p:txBody>
          <a:bodyPr wrap="square">
            <a:spAutoFit/>
          </a:bodyPr>
          <a:lstStyle/>
          <a:p>
            <a:r>
              <a:rPr lang="fr-FR" dirty="0" smtClean="0"/>
              <a:t>Le gamay s'épanouit comme nulle part ailleurs et s'enracine remarquablement dans le sol granitique du Beaujolais. Il révèle pleinement son potentiel et fournit légèreté et fruité au travers de vins parés d'une superbe couleur violette </a:t>
            </a:r>
            <a:endParaRPr lang="fr-FR" dirty="0"/>
          </a:p>
        </p:txBody>
      </p:sp>
      <p:pic>
        <p:nvPicPr>
          <p:cNvPr id="8" name="Picture 2" descr="definitif_route_des_vins_we"/>
          <p:cNvPicPr>
            <a:picLocks noChangeAspect="1" noChangeArrowheads="1"/>
          </p:cNvPicPr>
          <p:nvPr/>
        </p:nvPicPr>
        <p:blipFill>
          <a:blip r:embed="rId2" cstate="print"/>
          <a:srcRect t="50399" r="13424" b="24401"/>
          <a:stretch>
            <a:fillRect/>
          </a:stretch>
        </p:blipFill>
        <p:spPr bwMode="auto">
          <a:xfrm>
            <a:off x="251520" y="404664"/>
            <a:ext cx="2555776" cy="6480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6" descr="http://upload.wikimedia.org/wikipedia/commons/thumb/3/38/Gamay.jpg/220px-Gamay.jpg">
            <a:hlinkClick r:id="rId3"/>
          </p:cNvPr>
          <p:cNvPicPr>
            <a:picLocks noChangeAspect="1" noChangeArrowheads="1"/>
          </p:cNvPicPr>
          <p:nvPr/>
        </p:nvPicPr>
        <p:blipFill>
          <a:blip r:embed="rId4" cstate="print"/>
          <a:srcRect/>
          <a:stretch>
            <a:fillRect/>
          </a:stretch>
        </p:blipFill>
        <p:spPr bwMode="auto">
          <a:xfrm>
            <a:off x="6588224" y="1124744"/>
            <a:ext cx="2239516" cy="1512168"/>
          </a:xfrm>
          <a:prstGeom prst="rect">
            <a:avLst/>
          </a:prstGeom>
          <a:ln>
            <a:noFill/>
          </a:ln>
          <a:effectLst>
            <a:outerShdw blurRad="292100" dist="139700" dir="2700000" algn="tl" rotWithShape="0">
              <a:srgbClr val="333333">
                <a:alpha val="65000"/>
              </a:srgbClr>
            </a:outerShdw>
          </a:effectLst>
        </p:spPr>
      </p:pic>
      <p:sp>
        <p:nvSpPr>
          <p:cNvPr id="10" name="Rectangle 9"/>
          <p:cNvSpPr/>
          <p:nvPr/>
        </p:nvSpPr>
        <p:spPr>
          <a:xfrm>
            <a:off x="2915816" y="4272677"/>
            <a:ext cx="5976664" cy="2431435"/>
          </a:xfrm>
          <a:prstGeom prst="rect">
            <a:avLst/>
          </a:prstGeom>
        </p:spPr>
        <p:txBody>
          <a:bodyPr wrap="square">
            <a:spAutoFit/>
          </a:bodyPr>
          <a:lstStyle/>
          <a:p>
            <a:pPr algn="just">
              <a:buFont typeface="Wingdings" pitchFamily="2" charset="2"/>
              <a:buChar char="ü"/>
            </a:pPr>
            <a:r>
              <a:rPr lang="fr-FR" dirty="0" smtClean="0"/>
              <a:t> Les </a:t>
            </a:r>
            <a:r>
              <a:rPr lang="fr-FR" b="1" dirty="0" smtClean="0"/>
              <a:t>sols à dominante granitique </a:t>
            </a:r>
            <a:r>
              <a:rPr lang="fr-FR" dirty="0" smtClean="0"/>
              <a:t>: Au nord et jusqu’à Villefranche-en-Beaujolais, s’étend le terroir des trente-huit Beaujolais-Villages. Chacun de ces villages est situé sur du granit, mais les propriétés de la roche diffèrent de l’un à l’autre. </a:t>
            </a:r>
          </a:p>
          <a:p>
            <a:pPr algn="just"/>
            <a:endParaRPr lang="fr-FR" sz="800" i="1" dirty="0" smtClean="0"/>
          </a:p>
          <a:p>
            <a:pPr algn="just"/>
            <a:r>
              <a:rPr lang="fr-FR" i="1" dirty="0" smtClean="0"/>
              <a:t>La zone de qualité, avec les 10 crus correspond au nord, et la zone des primeurs correspond au sud.</a:t>
            </a:r>
          </a:p>
          <a:p>
            <a:pPr algn="just">
              <a:buFont typeface="Wingdings" pitchFamily="2" charset="2"/>
              <a:buChar char="ü"/>
            </a:pPr>
            <a:endParaRPr lang="fr-FR" dirty="0"/>
          </a:p>
        </p:txBody>
      </p:sp>
      <p:pic>
        <p:nvPicPr>
          <p:cNvPr id="11" name="Picture 2" descr="Photos Tourisme - Activités Touristiques"/>
          <p:cNvPicPr>
            <a:picLocks noChangeAspect="1" noChangeArrowheads="1"/>
          </p:cNvPicPr>
          <p:nvPr/>
        </p:nvPicPr>
        <p:blipFill>
          <a:blip r:embed="rId5" cstate="print"/>
          <a:srcRect/>
          <a:stretch>
            <a:fillRect/>
          </a:stretch>
        </p:blipFill>
        <p:spPr bwMode="auto">
          <a:xfrm>
            <a:off x="179512" y="4437112"/>
            <a:ext cx="2746629" cy="2160240"/>
          </a:xfrm>
          <a:prstGeom prst="rect">
            <a:avLst/>
          </a:prstGeom>
          <a:ln>
            <a:noFill/>
          </a:ln>
          <a:effectLst>
            <a:outerShdw blurRad="292100" dist="139700" dir="2700000" algn="tl" rotWithShape="0">
              <a:srgbClr val="333333">
                <a:alpha val="65000"/>
              </a:srgbClr>
            </a:outerShdw>
          </a:effectLst>
        </p:spPr>
      </p:pic>
      <p:sp>
        <p:nvSpPr>
          <p:cNvPr id="12" name="Rectangle 11"/>
          <p:cNvSpPr/>
          <p:nvPr/>
        </p:nvSpPr>
        <p:spPr>
          <a:xfrm>
            <a:off x="179512" y="2636912"/>
            <a:ext cx="8712968" cy="1754326"/>
          </a:xfrm>
          <a:prstGeom prst="rect">
            <a:avLst/>
          </a:prstGeom>
        </p:spPr>
        <p:txBody>
          <a:bodyPr wrap="square">
            <a:spAutoFit/>
          </a:bodyPr>
          <a:lstStyle/>
          <a:p>
            <a:pPr algn="just"/>
            <a:r>
              <a:rPr lang="fr-FR" dirty="0" smtClean="0"/>
              <a:t>Parmi la diversité des types de sols, on peut distinguer deux principaux types de terroir :</a:t>
            </a:r>
          </a:p>
          <a:p>
            <a:pPr algn="just">
              <a:buFont typeface="Wingdings" pitchFamily="2" charset="2"/>
              <a:buChar char="ü"/>
            </a:pPr>
            <a:r>
              <a:rPr lang="fr-FR" dirty="0" smtClean="0"/>
              <a:t> Les </a:t>
            </a:r>
            <a:r>
              <a:rPr lang="fr-FR" b="1" dirty="0" smtClean="0"/>
              <a:t>sols à dominante argilo-calcaire </a:t>
            </a:r>
            <a:r>
              <a:rPr lang="fr-FR" dirty="0" smtClean="0"/>
              <a:t>: Au sud, c’est dans le secteur des Pierre Dorées que s’élabore l’appellation Beaujolais où les vignerons font merveilles pour produire des vins fruités et aromatiques, qui allient finesse et élégance.</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Fonderie">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709</TotalTime>
  <Words>981</Words>
  <Application>Microsoft Office PowerPoint</Application>
  <PresentationFormat>Affichage à l'écran (4:3)</PresentationFormat>
  <Paragraphs>164</Paragraphs>
  <Slides>15</Slides>
  <Notes>0</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Verve</vt:lpstr>
      <vt:lpstr>LE BEAUJOLAIS</vt:lpstr>
      <vt:lpstr>Un peu d’histoire …</vt:lpstr>
      <vt:lpstr>LE BEAUJOLAIS PRATIQUE</vt:lpstr>
      <vt:lpstr>LE TOURISME</vt:lpstr>
      <vt:lpstr>LE TOURISME</vt:lpstr>
      <vt:lpstr>Les gourmandises du Beaujolais</vt:lpstr>
      <vt:lpstr>Les gourmandises du Beaujolais</vt:lpstr>
      <vt:lpstr>UN VIGNOBLE PARTICULIER</vt:lpstr>
      <vt:lpstr>LE CEPAGE GAMAY</vt:lpstr>
      <vt:lpstr>LE VIGNOBLE</vt:lpstr>
      <vt:lpstr>LES APPELLATIONS</vt:lpstr>
      <vt:lpstr>Le principe de la macération carbonique</vt:lpstr>
      <vt:lpstr>La vinification</vt:lpstr>
      <vt:lpstr>Accords Mets &amp; Vins</vt:lpstr>
      <vt:lpstr>Les tables renommées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BEAUJOLAIS</dc:title>
  <dc:creator>dom</dc:creator>
  <cp:lastModifiedBy>dom</cp:lastModifiedBy>
  <cp:revision>83</cp:revision>
  <dcterms:created xsi:type="dcterms:W3CDTF">2010-10-28T12:09:12Z</dcterms:created>
  <dcterms:modified xsi:type="dcterms:W3CDTF">2010-11-14T17:19:27Z</dcterms:modified>
</cp:coreProperties>
</file>