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2" r:id="rId3"/>
    <p:sldId id="258" r:id="rId4"/>
    <p:sldId id="270" r:id="rId5"/>
    <p:sldId id="267" r:id="rId6"/>
    <p:sldId id="259" r:id="rId7"/>
    <p:sldId id="260" r:id="rId8"/>
    <p:sldId id="273" r:id="rId9"/>
    <p:sldId id="274" r:id="rId10"/>
    <p:sldId id="269" r:id="rId11"/>
    <p:sldId id="275" r:id="rId12"/>
    <p:sldId id="271" r:id="rId13"/>
    <p:sldId id="280" r:id="rId14"/>
    <p:sldId id="279" r:id="rId15"/>
    <p:sldId id="282" r:id="rId16"/>
    <p:sldId id="268" r:id="rId17"/>
    <p:sldId id="281" r:id="rId18"/>
    <p:sldId id="277" r:id="rId19"/>
    <p:sldId id="257" r:id="rId20"/>
    <p:sldId id="283"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8" autoAdjust="0"/>
  </p:normalViewPr>
  <p:slideViewPr>
    <p:cSldViewPr>
      <p:cViewPr varScale="1">
        <p:scale>
          <a:sx n="67" d="100"/>
          <a:sy n="67" d="100"/>
        </p:scale>
        <p:origin x="-60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9A010D-4922-475C-9F86-C90A5303A64E}" type="datetimeFigureOut">
              <a:rPr lang="fr-FR" smtClean="0"/>
              <a:pPr/>
              <a:t>30/01/2011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8EF63E-0DD6-4870-AA62-192E1BAFA3F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r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fr-FR" smtClean="0"/>
              <a:t>Cliquez pour modifier le style du titre</a:t>
            </a:r>
            <a:endParaRPr kumimoji="0" lang="en-US"/>
          </a:p>
        </p:txBody>
      </p:sp>
      <p:sp>
        <p:nvSpPr>
          <p:cNvPr id="25" name="Sous-titr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31" name="Espace réservé de la date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45A3338-BCB5-4531-B58B-711B43973E60}" type="datetime1">
              <a:rPr lang="fr-FR" smtClean="0"/>
              <a:pPr/>
              <a:t>30/01/2011</a:t>
            </a:fld>
            <a:endParaRPr lang="fr-FR"/>
          </a:p>
        </p:txBody>
      </p:sp>
      <p:sp>
        <p:nvSpPr>
          <p:cNvPr id="18" name="Espace réservé du pied de page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fr-FR" smtClean="0"/>
              <a:t>D.BAFCOP - LPO C.CLAUDEL</a:t>
            </a:r>
            <a:endParaRPr lang="fr-FR"/>
          </a:p>
        </p:txBody>
      </p:sp>
      <p:sp>
        <p:nvSpPr>
          <p:cNvPr id="29" name="Espace réservé du numéro de diapositive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78F8BA3-DEC5-4770-9557-519DA6D2480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7E63EA7-D626-4C7A-A73E-54FDE97B76F6}" type="datetime1">
              <a:rPr lang="fr-FR" smtClean="0"/>
              <a:pPr/>
              <a:t>30/01/2011</a:t>
            </a:fld>
            <a:endParaRPr lang="fr-FR"/>
          </a:p>
        </p:txBody>
      </p:sp>
      <p:sp>
        <p:nvSpPr>
          <p:cNvPr id="5" name="Espace réservé du pied de page 4"/>
          <p:cNvSpPr>
            <a:spLocks noGrp="1"/>
          </p:cNvSpPr>
          <p:nvPr>
            <p:ph type="ftr" sz="quarter" idx="11"/>
          </p:nvPr>
        </p:nvSpPr>
        <p:spPr/>
        <p:txBody>
          <a:bodyPr/>
          <a:lstStyle>
            <a:extLst/>
          </a:lstStyle>
          <a:p>
            <a:r>
              <a:rPr lang="fr-FR" smtClean="0"/>
              <a:t>D.BAFCOP - LPO C.CLAUDEL</a:t>
            </a:r>
            <a:endParaRPr lang="fr-FR"/>
          </a:p>
        </p:txBody>
      </p:sp>
      <p:sp>
        <p:nvSpPr>
          <p:cNvPr id="6" name="Espace réservé du numéro de diapositive 5"/>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274955"/>
            <a:ext cx="1524000" cy="5851525"/>
          </a:xfrm>
        </p:spPr>
        <p:txBody>
          <a:bodyPr vert="eaVert" ancho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242816" y="6557946"/>
            <a:ext cx="2002464" cy="226902"/>
          </a:xfrm>
        </p:spPr>
        <p:txBody>
          <a:bodyPr/>
          <a:lstStyle>
            <a:extLst/>
          </a:lstStyle>
          <a:p>
            <a:fld id="{FC95F21B-BC9F-4623-B326-EF44904D27B3}" type="datetime1">
              <a:rPr lang="fr-FR" smtClean="0"/>
              <a:pPr/>
              <a:t>30/01/2011</a:t>
            </a:fld>
            <a:endParaRPr lang="fr-FR"/>
          </a:p>
        </p:txBody>
      </p:sp>
      <p:sp>
        <p:nvSpPr>
          <p:cNvPr id="5" name="Espace réservé du pied de page 4"/>
          <p:cNvSpPr>
            <a:spLocks noGrp="1"/>
          </p:cNvSpPr>
          <p:nvPr>
            <p:ph type="ftr" sz="quarter" idx="11"/>
          </p:nvPr>
        </p:nvSpPr>
        <p:spPr>
          <a:xfrm>
            <a:off x="457200" y="6556248"/>
            <a:ext cx="3657600" cy="228600"/>
          </a:xfrm>
        </p:spPr>
        <p:txBody>
          <a:bodyPr/>
          <a:lstStyle>
            <a:extLst/>
          </a:lstStyle>
          <a:p>
            <a:r>
              <a:rPr lang="fr-FR" smtClean="0"/>
              <a:t>D.BAFCOP - LPO C.CLAUDEL</a:t>
            </a:r>
            <a:endParaRPr lang="fr-FR"/>
          </a:p>
        </p:txBody>
      </p:sp>
      <p:sp>
        <p:nvSpPr>
          <p:cNvPr id="6" name="Espace réservé du numéro de diapositive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78F8BA3-DEC5-4770-9557-519DA6D2480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FC298BEB-6187-4CB8-AE7C-EB1CC85C9E71}" type="datetime1">
              <a:rPr lang="fr-FR" smtClean="0"/>
              <a:pPr/>
              <a:t>30/01/2011</a:t>
            </a:fld>
            <a:endParaRPr lang="fr-FR"/>
          </a:p>
        </p:txBody>
      </p:sp>
      <p:sp>
        <p:nvSpPr>
          <p:cNvPr id="5" name="Espace réservé du pied de page 4"/>
          <p:cNvSpPr>
            <a:spLocks noGrp="1"/>
          </p:cNvSpPr>
          <p:nvPr>
            <p:ph type="ftr" sz="quarter" idx="11"/>
          </p:nvPr>
        </p:nvSpPr>
        <p:spPr/>
        <p:txBody>
          <a:bodyPr/>
          <a:lstStyle>
            <a:extLst/>
          </a:lstStyle>
          <a:p>
            <a:r>
              <a:rPr lang="fr-FR" smtClean="0"/>
              <a:t>D.BAFCOP - LPO C.CLAUDEL</a:t>
            </a:r>
            <a:endParaRPr lang="fr-FR"/>
          </a:p>
        </p:txBody>
      </p:sp>
      <p:sp>
        <p:nvSpPr>
          <p:cNvPr id="6" name="Espace réservé du numéro de diapositive 5"/>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CF7DECB-DFA1-44EB-8284-C5182841AD92}" type="datetime1">
              <a:rPr lang="fr-FR" smtClean="0"/>
              <a:pPr/>
              <a:t>30/01/2011</a:t>
            </a:fld>
            <a:endParaRPr lang="fr-FR"/>
          </a:p>
        </p:txBody>
      </p:sp>
      <p:sp>
        <p:nvSpPr>
          <p:cNvPr id="5" name="Espace réservé du pied de page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fr-FR" smtClean="0"/>
              <a:t>D.BAFCOP - LPO C.CLAUDEL</a:t>
            </a:r>
            <a:endParaRPr lang="fr-FR"/>
          </a:p>
        </p:txBody>
      </p:sp>
      <p:sp>
        <p:nvSpPr>
          <p:cNvPr id="6" name="Espace réservé du numéro de diapositive 5"/>
          <p:cNvSpPr>
            <a:spLocks noGrp="1"/>
          </p:cNvSpPr>
          <p:nvPr>
            <p:ph type="sldNum" sz="quarter" idx="12"/>
          </p:nvPr>
        </p:nvSpPr>
        <p:spPr>
          <a:xfrm>
            <a:off x="6733952" y="6555112"/>
            <a:ext cx="588336" cy="228600"/>
          </a:xfrm>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4541A42A-02ED-4AAC-ADB5-0D89A653C2E3}" type="datetime1">
              <a:rPr lang="fr-FR" smtClean="0"/>
              <a:pPr/>
              <a:t>30/01/2011</a:t>
            </a:fld>
            <a:endParaRPr lang="fr-FR"/>
          </a:p>
        </p:txBody>
      </p:sp>
      <p:sp>
        <p:nvSpPr>
          <p:cNvPr id="6" name="Espace réservé du pied de page 5"/>
          <p:cNvSpPr>
            <a:spLocks noGrp="1"/>
          </p:cNvSpPr>
          <p:nvPr>
            <p:ph type="ftr" sz="quarter" idx="11"/>
          </p:nvPr>
        </p:nvSpPr>
        <p:spPr/>
        <p:txBody>
          <a:bodyPr/>
          <a:lstStyle>
            <a:extLst/>
          </a:lstStyle>
          <a:p>
            <a:r>
              <a:rPr lang="fr-FR" smtClean="0"/>
              <a:t>D.BAFCOP - LPO C.CLAUDEL</a:t>
            </a:r>
            <a:endParaRPr lang="fr-FR"/>
          </a:p>
        </p:txBody>
      </p:sp>
      <p:sp>
        <p:nvSpPr>
          <p:cNvPr id="7" name="Espace réservé du numéro de diapositive 6"/>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26112F92-FA34-4D48-ADF2-2F8ED6A524AB}" type="datetime1">
              <a:rPr lang="fr-FR" smtClean="0"/>
              <a:pPr/>
              <a:t>30/01/2011</a:t>
            </a:fld>
            <a:endParaRPr lang="fr-FR"/>
          </a:p>
        </p:txBody>
      </p:sp>
      <p:sp>
        <p:nvSpPr>
          <p:cNvPr id="8" name="Espace réservé du pied de page 7"/>
          <p:cNvSpPr>
            <a:spLocks noGrp="1"/>
          </p:cNvSpPr>
          <p:nvPr>
            <p:ph type="ftr" sz="quarter" idx="11"/>
          </p:nvPr>
        </p:nvSpPr>
        <p:spPr/>
        <p:txBody>
          <a:bodyPr/>
          <a:lstStyle>
            <a:extLst/>
          </a:lstStyle>
          <a:p>
            <a:r>
              <a:rPr lang="fr-FR" smtClean="0"/>
              <a:t>D.BAFCOP - LPO C.CLAUDEL</a:t>
            </a:r>
            <a:endParaRPr lang="fr-FR"/>
          </a:p>
        </p:txBody>
      </p:sp>
      <p:sp>
        <p:nvSpPr>
          <p:cNvPr id="9" name="Espace réservé du numéro de diapositive 8"/>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5E61EC84-2DA6-435E-A6D9-197BC869D7FD}" type="datetime1">
              <a:rPr lang="fr-FR" smtClean="0"/>
              <a:pPr/>
              <a:t>30/01/2011</a:t>
            </a:fld>
            <a:endParaRPr lang="fr-FR"/>
          </a:p>
        </p:txBody>
      </p:sp>
      <p:sp>
        <p:nvSpPr>
          <p:cNvPr id="4" name="Espace réservé du pied de page 3"/>
          <p:cNvSpPr>
            <a:spLocks noGrp="1"/>
          </p:cNvSpPr>
          <p:nvPr>
            <p:ph type="ftr" sz="quarter" idx="11"/>
          </p:nvPr>
        </p:nvSpPr>
        <p:spPr/>
        <p:txBody>
          <a:bodyPr/>
          <a:lstStyle>
            <a:extLst/>
          </a:lstStyle>
          <a:p>
            <a:r>
              <a:rPr lang="fr-FR" smtClean="0"/>
              <a:t>D.BAFCOP - LPO C.CLAUDEL</a:t>
            </a:r>
            <a:endParaRPr lang="fr-FR"/>
          </a:p>
        </p:txBody>
      </p:sp>
      <p:sp>
        <p:nvSpPr>
          <p:cNvPr id="5" name="Espace réservé du numéro de diapositive 4"/>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fld id="{ADB15703-FCC2-4477-BFD1-964D8BB67F9A}" type="datetime1">
              <a:rPr lang="fr-FR" smtClean="0"/>
              <a:pPr/>
              <a:t>30/01/2011</a:t>
            </a:fld>
            <a:endParaRPr lang="fr-FR"/>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r>
              <a:rPr lang="fr-FR" smtClean="0"/>
              <a:t>D.BAFCOP - LPO C.CLAUDEL</a:t>
            </a:r>
            <a:endParaRPr lang="fr-FR"/>
          </a:p>
        </p:txBody>
      </p:sp>
      <p:sp>
        <p:nvSpPr>
          <p:cNvPr id="4" name="Espace réservé du numéro de diapositive 3"/>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D3A1ECCD-711C-4626-8F76-8CF7C0D35675}" type="datetime1">
              <a:rPr lang="fr-FR" smtClean="0"/>
              <a:pPr/>
              <a:t>30/01/2011</a:t>
            </a:fld>
            <a:endParaRPr lang="fr-FR"/>
          </a:p>
        </p:txBody>
      </p:sp>
      <p:sp>
        <p:nvSpPr>
          <p:cNvPr id="6" name="Espace réservé du pied de page 5"/>
          <p:cNvSpPr>
            <a:spLocks noGrp="1"/>
          </p:cNvSpPr>
          <p:nvPr>
            <p:ph type="ftr" sz="quarter" idx="11"/>
          </p:nvPr>
        </p:nvSpPr>
        <p:spPr/>
        <p:txBody>
          <a:bodyPr/>
          <a:lstStyle>
            <a:extLst/>
          </a:lstStyle>
          <a:p>
            <a:r>
              <a:rPr lang="fr-FR" smtClean="0"/>
              <a:t>D.BAFCOP - LPO C.CLAUDEL</a:t>
            </a:r>
            <a:endParaRPr lang="fr-FR"/>
          </a:p>
        </p:txBody>
      </p:sp>
      <p:sp>
        <p:nvSpPr>
          <p:cNvPr id="7" name="Espace réservé du numéro de diapositive 6"/>
          <p:cNvSpPr>
            <a:spLocks noGrp="1"/>
          </p:cNvSpPr>
          <p:nvPr>
            <p:ph type="sldNum" sz="quarter" idx="12"/>
          </p:nvPr>
        </p:nvSpPr>
        <p:spPr/>
        <p:txBody>
          <a:bodyPr/>
          <a:lstStyle>
            <a:extLst/>
          </a:lstStyle>
          <a:p>
            <a:fld id="{478F8BA3-DEC5-4770-9557-519DA6D2480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Cliquez pour modifier le style du titre</a:t>
            </a:r>
            <a:endParaRPr kumimoji="0" lang="en-US" dirty="0"/>
          </a:p>
        </p:txBody>
      </p:sp>
      <p:sp>
        <p:nvSpPr>
          <p:cNvPr id="4" name="Espace réservé du texte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extLst/>
          </a:lstStyle>
          <a:p>
            <a:fld id="{87A60268-7907-4CC6-B09C-A8760BB35CB2}" type="datetime1">
              <a:rPr lang="fr-FR" smtClean="0"/>
              <a:pPr/>
              <a:t>30/01/2011</a:t>
            </a:fld>
            <a:endParaRPr lang="fr-FR"/>
          </a:p>
        </p:txBody>
      </p:sp>
      <p:sp>
        <p:nvSpPr>
          <p:cNvPr id="6" name="Espace réservé du pied de page 5"/>
          <p:cNvSpPr>
            <a:spLocks noGrp="1"/>
          </p:cNvSpPr>
          <p:nvPr>
            <p:ph type="ftr" sz="quarter" idx="11"/>
          </p:nvPr>
        </p:nvSpPr>
        <p:spPr/>
        <p:txBody>
          <a:bodyPr/>
          <a:lstStyle>
            <a:extLst/>
          </a:lstStyle>
          <a:p>
            <a:r>
              <a:rPr lang="fr-FR" smtClean="0"/>
              <a:t>D.BAFCOP - LPO C.CLAUDEL</a:t>
            </a:r>
            <a:endParaRPr lang="fr-FR"/>
          </a:p>
        </p:txBody>
      </p:sp>
      <p:sp>
        <p:nvSpPr>
          <p:cNvPr id="7" name="Espace réservé du numéro de diapositive 6"/>
          <p:cNvSpPr>
            <a:spLocks noGrp="1"/>
          </p:cNvSpPr>
          <p:nvPr>
            <p:ph type="sldNum" sz="quarter" idx="12"/>
          </p:nvPr>
        </p:nvSpPr>
        <p:spPr/>
        <p:txBody>
          <a:bodyPr/>
          <a:lstStyle>
            <a:extLst/>
          </a:lstStyle>
          <a:p>
            <a:fld id="{478F8BA3-DEC5-4770-9557-519DA6D24806}" type="slidenum">
              <a:rPr lang="fr-FR" smtClean="0"/>
              <a:pPr/>
              <a:t>‹N°›</a:t>
            </a:fld>
            <a:endParaRPr lang="fr-FR"/>
          </a:p>
        </p:txBody>
      </p:sp>
      <p:sp>
        <p:nvSpPr>
          <p:cNvPr id="10" name="Espace réservé pour une imag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fr-FR"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titre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fr-FR" smtClean="0"/>
              <a:t>Cliquez pour modifier le style du titre</a:t>
            </a:r>
            <a:endParaRPr kumimoji="0" lang="en-US"/>
          </a:p>
        </p:txBody>
      </p:sp>
      <p:sp>
        <p:nvSpPr>
          <p:cNvPr id="31" name="Espace réservé du texte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B215035-9D8F-482A-B954-8E5F84EDE526}" type="datetime1">
              <a:rPr lang="fr-FR" smtClean="0"/>
              <a:pPr/>
              <a:t>30/01/2011</a:t>
            </a:fld>
            <a:endParaRPr lang="fr-FR"/>
          </a:p>
        </p:txBody>
      </p:sp>
      <p:sp>
        <p:nvSpPr>
          <p:cNvPr id="4" name="Espace réservé du pied de page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fr-FR" smtClean="0"/>
              <a:t>D.BAFCOP - LPO C.CLAUDEL</a:t>
            </a:r>
            <a:endParaRPr lang="fr-FR"/>
          </a:p>
        </p:txBody>
      </p:sp>
      <p:sp>
        <p:nvSpPr>
          <p:cNvPr id="16" name="Espace réservé du numéro de diapositive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78F8BA3-DEC5-4770-9557-519DA6D2480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uropa-planet.com/france/carte_france_regions.htm" TargetMode="External"/><Relationship Id="rId7" Type="http://schemas.openxmlformats.org/officeDocument/2006/relationships/image" Target="../media/image4.gif"/><Relationship Id="rId2" Type="http://schemas.openxmlformats.org/officeDocument/2006/relationships/hyperlink" Target="http://www.google.fr/imgres?imgurl=http://wikitravel.org/upload/fr/4/42/Carte_Localisation_R%C3%A9gion_France_Champagne-Ardenne.png&amp;imgrefurl=http://wikitravel.org/fr/Champagne-Ardenne&amp;usg=__rTI3j7DlANHWQ7P1aqejR35C1B0=&amp;h=256&amp;w=257&amp;sz=18&amp;hl=fr&amp;start=2&amp;zoom=1&amp;um=1&amp;itbs=1&amp;tbnid=4PIfKCOt8UcsMM:&amp;tbnh=112&amp;tbnw=112&amp;prev=/images?q=champagne+ardenne&amp;um=1&amp;hl=fr&amp;sa=X&amp;rlz=1T4RNTN_frFR352FR352&amp;tbs=isch:1&amp;ei=R5Q-TcWZOZCd4QaR8-ioCg" TargetMode="External"/><Relationship Id="rId1" Type="http://schemas.openxmlformats.org/officeDocument/2006/relationships/slideLayout" Target="../slideLayouts/slideLayout6.xml"/><Relationship Id="rId6" Type="http://schemas.openxmlformats.org/officeDocument/2006/relationships/hyperlink" Target="http://www.tourisme-champagne-ardenne.com/" TargetMode="External"/><Relationship Id="rId5" Type="http://schemas.openxmlformats.org/officeDocument/2006/relationships/image" Target="../media/image3.jpeg"/><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champagne-ardenne.pref.gouv.fr/var/sgar/storage/images/media/images/coupe_de_champagne/3123-1-fre-FR/coupe_de_champagne_reference.jpg"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6.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6.xml"/><Relationship Id="rId4" Type="http://schemas.openxmlformats.org/officeDocument/2006/relationships/image" Target="../media/image58.jpeg"/></Relationships>
</file>

<file path=ppt/slides/_rels/slide17.xml.rels><?xml version="1.0" encoding="UTF-8" standalone="yes"?>
<Relationships xmlns="http://schemas.openxmlformats.org/package/2006/relationships"><Relationship Id="rId3" Type="http://schemas.openxmlformats.org/officeDocument/2006/relationships/image" Target="../media/image59.gif"/><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60.gif"/></Relationships>
</file>

<file path=ppt/slides/_rels/slide18.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image" Target="../media/image61.jpeg"/><Relationship Id="rId1" Type="http://schemas.openxmlformats.org/officeDocument/2006/relationships/slideLayout" Target="../slideLayouts/slideLayout6.xml"/><Relationship Id="rId4" Type="http://schemas.openxmlformats.org/officeDocument/2006/relationships/image" Target="http://technoresto.org/tp/ta_service_vin_blanc_bac/images/vasque.gi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4.jpeg"/><Relationship Id="rId7" Type="http://schemas.openxmlformats.org/officeDocument/2006/relationships/image" Target="../media/image66.jpeg"/><Relationship Id="rId2" Type="http://schemas.openxmlformats.org/officeDocument/2006/relationships/image" Target="../media/image63.jpeg"/><Relationship Id="rId1" Type="http://schemas.openxmlformats.org/officeDocument/2006/relationships/slideLayout" Target="../slideLayouts/slideLayout6.xml"/><Relationship Id="rId6" Type="http://schemas.openxmlformats.org/officeDocument/2006/relationships/hyperlink" Target="http://www.champagne-ardenne.pref.gouv.fr/var/sgar/storage/images/media/images/denis_diderot/4552-1-fre-FR/denis_diderot_reference.jpg" TargetMode="External"/><Relationship Id="rId5" Type="http://schemas.openxmlformats.org/officeDocument/2006/relationships/image" Target="../media/image65.png"/><Relationship Id="rId10" Type="http://schemas.openxmlformats.org/officeDocument/2006/relationships/image" Target="../media/image68.jpeg"/><Relationship Id="rId4" Type="http://schemas.openxmlformats.org/officeDocument/2006/relationships/hyperlink" Target="http://www.champagne-ardenne.pref.gouv.fr/var/sgar/storage/images/media/images/colbert/4777-1-fre-FR/colbert_reference.png" TargetMode="External"/><Relationship Id="rId9" Type="http://schemas.openxmlformats.org/officeDocument/2006/relationships/hyperlink" Target="http://www.champagne-ardenne.pref.gouv.fr/var/sgar/storage/images/media/images/george_sand_par_auguste_charpentier_1835/6320-1-fre-FR/george_sand_par_auguste_charpentier_1835_reference.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6.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recoin.fr/tourisme/champagne+ardenne+tourisme"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hyperlink" Target="http://www.champagne-ardenne.pref.gouv.fr/var/sgar/storage/images/media/images/bapteme_clovis22/3075-1-fre-FR/bapteme_clovis2_reference.jpg" TargetMode="Externa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hyperlink" Target="http://www.tourisme-champagne-ardenne.com/restaurant/degustation/champagne-dumont/champignol-lez-mondeville/o_6514.aspx" TargetMode="Externa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hyperlink" Target="http://fr.wikipedia.org/wiki/Fichier:Round_basket_mandelette.jpeg"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8.jpeg"/><Relationship Id="rId7" Type="http://schemas.openxmlformats.org/officeDocument/2006/relationships/image" Target="../media/image20.jpeg"/><Relationship Id="rId12" Type="http://schemas.openxmlformats.org/officeDocument/2006/relationships/image" Target="../media/image25.jpeg"/><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9.jpeg"/><Relationship Id="rId11" Type="http://schemas.openxmlformats.org/officeDocument/2006/relationships/image" Target="../media/image24.jpeg"/><Relationship Id="rId5" Type="http://schemas.openxmlformats.org/officeDocument/2006/relationships/hyperlink" Target="http://www.tourisme-champagne-ardenne.com/restaurant/degustation/champagne-dumont/champignol-lez-mondeville/o_6514.aspx" TargetMode="External"/><Relationship Id="rId10" Type="http://schemas.openxmlformats.org/officeDocument/2006/relationships/image" Target="../media/image23.jpeg"/><Relationship Id="rId4" Type="http://schemas.openxmlformats.org/officeDocument/2006/relationships/image" Target="../media/image19.png"/><Relationship Id="rId9" Type="http://schemas.openxmlformats.org/officeDocument/2006/relationships/image" Target="../media/image22.jpeg"/></Relationships>
</file>

<file path=ppt/slides/_rels/slide7.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3.jpeg"/><Relationship Id="rId3" Type="http://schemas.openxmlformats.org/officeDocument/2006/relationships/image" Target="../media/image27.jpeg"/><Relationship Id="rId7" Type="http://schemas.openxmlformats.org/officeDocument/2006/relationships/image" Target="../media/image29.jpeg"/><Relationship Id="rId12" Type="http://schemas.openxmlformats.org/officeDocument/2006/relationships/hyperlink" Target="http://www.tourisme-champagne-ardenne.com/patrimoine/visites/patrimoine-culturel/site-du-moulin-de-dosches/dosches/o_6763.aspx" TargetMode="External"/><Relationship Id="rId2"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28.jpeg"/><Relationship Id="rId11" Type="http://schemas.openxmlformats.org/officeDocument/2006/relationships/image" Target="../media/image32.jpeg"/><Relationship Id="rId5" Type="http://schemas.openxmlformats.org/officeDocument/2006/relationships/image" Target="../media/image9.jpeg"/><Relationship Id="rId15" Type="http://schemas.openxmlformats.org/officeDocument/2006/relationships/image" Target="../media/image5.jpeg"/><Relationship Id="rId10" Type="http://schemas.openxmlformats.org/officeDocument/2006/relationships/hyperlink" Target="http://www.champagne-ardenne.pref.gouv.fr/var/sgar/storage/images/media/images/oiseaux_mare/3219-1-fre-FR/oiseaux_mare_reference.jpg" TargetMode="External"/><Relationship Id="rId4" Type="http://schemas.openxmlformats.org/officeDocument/2006/relationships/hyperlink" Target="http://www.tourisme-champagne-ardenne.com/restaurant/degustation/champagne-dumont/champignol-lez-mondeville/o_6514.aspx" TargetMode="External"/><Relationship Id="rId9" Type="http://schemas.openxmlformats.org/officeDocument/2006/relationships/image" Target="../media/image31.jpeg"/><Relationship Id="rId14" Type="http://schemas.openxmlformats.org/officeDocument/2006/relationships/image" Target="../media/image34.jpeg"/></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champagne-ardenne.pref.gouv.fr/var/sgar/storage/images/media/images/galette_ardennaise2/6356-1-fre-FR/galette_ardennaise_reference.jpg" TargetMode="External"/><Relationship Id="rId1" Type="http://schemas.openxmlformats.org/officeDocument/2006/relationships/slideLayout" Target="../slideLayouts/slideLayout6.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hyperlink" Target="http://www.champagne-ardenne.pref.gouv.fr/var/sgar/storage/images/media/images/produits_du_terroir/3099-1-fre-FR/produits_du_terroir_reference.jpg" TargetMode="External"/><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95536" y="332656"/>
            <a:ext cx="7560840" cy="710952"/>
          </a:xfrm>
        </p:spPr>
        <p:txBody>
          <a:bodyPr>
            <a:noAutofit/>
          </a:bodyPr>
          <a:lstStyle/>
          <a:p>
            <a:pPr algn="ctr"/>
            <a:r>
              <a:rPr lang="fr-FR" sz="5400" dirty="0" smtClean="0"/>
              <a:t>CHAMPAGNE - ARDENNE</a:t>
            </a:r>
            <a:endParaRPr lang="fr-FR" sz="5400" dirty="0"/>
          </a:p>
        </p:txBody>
      </p:sp>
      <p:sp>
        <p:nvSpPr>
          <p:cNvPr id="11274" name="AutoShape 10" descr="data:image/jpg;base64,/9j/4AAQSkZJRgABAQAAAQABAAD/2wBDAAkGBwgHBgkIBwgKCgkLDRYPDQwMDRsUFRAWIB0iIiAdHx8kKDQsJCYxJx8fLT0tMTU3Ojo6Iys/RD84QzQ5Ojf/2wBDAQoKCg0MDRoPDxo3JR8lNzc3Nzc3Nzc3Nzc3Nzc3Nzc3Nzc3Nzc3Nzc3Nzc3Nzc3Nzc3Nzc3Nzc3Nzc3Nzc3Nzf/wAARCABwAHADASIAAhEBAxEB/8QAGwAAAAcBAAAAAAAAAAAAAAAAAAECBAUGBwP/xAA1EAACAQMDAgQGAQMDBQEAAAABAgMABBESITEFQQYTUWEUIjJxgZGhI7HBFUJSM2Jy4fDx/8QAGwEAAgMBAQEAAAAAAAAAAAAAAAQBAwUCBgf/xAApEQACAgIBAgUDBQAAAAAAAAAAAQIDBBEhEjEFExQyUSJBYQYzcYHh/9oADAMBAAIRAxEAPwDcaFChQAKFETgUQYHg0AKoUVNLvqdnZnFxcIrYzp5P6FSk32IbSW2Qvi+7ni8iCGV41dWLaG0k8dxvUB0fxFP0fXDcQtKsh2mLALkDYsc5GR7c1y8SX0fWepgBJYhGn9CQOQSM7nHGc42I4/iFvI+oJbXCGSGaMhiHf5GQDBGwGDuM9u1PQrXl6aMmy9+a5RZrdjeQXsQeB1bYagDkqSODTmsqtr/qNuwaKF1XILBbgBjg+mAP5qydJ8ddP6v1u3sbRmSJomZ3nXSS+RhV39z/ABilL4qprb7mpheZlKXRH2rbLjQpOc0qqzsFChQoAFFmqtfeJL+Ccp8IkSg7B8kkCoxfEl/LcedrCKjkGIfS2Nj71cqJsWll1rgvh3FUWe+fw71aeSVWnjjByAfpU/Nkfbvipa58XWsKsy28zgLyMc/bmqn4m6rbX1/MVleDdARIh+YYGx09jxz2IqymuW2muCnIug0nF8plvTxXaPExaKZWx8oGDmqQ95LJJJKsLSL5zIwDZdd+TnY7YPbmm0F4k4jHx8YMi50RoMDbONXY/f8AXoeZLRle2YXENw/LPsrng6gDkHGPv96YhUodhOy+U9dQi7kUXts18sSLpkIBbJXjB9M+4PqPejvRaNYTy+eXhCEFVmJRSdsnB2Az9vakMghu5pbpNUsoDRGPOzDbSrbHP0n90XTbBhLP/qCRTyqFHmEa889zue3/ALrp/BWvkR4j6oLO2NuoYzTIdLqcBfeqbaq89zFEqkO7gD759afeI3aPqTW5cusKhIgdyFxnBPtmmVlcRxXlu8qMVWQMyj0BrCzLfMyowftTR9H8Cw/TeD2ZFf7k4t8f3rX5NQtfEHU+krBZpOksC4SLzBqcjKjBPcjUT9hVn6Z4mhNuT1OVImU/XjCkep9MY3qiG6tbx7bRNHJG5bAB5ONsjkHc/mkXjR/DSQTTrJGcklZAZBvkbEnVjHfnG4NbLphI8Asi2L23z+TVIOrWE7FYruEsDjSWwf0afDcVmfhDpcdzNBHJGFDL5kuFALAcZx9x+zWlgYAA4pS2Cg9Jj+PbK2PU1orPW+i3t3cmSFlkjVdQ1YDZ9Nhv259ap3+nXVpNLHdfEQuJOdWQ+w+bGP4zjb7Vq+KbXNnFdMomjR0AJBI3B9q6he1w+xxbiqW3F8mVskqzwLdTCVHJGkDT8wGRsORhTz3/AIFzdQSTwwpKjMkodxqACgckn8ipzxJ0AQXvnSBDZhh5MIXUAcYJJI55qFmUfE28UaBRGpYdl05AIxj3Bxt25wcORkmtozZwcZdLFSpFczi3ZUeKIa3Q7jJ+nb9n9U2u4Hjvbb4diwaRnMDthNhktsPXHtkiu14kFvC0qjyZFXCaDoyTsAex3I5ovgmiQyrLLJdhfrLfVj/bjjH4rpHD0+wc2b3MPlNHoZGZ2OGXfPy877Yz/euN1Fc21vctHMvlEZJkZjIBgbA/25xmu1xNbMS6tL5mkhfKDAsf+Ow3Pt2rldxTm2gEkwKiSMyFkyVORvn0+4P+aEyZIjPEPRDIBc2MTa+HiGSze/PNQEvSr1Lf4p7crEhOpiRkduPv/ir273kQLCOKf/tU6CP2Tn9j80UMMM1gsbgSRyJl8/7idz/OaSuwKbpub7m/gfqPOwqI0QacU/v8fH8FQ8O3LR3bQGFriKZSGhABBI4Jz6VaLi8+HtXD2r25K6VLBdAY7cjt9xwKbWdpbdM6hOILdmZgnlsN9Oc5Uk7Dj+3fmUg6dP1GeGKV2LFsiGPGnjG5I3GCc529qtx63RUoSe9CXiuXXn5cr6odKl9vz/pZPAVpHbtcCIHQkaKu+cc5x6ZwKuVRnRui2/SUZbd5W1ALmRskAcCpOlrZKU20X0QcK1FgoUKFVlxCeKemvf8AT3KMwaM69KZy2P8AI3xWfN06IxyhTIsz6j52ohwSc8jgZ7cVrZql+M7KB2TOuObWTqQ6S22zZGM43G9NY9mvpEMyrjrTKekFrJbWcwto9cjqWLLqO4Orc7nvuc10mjay8vTPIYHxG5kf/pjsQQNtgR+RvRPHJHBHZRIokxqjdHYBdONzncc++cmjumlnngtp4zHFLr1Kj6iwA74Gw33x7Cm9mc1pDi7tw1lJHHGGZUJjB7NgkHPrnfNcbq4+KSW1tVErtH8zFwoTIOM98+1JgsrTz5YpI1eRW1KHYk6TxjJ7cfijgR4Zpba0dPLi0uFbfTknKZ7cZ74yKAe+zBNdyODBJbPD5ysgklkUAEj2J9/1Th4YolL+YYVG8mkhVPuc8fim3UXknjS08tommfTkqGUjGTwduPv6Uh0uHcvc3BCLOqsix4QrgHJ5Iycb5o4BbDso4ZpbyNZRLEZFcOr5IJG51A5zkben8Vf/AAhYtbWCXN3o8+cAr8uCo7D7nbOKod3Fbjz7hJmRwAZBHKVU7YBIHt39vtUp8ciXFoI1RFjCrBEhOkBcADPvt96rti5LSLqJqt9TRplCuVu7SQo8iFGZQSh5U+ldazjaQKFChQAKrPixoXubeCSMa2Q6ZAPmB7D7HerNVL8XyxnqyqJVMiRD+mOQM5z/ADV1C3MXynqtlRW6t4JrmTGATgZXDFwN1++ykDvufsbWtwC12JgtyV3QjKY5C8ZAG+4wcnNdb+MIY7iKKNrgOApK/M2dsZ5xvk+wNKkvUiRTPHMmobf0yQTt8ox33/NPmO0+4iKMXsMM8+wZVdY1ONOR3IO/PsPauVi7RvPKkMr20jBlkLaidsFsckHA359vVBtJYrCVviHttSuTErDSurJAGeMZxtzSpLuZLbzraAiCGMFo3jKltuBnGyjHbejRHV8irqWae3E1vazGRPniOU53GCCcjbkc/kUia4cysIhLBIzJ5iNGrHSdtQxkeg/wOaNvjLGGWUG3mQkyPyuCeSOdhzXd4PLilLsHnnZVZ8Y74AA9ANx+fWhrglPngC28Zt4jappMTfKrZAyDuG/Iz9wDS7Ty9TRBIVmLhSkYxqbkYHP/AOZrleOLSVLiONWeQlPLD6WckjGO3ahb6ba9+MuJ4RdaRgIN1x6dydwPfPFRonfJp3QjdHp0XxqlZAMDPJHYn3qQpj0eee56dBPdALK66iBjvxwT2p9WZL3M3Ie1AoUKFQdhGs88QGO86rcuyK4DaRkZ2Ax/ir1fyXCW0htIvMmx8oyBg+u9Zo63ZkfzJ4wc74iPPf8A3etNYy5bEc2XCiM5phb3kas7zY+mJUJZc53z32yKKYyXt3DCyTW6IDLq1AFyMAYAzwTnei8ye36oIwfPM0euQCMLpCkAY39ztXWfF8irFESUk+uRNkI+rY7nbI9Mn9N9jO79zmTcTXKeRMk5gcF2OFRDggjYElsH1wM0+idnBWRNLr9Sg5H4OBmo9LuDzkPTFW4+QK0cRCqqg7HPYjJGP7UVyXnuEWdLi2Qx4YJuX34yueBnNQiW/sIiuGEMtg0kIMf9ASGQgkaQAcDP53H80u+tXgtQY725wpVVT5TtxgDG5xx9qsnROhNfonkqkVpgAOF2ZcnOOxpxJ4KuUn1x3SPBESYISCOe5OewOAP/AIcu2CemztY9ko7SKk1k8JtRDdBkVtMcrjLKCOARsQcY3p7ojtLUhpUVljw0z4BJxsxPryf3T7rnQbq0tJ2lhYqVbeJidW3fHGa4W9lHJIqQW4ZiTj5CxGf2cVPUpcnPQ48NEp0PrXUFt4LO2CnUAkYlU5U/wf3V8TOhdRycbmovoXRYukwBFbzJP+ZHA7AewG34p5dXawSQx4BMkgXGdwDnf+KRskpS+lGrTGVcfrY6oUKFVDARGRiom/6BZXSt5cawykbOgwM+44NS9CpUnF7RzKEZrUkUZ/CN3BcSSRSJOZTksfl0gcL/AHP5NN4fB19LZL8QUU6mY2xORvwM8YGTt649K0GiwKt8+Yv6StGT9etJumi1ae2ZGSYBNIyxUchB37DHpvXWCSZnRgiKmsH5ickZ9MbZ981pl5Z295H5dxErr79qbx9G6fHOZVtY9RHBGQPsOKt9SmuUUPCaluL4HsaqqKqqAAMAAcUvFJRVRAiABVGAB2FKpQ0UFikJDGn0Iq/+IxXShQGjhePJHayvAAZQhKg5wTj2BP8AFZ1Fe3EnUEkmaT4tWDYJyTv2/tjtnitLYZGKpcvSJY/EluUR1jWfWjgfLjGSO+ds+9MUSS3sTyoSfS0f/9k=">
            <a:hlinkClick r:id="rId2"/>
          </p:cNvPr>
          <p:cNvSpPr>
            <a:spLocks noChangeAspect="1" noChangeArrowheads="1"/>
          </p:cNvSpPr>
          <p:nvPr/>
        </p:nvSpPr>
        <p:spPr bwMode="auto">
          <a:xfrm>
            <a:off x="155575" y="-509588"/>
            <a:ext cx="1066800" cy="1066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1278" name="Picture 14" descr="Cliquez pour retourner à la carte des régions">
            <a:hlinkClick r:id="rId3"/>
          </p:cNvPr>
          <p:cNvPicPr>
            <a:picLocks noChangeAspect="1" noChangeArrowheads="1"/>
          </p:cNvPicPr>
          <p:nvPr/>
        </p:nvPicPr>
        <p:blipFill>
          <a:blip r:embed="rId4" cstate="print"/>
          <a:srcRect/>
          <a:stretch>
            <a:fillRect/>
          </a:stretch>
        </p:blipFill>
        <p:spPr bwMode="auto">
          <a:xfrm>
            <a:off x="4644008" y="1268760"/>
            <a:ext cx="3187641" cy="46805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280" name="Picture 16" descr="Insigne Territoire/Région Champagne Ardenne"/>
          <p:cNvPicPr>
            <a:picLocks noChangeAspect="1" noChangeArrowheads="1"/>
          </p:cNvPicPr>
          <p:nvPr/>
        </p:nvPicPr>
        <p:blipFill>
          <a:blip r:embed="rId5" cstate="print">
            <a:clrChange>
              <a:clrFrom>
                <a:srgbClr val="FEFEFE"/>
              </a:clrFrom>
              <a:clrTo>
                <a:srgbClr val="FEFEFE">
                  <a:alpha val="0"/>
                </a:srgbClr>
              </a:clrTo>
            </a:clrChange>
          </a:blip>
          <a:srcRect/>
          <a:stretch>
            <a:fillRect/>
          </a:stretch>
        </p:blipFill>
        <p:spPr bwMode="auto">
          <a:xfrm>
            <a:off x="7956376" y="5229200"/>
            <a:ext cx="1403648" cy="1403648"/>
          </a:xfrm>
          <a:prstGeom prst="rect">
            <a:avLst/>
          </a:prstGeom>
          <a:noFill/>
        </p:spPr>
      </p:pic>
      <p:sp>
        <p:nvSpPr>
          <p:cNvPr id="6" name="Rectangle 5"/>
          <p:cNvSpPr/>
          <p:nvPr/>
        </p:nvSpPr>
        <p:spPr>
          <a:xfrm>
            <a:off x="3635896" y="5934670"/>
            <a:ext cx="4572000" cy="923330"/>
          </a:xfrm>
          <a:prstGeom prst="rect">
            <a:avLst/>
          </a:prstGeom>
        </p:spPr>
        <p:txBody>
          <a:bodyPr>
            <a:spAutoFit/>
          </a:bodyPr>
          <a:lstStyle/>
          <a:p>
            <a:endParaRPr lang="fr-FR" dirty="0" smtClean="0">
              <a:solidFill>
                <a:schemeClr val="accent1">
                  <a:lumMod val="50000"/>
                </a:schemeClr>
              </a:solidFill>
              <a:hlinkClick r:id="rId6"/>
            </a:endParaRPr>
          </a:p>
          <a:p>
            <a:r>
              <a:rPr lang="fr-FR" b="1" i="1" dirty="0" smtClean="0">
                <a:solidFill>
                  <a:schemeClr val="accent1"/>
                </a:solidFill>
              </a:rPr>
              <a:t>www.tourisme-champagne-ardenne.com</a:t>
            </a:r>
            <a:endParaRPr lang="fr-FR" dirty="0" smtClean="0"/>
          </a:p>
          <a:p>
            <a:endParaRPr lang="fr-FR" dirty="0"/>
          </a:p>
        </p:txBody>
      </p:sp>
      <p:sp>
        <p:nvSpPr>
          <p:cNvPr id="17" name="Rectangle 16"/>
          <p:cNvSpPr/>
          <p:nvPr/>
        </p:nvSpPr>
        <p:spPr>
          <a:xfrm>
            <a:off x="0" y="1412776"/>
            <a:ext cx="4248472" cy="4893647"/>
          </a:xfrm>
          <a:prstGeom prst="rect">
            <a:avLst/>
          </a:prstGeom>
        </p:spPr>
        <p:txBody>
          <a:bodyPr wrap="square">
            <a:spAutoFit/>
          </a:bodyPr>
          <a:lstStyle/>
          <a:p>
            <a:r>
              <a:rPr lang="fr-FR" sz="2400" dirty="0" smtClean="0">
                <a:solidFill>
                  <a:schemeClr val="accent1">
                    <a:lumMod val="50000"/>
                  </a:schemeClr>
                </a:solidFill>
              </a:rPr>
              <a:t>La région Champagne Ardennes est localisée dans le </a:t>
            </a:r>
            <a:r>
              <a:rPr lang="fr-FR" sz="2400" b="1" dirty="0" smtClean="0">
                <a:solidFill>
                  <a:schemeClr val="accent1">
                    <a:lumMod val="50000"/>
                  </a:schemeClr>
                </a:solidFill>
              </a:rPr>
              <a:t>Nord Est </a:t>
            </a:r>
            <a:r>
              <a:rPr lang="fr-FR" sz="2400" dirty="0" smtClean="0">
                <a:solidFill>
                  <a:schemeClr val="accent1">
                    <a:lumMod val="50000"/>
                  </a:schemeClr>
                </a:solidFill>
              </a:rPr>
              <a:t>de la France et limitrophe de la Belgique. </a:t>
            </a:r>
          </a:p>
          <a:p>
            <a:r>
              <a:rPr lang="fr-FR" sz="2400" dirty="0" smtClean="0">
                <a:solidFill>
                  <a:schemeClr val="accent1">
                    <a:lumMod val="50000"/>
                  </a:schemeClr>
                </a:solidFill>
              </a:rPr>
              <a:t>Elle se compose des départements des </a:t>
            </a:r>
            <a:r>
              <a:rPr lang="fr-FR" sz="2400" b="1" dirty="0" smtClean="0">
                <a:solidFill>
                  <a:schemeClr val="accent1">
                    <a:lumMod val="50000"/>
                  </a:schemeClr>
                </a:solidFill>
              </a:rPr>
              <a:t>Ardennes</a:t>
            </a:r>
            <a:r>
              <a:rPr lang="fr-FR" sz="2400" dirty="0" smtClean="0">
                <a:solidFill>
                  <a:schemeClr val="accent1">
                    <a:lumMod val="50000"/>
                  </a:schemeClr>
                </a:solidFill>
              </a:rPr>
              <a:t>, de l'</a:t>
            </a:r>
            <a:r>
              <a:rPr lang="fr-FR" sz="2400" b="1" dirty="0" smtClean="0">
                <a:solidFill>
                  <a:schemeClr val="accent1">
                    <a:lumMod val="50000"/>
                  </a:schemeClr>
                </a:solidFill>
              </a:rPr>
              <a:t>Aube</a:t>
            </a:r>
            <a:r>
              <a:rPr lang="fr-FR" sz="2400" dirty="0" smtClean="0">
                <a:solidFill>
                  <a:schemeClr val="accent1">
                    <a:lumMod val="50000"/>
                  </a:schemeClr>
                </a:solidFill>
              </a:rPr>
              <a:t>, de la </a:t>
            </a:r>
            <a:r>
              <a:rPr lang="fr-FR" sz="2400" b="1" dirty="0" smtClean="0">
                <a:solidFill>
                  <a:schemeClr val="accent1">
                    <a:lumMod val="50000"/>
                  </a:schemeClr>
                </a:solidFill>
              </a:rPr>
              <a:t>Marne</a:t>
            </a:r>
            <a:r>
              <a:rPr lang="fr-FR" sz="2400" dirty="0" smtClean="0">
                <a:solidFill>
                  <a:schemeClr val="accent1">
                    <a:lumMod val="50000"/>
                  </a:schemeClr>
                </a:solidFill>
              </a:rPr>
              <a:t> et de la </a:t>
            </a:r>
            <a:r>
              <a:rPr lang="fr-FR" sz="2400" b="1" dirty="0" smtClean="0">
                <a:solidFill>
                  <a:schemeClr val="accent1">
                    <a:lumMod val="50000"/>
                  </a:schemeClr>
                </a:solidFill>
              </a:rPr>
              <a:t>Haute Marne</a:t>
            </a:r>
            <a:r>
              <a:rPr lang="fr-FR" sz="2400" dirty="0" smtClean="0">
                <a:solidFill>
                  <a:schemeClr val="accent1">
                    <a:lumMod val="50000"/>
                  </a:schemeClr>
                </a:solidFill>
              </a:rPr>
              <a:t>. </a:t>
            </a:r>
          </a:p>
          <a:p>
            <a:r>
              <a:rPr lang="fr-FR" sz="2400" dirty="0" smtClean="0">
                <a:solidFill>
                  <a:schemeClr val="accent1">
                    <a:lumMod val="50000"/>
                  </a:schemeClr>
                </a:solidFill>
              </a:rPr>
              <a:t>Sa superficie est de </a:t>
            </a:r>
            <a:r>
              <a:rPr lang="fr-FR" sz="2400" b="1" dirty="0" smtClean="0">
                <a:solidFill>
                  <a:schemeClr val="accent1">
                    <a:lumMod val="50000"/>
                  </a:schemeClr>
                </a:solidFill>
              </a:rPr>
              <a:t>25 606 km² </a:t>
            </a:r>
            <a:r>
              <a:rPr lang="fr-FR" sz="2400" dirty="0" smtClean="0">
                <a:solidFill>
                  <a:schemeClr val="accent1">
                    <a:lumMod val="50000"/>
                  </a:schemeClr>
                </a:solidFill>
              </a:rPr>
              <a:t>et sa population de 1 336 000 habitants. </a:t>
            </a:r>
          </a:p>
          <a:p>
            <a:r>
              <a:rPr lang="fr-FR" sz="2400" dirty="0" smtClean="0">
                <a:solidFill>
                  <a:schemeClr val="accent1">
                    <a:lumMod val="50000"/>
                  </a:schemeClr>
                </a:solidFill>
              </a:rPr>
              <a:t>Capitale régionale : Châlons en Champagne </a:t>
            </a:r>
            <a:endParaRPr lang="fr-FR" sz="2400" dirty="0">
              <a:solidFill>
                <a:schemeClr val="accent1">
                  <a:lumMod val="50000"/>
                </a:schemeClr>
              </a:solidFill>
            </a:endParaRPr>
          </a:p>
        </p:txBody>
      </p:sp>
      <p:pic>
        <p:nvPicPr>
          <p:cNvPr id="11284" name="Picture 20" descr="Champagne-Ardenne"/>
          <p:cNvPicPr>
            <a:picLocks noChangeAspect="1" noChangeArrowheads="1"/>
          </p:cNvPicPr>
          <p:nvPr/>
        </p:nvPicPr>
        <p:blipFill>
          <a:blip r:embed="rId7" cstate="print">
            <a:duotone>
              <a:schemeClr val="accent5">
                <a:shade val="45000"/>
                <a:satMod val="135000"/>
              </a:schemeClr>
              <a:prstClr val="white"/>
            </a:duotone>
          </a:blip>
          <a:srcRect/>
          <a:stretch>
            <a:fillRect/>
          </a:stretch>
        </p:blipFill>
        <p:spPr bwMode="auto">
          <a:xfrm>
            <a:off x="7884368" y="188640"/>
            <a:ext cx="1259632" cy="1318391"/>
          </a:xfrm>
          <a:prstGeom prst="rect">
            <a:avLst/>
          </a:prstGeom>
          <a:noFill/>
        </p:spPr>
      </p:pic>
      <p:sp>
        <p:nvSpPr>
          <p:cNvPr id="12" name="Espace réservé du numéro de diapositive 11"/>
          <p:cNvSpPr>
            <a:spLocks noGrp="1"/>
          </p:cNvSpPr>
          <p:nvPr>
            <p:ph type="sldNum" sz="quarter" idx="12"/>
          </p:nvPr>
        </p:nvSpPr>
        <p:spPr/>
        <p:txBody>
          <a:bodyPr/>
          <a:lstStyle/>
          <a:p>
            <a:fld id="{478F8BA3-DEC5-4770-9557-519DA6D24806}" type="slidenum">
              <a:rPr lang="fr-FR" smtClean="0"/>
              <a:pPr/>
              <a:t>1</a:t>
            </a:fld>
            <a:endParaRPr lang="fr-FR"/>
          </a:p>
        </p:txBody>
      </p:sp>
      <p:sp>
        <p:nvSpPr>
          <p:cNvPr id="13" name="Espace réservé du pied de page 12"/>
          <p:cNvSpPr>
            <a:spLocks noGrp="1"/>
          </p:cNvSpPr>
          <p:nvPr>
            <p:ph type="ftr" sz="quarter" idx="11"/>
          </p:nvPr>
        </p:nvSpPr>
        <p:spPr/>
        <p:txBody>
          <a:bodyPr/>
          <a:lstStyle/>
          <a:p>
            <a:r>
              <a:rPr lang="fr-FR" smtClean="0"/>
              <a:t>D.BAFCOP - LPO C.CLAUDEL</a:t>
            </a:r>
            <a:endParaRPr lang="fr-F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32656"/>
            <a:ext cx="7242048" cy="770344"/>
          </a:xfrm>
        </p:spPr>
        <p:txBody>
          <a:bodyPr/>
          <a:lstStyle/>
          <a:p>
            <a:pPr algn="r"/>
            <a:r>
              <a:rPr lang="fr-FR" dirty="0" smtClean="0"/>
              <a:t>Les vins de Champagne</a:t>
            </a:r>
            <a:endParaRPr lang="fr-FR" dirty="0"/>
          </a:p>
        </p:txBody>
      </p:sp>
      <p:sp>
        <p:nvSpPr>
          <p:cNvPr id="3" name="Rectangle 2"/>
          <p:cNvSpPr/>
          <p:nvPr/>
        </p:nvSpPr>
        <p:spPr>
          <a:xfrm>
            <a:off x="323528" y="4005064"/>
            <a:ext cx="7704856" cy="2308324"/>
          </a:xfrm>
          <a:prstGeom prst="rect">
            <a:avLst/>
          </a:prstGeom>
        </p:spPr>
        <p:txBody>
          <a:bodyPr wrap="square">
            <a:spAutoFit/>
          </a:bodyPr>
          <a:lstStyle/>
          <a:p>
            <a:pPr algn="just"/>
            <a:r>
              <a:rPr lang="fr-FR" dirty="0" smtClean="0">
                <a:solidFill>
                  <a:schemeClr val="accent1">
                    <a:lumMod val="50000"/>
                  </a:schemeClr>
                </a:solidFill>
              </a:rPr>
              <a:t>Les vins de Champagne étaient à l'origine des vins clairs et légers. Ils ne devinrent effervescents qu'à la fin du XVIIème siècle et devinrent très vite les vins des fêtes du monde entier. La première délimitation en zone d'Appellation a lieu en 1908 et porte sur 15 000 hectares. C'est en 1927 qu'a lieu la délimitation définitive, en fonction de l'histoire viticole des communes, des lieux-dits et des parcelles. La superficie de la zone est de 34 000 hectares. Produits aujourd'hui avec infiniment de soins par des vignerons amoureux de leurs terres, le Champagne est un vin racé qui accompagne aussi bien des plats qu'un dessert. </a:t>
            </a:r>
            <a:endParaRPr lang="fr-FR" dirty="0">
              <a:solidFill>
                <a:schemeClr val="accent1">
                  <a:lumMod val="50000"/>
                </a:schemeClr>
              </a:solidFill>
            </a:endParaRPr>
          </a:p>
        </p:txBody>
      </p:sp>
      <p:sp>
        <p:nvSpPr>
          <p:cNvPr id="4" name="Espace réservé du numéro de diapositive 3"/>
          <p:cNvSpPr>
            <a:spLocks noGrp="1"/>
          </p:cNvSpPr>
          <p:nvPr>
            <p:ph type="sldNum" sz="quarter" idx="12"/>
          </p:nvPr>
        </p:nvSpPr>
        <p:spPr/>
        <p:txBody>
          <a:bodyPr/>
          <a:lstStyle/>
          <a:p>
            <a:fld id="{478F8BA3-DEC5-4770-9557-519DA6D24806}" type="slidenum">
              <a:rPr lang="fr-FR" smtClean="0"/>
              <a:pPr/>
              <a:t>10</a:t>
            </a:fld>
            <a:endParaRPr lang="fr-FR"/>
          </a:p>
        </p:txBody>
      </p:sp>
      <p:sp>
        <p:nvSpPr>
          <p:cNvPr id="5" name="Espace réservé du pied de page 4"/>
          <p:cNvSpPr>
            <a:spLocks noGrp="1"/>
          </p:cNvSpPr>
          <p:nvPr>
            <p:ph type="ftr" sz="quarter" idx="11"/>
          </p:nvPr>
        </p:nvSpPr>
        <p:spPr/>
        <p:txBody>
          <a:bodyPr/>
          <a:lstStyle/>
          <a:p>
            <a:r>
              <a:rPr lang="fr-FR" smtClean="0"/>
              <a:t>D.BAFCOP - LPO C.CLAUDEL</a:t>
            </a:r>
            <a:endParaRPr lang="fr-FR"/>
          </a:p>
        </p:txBody>
      </p:sp>
      <p:pic>
        <p:nvPicPr>
          <p:cNvPr id="6" name="Picture 2" descr="http://www.champagne-ardenne.pref.gouv.fr/var/sgar/storage/images/media/images/coupe_de_champagne/3123-1-fre-FR/coupe_de_champagne_large.jpg">
            <a:hlinkClick r:id="rId2" tooltip="Coupe de champagne"/>
          </p:cNvPr>
          <p:cNvPicPr>
            <a:picLocks noChangeAspect="1" noChangeArrowheads="1"/>
          </p:cNvPicPr>
          <p:nvPr/>
        </p:nvPicPr>
        <p:blipFill>
          <a:blip r:embed="rId3" cstate="print"/>
          <a:srcRect/>
          <a:stretch>
            <a:fillRect/>
          </a:stretch>
        </p:blipFill>
        <p:spPr bwMode="auto">
          <a:xfrm>
            <a:off x="251520" y="332656"/>
            <a:ext cx="2295525" cy="2857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Rectangle 6"/>
          <p:cNvSpPr/>
          <p:nvPr/>
        </p:nvSpPr>
        <p:spPr>
          <a:xfrm>
            <a:off x="2411760" y="1124744"/>
            <a:ext cx="5616624" cy="2862322"/>
          </a:xfrm>
          <a:prstGeom prst="rect">
            <a:avLst/>
          </a:prstGeom>
        </p:spPr>
        <p:txBody>
          <a:bodyPr wrap="square">
            <a:spAutoFit/>
          </a:bodyPr>
          <a:lstStyle/>
          <a:p>
            <a:pPr algn="just"/>
            <a:r>
              <a:rPr lang="fr-FR" b="1" i="1" dirty="0" smtClean="0">
                <a:solidFill>
                  <a:schemeClr val="accent1">
                    <a:lumMod val="50000"/>
                  </a:schemeClr>
                </a:solidFill>
              </a:rPr>
              <a:t>S'il est un vin qui dépasse le simple statut d'ambassadeur régional, c'est bien le Champagne puisque ce vin fait partie des fleurons les plus célèbres de la gastronomie et du savoir-vivre français à travers le monde. </a:t>
            </a:r>
          </a:p>
          <a:p>
            <a:pPr algn="just"/>
            <a:r>
              <a:rPr lang="fr-FR" dirty="0" smtClean="0">
                <a:solidFill>
                  <a:schemeClr val="accent1">
                    <a:lumMod val="50000"/>
                  </a:schemeClr>
                </a:solidFill>
              </a:rPr>
              <a:t>La Champagne, qui a donné son nom à ce noble breuvage, a une histoire intimement liée à celle de la royauté française puisque de Clovis à Louis XIV, la plupart des rois de France furent sacrés à Reims. Cette histoire commune a très vite "anobli" les vins de la région que l'on offrait lors de ces sacres.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23728" y="0"/>
            <a:ext cx="5976664" cy="692696"/>
          </a:xfrm>
        </p:spPr>
        <p:txBody>
          <a:bodyPr>
            <a:normAutofit/>
          </a:bodyPr>
          <a:lstStyle/>
          <a:p>
            <a:pPr algn="ctr"/>
            <a:r>
              <a:rPr lang="fr-FR" dirty="0" smtClean="0"/>
              <a:t>Les zones de production</a:t>
            </a:r>
            <a:endParaRPr lang="fr-FR" dirty="0"/>
          </a:p>
        </p:txBody>
      </p:sp>
      <p:sp>
        <p:nvSpPr>
          <p:cNvPr id="3" name="Rectangle 2"/>
          <p:cNvSpPr/>
          <p:nvPr/>
        </p:nvSpPr>
        <p:spPr>
          <a:xfrm>
            <a:off x="3347864" y="908720"/>
            <a:ext cx="4752528" cy="2585323"/>
          </a:xfrm>
          <a:prstGeom prst="rect">
            <a:avLst/>
          </a:prstGeom>
        </p:spPr>
        <p:txBody>
          <a:bodyPr wrap="square">
            <a:spAutoFit/>
          </a:bodyPr>
          <a:lstStyle/>
          <a:p>
            <a:r>
              <a:rPr lang="fr-FR" dirty="0" smtClean="0">
                <a:solidFill>
                  <a:schemeClr val="accent1">
                    <a:lumMod val="50000"/>
                  </a:schemeClr>
                </a:solidFill>
              </a:rPr>
              <a:t>Il existe 4 zones de productions de raisins qui regroupent les 17 terroirs de champagne : </a:t>
            </a:r>
          </a:p>
          <a:p>
            <a:pPr>
              <a:buFont typeface="Wingdings" pitchFamily="2" charset="2"/>
              <a:buChar char="q"/>
            </a:pPr>
            <a:r>
              <a:rPr lang="fr-FR" b="1" dirty="0" smtClean="0">
                <a:solidFill>
                  <a:schemeClr val="accent1">
                    <a:lumMod val="50000"/>
                  </a:schemeClr>
                </a:solidFill>
              </a:rPr>
              <a:t>La montagne de Reims </a:t>
            </a:r>
            <a:r>
              <a:rPr lang="fr-FR" dirty="0" smtClean="0">
                <a:solidFill>
                  <a:schemeClr val="accent1">
                    <a:lumMod val="50000"/>
                  </a:schemeClr>
                </a:solidFill>
              </a:rPr>
              <a:t>: majoritairement </a:t>
            </a:r>
            <a:r>
              <a:rPr lang="fr-FR" i="1" dirty="0" smtClean="0">
                <a:solidFill>
                  <a:schemeClr val="accent1">
                    <a:lumMod val="50000"/>
                  </a:schemeClr>
                </a:solidFill>
              </a:rPr>
              <a:t>exposée au sud</a:t>
            </a:r>
            <a:r>
              <a:rPr lang="fr-FR" dirty="0" smtClean="0">
                <a:solidFill>
                  <a:schemeClr val="accent1">
                    <a:lumMod val="50000"/>
                  </a:schemeClr>
                </a:solidFill>
              </a:rPr>
              <a:t>, les coteaux sont implantés sur des sols dont </a:t>
            </a:r>
            <a:r>
              <a:rPr lang="fr-FR" i="1" dirty="0" smtClean="0">
                <a:solidFill>
                  <a:schemeClr val="accent1">
                    <a:lumMod val="50000"/>
                  </a:schemeClr>
                </a:solidFill>
              </a:rPr>
              <a:t>la craie est profondément enfouie</a:t>
            </a:r>
            <a:r>
              <a:rPr lang="fr-FR" dirty="0" smtClean="0">
                <a:solidFill>
                  <a:schemeClr val="accent1">
                    <a:lumMod val="50000"/>
                  </a:schemeClr>
                </a:solidFill>
              </a:rPr>
              <a:t>. Le cépage dominant y est </a:t>
            </a:r>
            <a:r>
              <a:rPr lang="fr-FR" i="1" dirty="0" smtClean="0">
                <a:solidFill>
                  <a:schemeClr val="accent1">
                    <a:lumMod val="50000"/>
                  </a:schemeClr>
                </a:solidFill>
              </a:rPr>
              <a:t>le pinot noir</a:t>
            </a:r>
            <a:r>
              <a:rPr lang="fr-FR" dirty="0" smtClean="0">
                <a:solidFill>
                  <a:schemeClr val="accent1">
                    <a:lumMod val="50000"/>
                  </a:schemeClr>
                </a:solidFill>
              </a:rPr>
              <a:t>. Dans les caves de la montagne de Reims reposent des champagnes réputés pour leur puissance, leur charpente et leur noblesse.</a:t>
            </a:r>
            <a:endParaRPr lang="fr-FR" dirty="0">
              <a:solidFill>
                <a:schemeClr val="accent1">
                  <a:lumMod val="50000"/>
                </a:schemeClr>
              </a:solidFill>
            </a:endParaRPr>
          </a:p>
        </p:txBody>
      </p:sp>
      <p:sp>
        <p:nvSpPr>
          <p:cNvPr id="5" name="Espace réservé du numéro de diapositive 4"/>
          <p:cNvSpPr>
            <a:spLocks noGrp="1"/>
          </p:cNvSpPr>
          <p:nvPr>
            <p:ph type="sldNum" sz="quarter" idx="12"/>
          </p:nvPr>
        </p:nvSpPr>
        <p:spPr/>
        <p:txBody>
          <a:bodyPr/>
          <a:lstStyle/>
          <a:p>
            <a:fld id="{478F8BA3-DEC5-4770-9557-519DA6D24806}" type="slidenum">
              <a:rPr lang="fr-FR" smtClean="0"/>
              <a:pPr/>
              <a:t>11</a:t>
            </a:fld>
            <a:endParaRPr lang="fr-FR"/>
          </a:p>
        </p:txBody>
      </p:sp>
      <p:sp>
        <p:nvSpPr>
          <p:cNvPr id="6" name="Espace réservé du pied de page 5"/>
          <p:cNvSpPr>
            <a:spLocks noGrp="1"/>
          </p:cNvSpPr>
          <p:nvPr>
            <p:ph type="ftr" sz="quarter" idx="11"/>
          </p:nvPr>
        </p:nvSpPr>
        <p:spPr/>
        <p:txBody>
          <a:bodyPr/>
          <a:lstStyle/>
          <a:p>
            <a:r>
              <a:rPr lang="fr-FR" smtClean="0"/>
              <a:t>D.BAFCOP - LPO C.CLAUDEL</a:t>
            </a:r>
            <a:endParaRPr lang="fr-FR"/>
          </a:p>
        </p:txBody>
      </p:sp>
      <p:pic>
        <p:nvPicPr>
          <p:cNvPr id="1026" name="Picture 2"/>
          <p:cNvPicPr>
            <a:picLocks noChangeAspect="1" noChangeArrowheads="1"/>
          </p:cNvPicPr>
          <p:nvPr/>
        </p:nvPicPr>
        <p:blipFill>
          <a:blip r:embed="rId2" cstate="print">
            <a:clrChange>
              <a:clrFrom>
                <a:srgbClr val="FFE9AE"/>
              </a:clrFrom>
              <a:clrTo>
                <a:srgbClr val="FFE9AE">
                  <a:alpha val="0"/>
                </a:srgbClr>
              </a:clrTo>
            </a:clrChange>
          </a:blip>
          <a:srcRect/>
          <a:stretch>
            <a:fillRect/>
          </a:stretch>
        </p:blipFill>
        <p:spPr bwMode="auto">
          <a:xfrm>
            <a:off x="0" y="404664"/>
            <a:ext cx="3392338" cy="2952328"/>
          </a:xfrm>
          <a:prstGeom prst="rect">
            <a:avLst/>
          </a:prstGeom>
          <a:noFill/>
          <a:ln w="9525">
            <a:noFill/>
            <a:miter lim="800000"/>
            <a:headEnd/>
            <a:tailEnd/>
          </a:ln>
        </p:spPr>
      </p:pic>
      <p:sp>
        <p:nvSpPr>
          <p:cNvPr id="8" name="Rectangle 7"/>
          <p:cNvSpPr/>
          <p:nvPr/>
        </p:nvSpPr>
        <p:spPr>
          <a:xfrm>
            <a:off x="179512" y="3501008"/>
            <a:ext cx="7920880" cy="3139321"/>
          </a:xfrm>
          <a:prstGeom prst="rect">
            <a:avLst/>
          </a:prstGeom>
        </p:spPr>
        <p:txBody>
          <a:bodyPr wrap="square">
            <a:spAutoFit/>
          </a:bodyPr>
          <a:lstStyle/>
          <a:p>
            <a:pPr>
              <a:buFont typeface="Wingdings" pitchFamily="2" charset="2"/>
              <a:buChar char="q"/>
            </a:pPr>
            <a:r>
              <a:rPr lang="fr-FR" b="1" dirty="0" smtClean="0">
                <a:solidFill>
                  <a:schemeClr val="accent1">
                    <a:lumMod val="50000"/>
                  </a:schemeClr>
                </a:solidFill>
              </a:rPr>
              <a:t>Vallée de la Marne </a:t>
            </a:r>
            <a:r>
              <a:rPr lang="fr-FR" dirty="0" smtClean="0">
                <a:solidFill>
                  <a:schemeClr val="accent1">
                    <a:lumMod val="50000"/>
                  </a:schemeClr>
                </a:solidFill>
              </a:rPr>
              <a:t>: les coteaux sont implantés sur des sols à dominante argilo-calcaire, à tendance marneuse. Le cépage dominant y est </a:t>
            </a:r>
            <a:r>
              <a:rPr lang="fr-FR" i="1" dirty="0" smtClean="0">
                <a:solidFill>
                  <a:schemeClr val="accent1">
                    <a:lumMod val="50000"/>
                  </a:schemeClr>
                </a:solidFill>
              </a:rPr>
              <a:t>le pinot meunier</a:t>
            </a:r>
            <a:r>
              <a:rPr lang="fr-FR" dirty="0" smtClean="0">
                <a:solidFill>
                  <a:schemeClr val="accent1">
                    <a:lumMod val="50000"/>
                  </a:schemeClr>
                </a:solidFill>
              </a:rPr>
              <a:t>. Les champagnes de la vallée de la Marne, grâce à leur grande diversité, possèdent un séduisant bouquet, du fruité et une grande souplesse.</a:t>
            </a:r>
          </a:p>
          <a:p>
            <a:pPr>
              <a:buFont typeface="Wingdings" pitchFamily="2" charset="2"/>
              <a:buChar char="q"/>
            </a:pPr>
            <a:r>
              <a:rPr lang="fr-FR" b="1" dirty="0" smtClean="0">
                <a:solidFill>
                  <a:schemeClr val="accent1">
                    <a:lumMod val="50000"/>
                  </a:schemeClr>
                </a:solidFill>
              </a:rPr>
              <a:t>Côte des blancs </a:t>
            </a:r>
            <a:r>
              <a:rPr lang="fr-FR" dirty="0" smtClean="0">
                <a:solidFill>
                  <a:schemeClr val="accent1">
                    <a:lumMod val="50000"/>
                  </a:schemeClr>
                </a:solidFill>
              </a:rPr>
              <a:t>: ici, un cépage unique règne en maître : </a:t>
            </a:r>
            <a:r>
              <a:rPr lang="fr-FR" i="1" dirty="0" smtClean="0">
                <a:solidFill>
                  <a:schemeClr val="accent1">
                    <a:lumMod val="50000"/>
                  </a:schemeClr>
                </a:solidFill>
              </a:rPr>
              <a:t>le chardonnay</a:t>
            </a:r>
            <a:r>
              <a:rPr lang="fr-FR" dirty="0" smtClean="0">
                <a:solidFill>
                  <a:schemeClr val="accent1">
                    <a:lumMod val="50000"/>
                  </a:schemeClr>
                </a:solidFill>
              </a:rPr>
              <a:t>. </a:t>
            </a:r>
            <a:r>
              <a:rPr lang="fr-FR" i="1" dirty="0" smtClean="0">
                <a:solidFill>
                  <a:schemeClr val="accent1">
                    <a:lumMod val="50000"/>
                  </a:schemeClr>
                </a:solidFill>
              </a:rPr>
              <a:t>La craie affleurante y est partout</a:t>
            </a:r>
            <a:r>
              <a:rPr lang="fr-FR" dirty="0" smtClean="0">
                <a:solidFill>
                  <a:schemeClr val="accent1">
                    <a:lumMod val="50000"/>
                  </a:schemeClr>
                </a:solidFill>
              </a:rPr>
              <a:t>, véritable réservoir d'eau et de chaleur des sous-sols. La Côte des blancs donne naissance à des champagnes prisés, empreints de vivacité et d'esprit, aux arômes légers et délicats, symboles de finesse et d'élégance.</a:t>
            </a:r>
          </a:p>
          <a:p>
            <a:pPr>
              <a:buFont typeface="Wingdings" pitchFamily="2" charset="2"/>
              <a:buChar char="q"/>
            </a:pPr>
            <a:r>
              <a:rPr lang="fr-FR" b="1" dirty="0" smtClean="0">
                <a:solidFill>
                  <a:schemeClr val="accent1">
                    <a:lumMod val="50000"/>
                  </a:schemeClr>
                </a:solidFill>
              </a:rPr>
              <a:t>Vignoble de l'Aube, Bar-sur-Aube, Bar-sur-Seine</a:t>
            </a:r>
            <a:r>
              <a:rPr lang="fr-FR" dirty="0" smtClean="0">
                <a:solidFill>
                  <a:schemeClr val="accent1">
                    <a:lumMod val="50000"/>
                  </a:schemeClr>
                </a:solidFill>
              </a:rPr>
              <a:t> : les sous-sols à tendance marneuse y sont principalement plantés de </a:t>
            </a:r>
            <a:r>
              <a:rPr lang="fr-FR" i="1" dirty="0" smtClean="0">
                <a:solidFill>
                  <a:schemeClr val="accent1">
                    <a:lumMod val="50000"/>
                  </a:schemeClr>
                </a:solidFill>
              </a:rPr>
              <a:t>pinot noir</a:t>
            </a:r>
            <a:r>
              <a:rPr lang="fr-FR" dirty="0" smtClean="0">
                <a:solidFill>
                  <a:schemeClr val="accent1">
                    <a:lumMod val="50000"/>
                  </a:schemeClr>
                </a:solidFill>
              </a:rPr>
              <a:t>. Les champagnes de la Côte des Bar sont des vins de caractère, à la belle rondeur et aux arômes complexes. </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57200" y="320040"/>
            <a:ext cx="7242048" cy="660688"/>
          </a:xfrm>
        </p:spPr>
        <p:txBody>
          <a:bodyPr>
            <a:normAutofit/>
          </a:bodyPr>
          <a:lstStyle/>
          <a:p>
            <a:r>
              <a:rPr lang="fr-FR" dirty="0" smtClean="0"/>
              <a:t>Zoom sur l’AOC Champagne</a:t>
            </a:r>
            <a:endParaRPr lang="fr-FR" dirty="0"/>
          </a:p>
        </p:txBody>
      </p:sp>
      <p:sp>
        <p:nvSpPr>
          <p:cNvPr id="5" name="Espace réservé du pied de page 4"/>
          <p:cNvSpPr>
            <a:spLocks noGrp="1"/>
          </p:cNvSpPr>
          <p:nvPr>
            <p:ph type="ftr" sz="quarter" idx="11"/>
          </p:nvPr>
        </p:nvSpPr>
        <p:spPr/>
        <p:txBody>
          <a:bodyPr/>
          <a:lstStyle/>
          <a:p>
            <a:r>
              <a:rPr lang="fr-FR" smtClean="0"/>
              <a:t>D.BAFCOP - LPO C.CLAUDEL</a:t>
            </a:r>
            <a:endParaRPr lang="fr-FR"/>
          </a:p>
        </p:txBody>
      </p:sp>
      <p:sp>
        <p:nvSpPr>
          <p:cNvPr id="4" name="Espace réservé du numéro de diapositive 3"/>
          <p:cNvSpPr>
            <a:spLocks noGrp="1"/>
          </p:cNvSpPr>
          <p:nvPr>
            <p:ph type="sldNum" sz="quarter" idx="12"/>
          </p:nvPr>
        </p:nvSpPr>
        <p:spPr/>
        <p:txBody>
          <a:bodyPr/>
          <a:lstStyle/>
          <a:p>
            <a:fld id="{478F8BA3-DEC5-4770-9557-519DA6D24806}" type="slidenum">
              <a:rPr lang="fr-FR" smtClean="0"/>
              <a:pPr/>
              <a:t>12</a:t>
            </a:fld>
            <a:endParaRPr lang="fr-FR"/>
          </a:p>
        </p:txBody>
      </p:sp>
      <p:sp>
        <p:nvSpPr>
          <p:cNvPr id="3" name="Rectangle 2"/>
          <p:cNvSpPr/>
          <p:nvPr/>
        </p:nvSpPr>
        <p:spPr>
          <a:xfrm>
            <a:off x="179512" y="980728"/>
            <a:ext cx="7992888" cy="5909310"/>
          </a:xfrm>
          <a:prstGeom prst="rect">
            <a:avLst/>
          </a:prstGeom>
        </p:spPr>
        <p:txBody>
          <a:bodyPr wrap="square">
            <a:spAutoFit/>
          </a:bodyPr>
          <a:lstStyle/>
          <a:p>
            <a:r>
              <a:rPr lang="fr-FR" dirty="0" smtClean="0">
                <a:solidFill>
                  <a:schemeClr val="accent1">
                    <a:lumMod val="50000"/>
                  </a:schemeClr>
                </a:solidFill>
              </a:rPr>
              <a:t>Depuis </a:t>
            </a:r>
            <a:r>
              <a:rPr lang="fr-FR" dirty="0">
                <a:solidFill>
                  <a:schemeClr val="accent1">
                    <a:lumMod val="50000"/>
                  </a:schemeClr>
                </a:solidFill>
              </a:rPr>
              <a:t>1936, l’appellation d’origine contrôlée champagne privilégie </a:t>
            </a:r>
            <a:endParaRPr lang="fr-FR" dirty="0" smtClean="0">
              <a:solidFill>
                <a:schemeClr val="accent1">
                  <a:lumMod val="50000"/>
                </a:schemeClr>
              </a:solidFill>
            </a:endParaRPr>
          </a:p>
          <a:p>
            <a:r>
              <a:rPr lang="fr-FR" dirty="0" smtClean="0">
                <a:solidFill>
                  <a:schemeClr val="accent1">
                    <a:lumMod val="50000"/>
                  </a:schemeClr>
                </a:solidFill>
              </a:rPr>
              <a:t>la </a:t>
            </a:r>
            <a:r>
              <a:rPr lang="fr-FR" dirty="0">
                <a:solidFill>
                  <a:schemeClr val="accent1">
                    <a:lumMod val="50000"/>
                  </a:schemeClr>
                </a:solidFill>
              </a:rPr>
              <a:t>qualité de sa production par une stricte réglementation : </a:t>
            </a:r>
          </a:p>
          <a:p>
            <a:pPr>
              <a:buFont typeface="Wingdings" pitchFamily="2" charset="2"/>
              <a:buChar char="Ø"/>
            </a:pPr>
            <a:r>
              <a:rPr lang="fr-FR" dirty="0">
                <a:solidFill>
                  <a:schemeClr val="accent1">
                    <a:lumMod val="50000"/>
                  </a:schemeClr>
                </a:solidFill>
              </a:rPr>
              <a:t>Une </a:t>
            </a:r>
            <a:r>
              <a:rPr lang="fr-FR" b="1" dirty="0">
                <a:solidFill>
                  <a:schemeClr val="accent1">
                    <a:lumMod val="50000"/>
                  </a:schemeClr>
                </a:solidFill>
              </a:rPr>
              <a:t>aire délimitée ;</a:t>
            </a:r>
          </a:p>
          <a:p>
            <a:pPr>
              <a:buFont typeface="Wingdings" pitchFamily="2" charset="2"/>
              <a:buChar char="Ø"/>
            </a:pPr>
            <a:r>
              <a:rPr lang="fr-FR" dirty="0">
                <a:solidFill>
                  <a:schemeClr val="accent1">
                    <a:lumMod val="50000"/>
                  </a:schemeClr>
                </a:solidFill>
              </a:rPr>
              <a:t>Trois cépages autorisés : </a:t>
            </a:r>
            <a:r>
              <a:rPr lang="fr-FR" b="1" dirty="0">
                <a:solidFill>
                  <a:schemeClr val="accent1">
                    <a:lumMod val="50000"/>
                  </a:schemeClr>
                </a:solidFill>
              </a:rPr>
              <a:t>chardonnay (blanc), pinot noir et pinot meunier (noirs)</a:t>
            </a:r>
          </a:p>
          <a:p>
            <a:pPr>
              <a:buFont typeface="Wingdings" pitchFamily="2" charset="2"/>
              <a:buChar char="Ø"/>
            </a:pPr>
            <a:r>
              <a:rPr lang="fr-FR" dirty="0">
                <a:solidFill>
                  <a:schemeClr val="accent1">
                    <a:lumMod val="50000"/>
                  </a:schemeClr>
                </a:solidFill>
              </a:rPr>
              <a:t>Quatre systèmes de taille : chablis, cordon de royat, Guyot, vallée de la Marne ;</a:t>
            </a:r>
          </a:p>
          <a:p>
            <a:pPr>
              <a:buFont typeface="Wingdings" pitchFamily="2" charset="2"/>
              <a:buChar char="Ø"/>
            </a:pPr>
            <a:r>
              <a:rPr lang="fr-FR" dirty="0">
                <a:solidFill>
                  <a:schemeClr val="accent1">
                    <a:lumMod val="50000"/>
                  </a:schemeClr>
                </a:solidFill>
              </a:rPr>
              <a:t>Une densité de 8 000 pieds par hectare en moyenne ;</a:t>
            </a:r>
          </a:p>
          <a:p>
            <a:pPr>
              <a:buFont typeface="Wingdings" pitchFamily="2" charset="2"/>
              <a:buChar char="Ø"/>
            </a:pPr>
            <a:r>
              <a:rPr lang="fr-FR" dirty="0">
                <a:solidFill>
                  <a:schemeClr val="accent1">
                    <a:lumMod val="50000"/>
                  </a:schemeClr>
                </a:solidFill>
              </a:rPr>
              <a:t>Des </a:t>
            </a:r>
            <a:r>
              <a:rPr lang="fr-FR" b="1" dirty="0">
                <a:solidFill>
                  <a:schemeClr val="accent1">
                    <a:lumMod val="50000"/>
                  </a:schemeClr>
                </a:solidFill>
              </a:rPr>
              <a:t>vendanges manuelles </a:t>
            </a:r>
            <a:r>
              <a:rPr lang="fr-FR" dirty="0">
                <a:solidFill>
                  <a:schemeClr val="accent1">
                    <a:lumMod val="50000"/>
                  </a:schemeClr>
                </a:solidFill>
              </a:rPr>
              <a:t>;</a:t>
            </a:r>
          </a:p>
          <a:p>
            <a:pPr>
              <a:buFont typeface="Wingdings" pitchFamily="2" charset="2"/>
              <a:buChar char="Ø"/>
            </a:pPr>
            <a:r>
              <a:rPr lang="fr-FR" dirty="0">
                <a:solidFill>
                  <a:schemeClr val="accent1">
                    <a:lumMod val="50000"/>
                  </a:schemeClr>
                </a:solidFill>
              </a:rPr>
              <a:t>Un rendement au pressurage : 4 tonnes de raisins pour 25,5 hectolitre de moût destinés à l’élaboration du Champagne ;</a:t>
            </a:r>
          </a:p>
          <a:p>
            <a:pPr>
              <a:buFont typeface="Wingdings" pitchFamily="2" charset="2"/>
              <a:buChar char="Ø"/>
            </a:pPr>
            <a:r>
              <a:rPr lang="fr-FR" dirty="0">
                <a:solidFill>
                  <a:schemeClr val="accent1">
                    <a:lumMod val="50000"/>
                  </a:schemeClr>
                </a:solidFill>
              </a:rPr>
              <a:t>Une seconde fermentation en bouteille ;</a:t>
            </a:r>
          </a:p>
          <a:p>
            <a:pPr>
              <a:buFont typeface="Wingdings" pitchFamily="2" charset="2"/>
              <a:buChar char="Ø"/>
            </a:pPr>
            <a:r>
              <a:rPr lang="fr-FR" dirty="0">
                <a:solidFill>
                  <a:schemeClr val="accent1">
                    <a:lumMod val="50000"/>
                  </a:schemeClr>
                </a:solidFill>
              </a:rPr>
              <a:t>Une durée de vieillissement en bouteille de 15 mois au minimum.</a:t>
            </a:r>
          </a:p>
          <a:p>
            <a:pPr>
              <a:buFont typeface="Wingdings" pitchFamily="2" charset="2"/>
              <a:buChar char="Ø"/>
            </a:pPr>
            <a:r>
              <a:rPr lang="fr-FR" dirty="0">
                <a:solidFill>
                  <a:schemeClr val="accent1">
                    <a:lumMod val="50000"/>
                  </a:schemeClr>
                </a:solidFill>
              </a:rPr>
              <a:t>Seuls les vins issus de l’AOC champagne peuvent, depuis le 31 août 1994, se prévaloir de l’élaboration officiellement nommée « méthode champenoise ».</a:t>
            </a:r>
          </a:p>
          <a:p>
            <a:pPr algn="just"/>
            <a:r>
              <a:rPr lang="fr-FR" i="1" dirty="0">
                <a:solidFill>
                  <a:schemeClr val="accent1">
                    <a:lumMod val="50000"/>
                  </a:schemeClr>
                </a:solidFill>
              </a:rPr>
              <a:t>Jusqu'à présent, l'aire d'appellation couvrait 33 500 hectares de vignes répartis sur 319 communes, dans les quatre départements. A partir de mars 2008, 40 communes supplémentaires (sur 300 communes candidates) seront sur le point d’intégrer l’aire d’appellation : 1 dans l'Aisne, 15 dans l'Aube, 22 dans la Marne et 2 en Haute-Marne. C’est l'Institut national de l'origine et de la qualité qui décide quelles communes peuvent rejoindre la zone d'appellation autorisée à produire du champagne. L’enjeu principal est de pouvoir répondre à l'explosion de la demande mondiale. </a:t>
            </a:r>
          </a:p>
        </p:txBody>
      </p:sp>
      <p:pic>
        <p:nvPicPr>
          <p:cNvPr id="12" name="Picture 4" descr="Route Du Champagne Sign, Near Epernay, Marne, Champagne Ardenne, France Photographic Print"/>
          <p:cNvPicPr>
            <a:picLocks noChangeAspect="1" noChangeArrowheads="1"/>
          </p:cNvPicPr>
          <p:nvPr/>
        </p:nvPicPr>
        <p:blipFill>
          <a:blip r:embed="rId2" cstate="print"/>
          <a:srcRect l="43470" t="27720" r="5501" b="29441"/>
          <a:stretch>
            <a:fillRect/>
          </a:stretch>
        </p:blipFill>
        <p:spPr bwMode="auto">
          <a:xfrm>
            <a:off x="7164288" y="188640"/>
            <a:ext cx="1800200" cy="113345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04664"/>
            <a:ext cx="8172400" cy="1152128"/>
          </a:xfrm>
        </p:spPr>
        <p:txBody>
          <a:bodyPr>
            <a:normAutofit fontScale="90000"/>
          </a:bodyPr>
          <a:lstStyle/>
          <a:p>
            <a:pPr marL="742950" indent="-742950" algn="ctr">
              <a:buFont typeface="+mj-lt"/>
              <a:buAutoNum type="alphaLcParenR"/>
            </a:pP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La méthode traditionnelle pour l’obtention du Champagne</a:t>
            </a:r>
            <a:r>
              <a:rPr lang="fr-FR" dirty="0" smtClean="0"/>
              <a:t/>
            </a:r>
            <a:br>
              <a:rPr lang="fr-FR" dirty="0" smtClean="0"/>
            </a:br>
            <a:endParaRPr lang="fr-FR" dirty="0"/>
          </a:p>
        </p:txBody>
      </p:sp>
      <p:graphicFrame>
        <p:nvGraphicFramePr>
          <p:cNvPr id="3" name="Tableau 2"/>
          <p:cNvGraphicFramePr>
            <a:graphicFrameLocks noGrp="1"/>
          </p:cNvGraphicFramePr>
          <p:nvPr/>
        </p:nvGraphicFramePr>
        <p:xfrm>
          <a:off x="179512" y="1658863"/>
          <a:ext cx="7885382" cy="5199137"/>
        </p:xfrm>
        <a:graphic>
          <a:graphicData uri="http://schemas.openxmlformats.org/drawingml/2006/table">
            <a:tbl>
              <a:tblPr>
                <a:tableStyleId>{35758FB7-9AC5-4552-8A53-C91805E547FA}</a:tableStyleId>
              </a:tblPr>
              <a:tblGrid>
                <a:gridCol w="3379450"/>
                <a:gridCol w="4505932"/>
              </a:tblGrid>
              <a:tr h="1199226">
                <a:tc>
                  <a:txBody>
                    <a:bodyPr/>
                    <a:lstStyle/>
                    <a:p>
                      <a:pPr lvl="0">
                        <a:buFont typeface="Arial" pitchFamily="34" charset="0"/>
                        <a:buChar char="•"/>
                      </a:pPr>
                      <a:r>
                        <a:rPr kumimoji="0" lang="fr-FR" sz="1400" b="1" kern="1200" dirty="0" smtClean="0">
                          <a:solidFill>
                            <a:schemeClr val="accent1">
                              <a:lumMod val="50000"/>
                            </a:schemeClr>
                          </a:solidFill>
                        </a:rPr>
                        <a:t>Assemblage de la cuvée</a:t>
                      </a:r>
                    </a:p>
                    <a:p>
                      <a:pPr lvl="0"/>
                      <a:endParaRPr kumimoji="0" lang="fr-FR" sz="1400" kern="1200" dirty="0" smtClean="0">
                        <a:solidFill>
                          <a:schemeClr val="accent1">
                            <a:lumMod val="50000"/>
                          </a:schemeClr>
                        </a:solidFill>
                      </a:endParaRPr>
                    </a:p>
                    <a:p>
                      <a:r>
                        <a:rPr kumimoji="0" lang="fr-FR" sz="1400" kern="1200" dirty="0" smtClean="0">
                          <a:solidFill>
                            <a:schemeClr val="accent1">
                              <a:lumMod val="50000"/>
                            </a:schemeClr>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400" kern="1200" dirty="0" smtClean="0">
                          <a:solidFill>
                            <a:schemeClr val="accent1">
                              <a:lumMod val="50000"/>
                            </a:schemeClr>
                          </a:solidFill>
                        </a:rPr>
                        <a:t>             Champagne               Champagne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fr-FR" sz="1400" kern="1200" dirty="0" smtClean="0">
                          <a:solidFill>
                            <a:schemeClr val="accent1">
                              <a:lumMod val="50000"/>
                            </a:schemeClr>
                          </a:solidFill>
                        </a:rPr>
                        <a:t>             non millésimé           millésimé</a:t>
                      </a:r>
                      <a:endParaRPr lang="fr-FR" sz="1400"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r>
                        <a:rPr lang="fr-FR" sz="1400" dirty="0" smtClean="0">
                          <a:solidFill>
                            <a:schemeClr val="accent1">
                              <a:lumMod val="50000"/>
                            </a:schemeClr>
                          </a:solidFill>
                          <a:sym typeface="Symbol"/>
                        </a:rPr>
                        <a:t></a:t>
                      </a:r>
                      <a:r>
                        <a:rPr lang="fr-FR" sz="1400" dirty="0" smtClean="0">
                          <a:solidFill>
                            <a:schemeClr val="accent1">
                              <a:lumMod val="50000"/>
                            </a:schemeClr>
                          </a:solidFill>
                        </a:rPr>
                        <a:t> </a:t>
                      </a:r>
                      <a:r>
                        <a:rPr lang="fr-FR" sz="1400" dirty="0">
                          <a:solidFill>
                            <a:schemeClr val="accent1">
                              <a:lumMod val="50000"/>
                            </a:schemeClr>
                          </a:solidFill>
                        </a:rPr>
                        <a:t>mélange de vins issus de différentes provenances du vignoble champenois et de différents pressurages, voire de différentes années</a:t>
                      </a: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pour obtenir un vin de base homogène représentatif de la marque commerciale de la maison</a:t>
                      </a:r>
                      <a:endParaRPr lang="fr-FR" sz="1400" dirty="0">
                        <a:solidFill>
                          <a:schemeClr val="accent1">
                            <a:lumMod val="50000"/>
                          </a:schemeClr>
                        </a:solidFill>
                        <a:latin typeface="Times New Roman"/>
                        <a:ea typeface="Times New Roman"/>
                      </a:endParaRPr>
                    </a:p>
                  </a:txBody>
                  <a:tcPr marL="63610" marR="63610" marT="0" marB="0"/>
                </a:tc>
              </a:tr>
              <a:tr h="468411">
                <a:tc>
                  <a:txBody>
                    <a:bodyPr/>
                    <a:lstStyle/>
                    <a:p>
                      <a:pPr marL="342900" lvl="0" indent="-342900">
                        <a:spcAft>
                          <a:spcPts val="0"/>
                        </a:spcAft>
                        <a:buFont typeface="Symbol"/>
                        <a:buChar char=""/>
                        <a:tabLst>
                          <a:tab pos="457200" algn="l"/>
                        </a:tabLst>
                      </a:pPr>
                      <a:r>
                        <a:rPr lang="fr-FR" sz="1400" dirty="0">
                          <a:solidFill>
                            <a:schemeClr val="accent1">
                              <a:lumMod val="50000"/>
                            </a:schemeClr>
                          </a:solidFill>
                        </a:rPr>
                        <a:t>Mise en bouteille d’un vin tranquille</a:t>
                      </a:r>
                    </a:p>
                    <a:p>
                      <a:pPr marL="342900" lvl="0" indent="-342900">
                        <a:spcAft>
                          <a:spcPts val="0"/>
                        </a:spcAft>
                        <a:buFont typeface="Symbol"/>
                        <a:buChar char=""/>
                        <a:tabLst>
                          <a:tab pos="457200" algn="l"/>
                        </a:tabLst>
                      </a:pPr>
                      <a:r>
                        <a:rPr lang="fr-FR" sz="1400" dirty="0">
                          <a:solidFill>
                            <a:schemeClr val="accent1">
                              <a:lumMod val="50000"/>
                            </a:schemeClr>
                          </a:solidFill>
                        </a:rPr>
                        <a:t>Ajout de </a:t>
                      </a:r>
                      <a:r>
                        <a:rPr lang="fr-FR" sz="1400" b="1" dirty="0">
                          <a:solidFill>
                            <a:schemeClr val="accent1">
                              <a:lumMod val="50000"/>
                            </a:schemeClr>
                          </a:solidFill>
                        </a:rPr>
                        <a:t>la liqueur de tirage</a:t>
                      </a:r>
                      <a:endParaRPr lang="fr-FR" sz="1400" b="1"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r>
                        <a:rPr lang="fr-FR" sz="1400" dirty="0" smtClean="0">
                          <a:solidFill>
                            <a:schemeClr val="accent1">
                              <a:lumMod val="50000"/>
                            </a:schemeClr>
                          </a:solidFill>
                          <a:sym typeface="Symbol"/>
                        </a:rPr>
                        <a:t></a:t>
                      </a:r>
                      <a:r>
                        <a:rPr lang="fr-FR" sz="1400" dirty="0" smtClean="0">
                          <a:solidFill>
                            <a:schemeClr val="accent1">
                              <a:lumMod val="50000"/>
                            </a:schemeClr>
                          </a:solidFill>
                        </a:rPr>
                        <a:t> </a:t>
                      </a:r>
                      <a:r>
                        <a:rPr lang="fr-FR" sz="1400" dirty="0">
                          <a:solidFill>
                            <a:schemeClr val="accent1">
                              <a:lumMod val="50000"/>
                            </a:schemeClr>
                          </a:solidFill>
                        </a:rPr>
                        <a:t>composée de levures et de sirop de sucre, elle permet une seconde fermentation en bouteille</a:t>
                      </a:r>
                      <a:endParaRPr lang="fr-FR" sz="1400" dirty="0">
                        <a:solidFill>
                          <a:schemeClr val="accent1">
                            <a:lumMod val="50000"/>
                          </a:schemeClr>
                        </a:solidFill>
                        <a:latin typeface="Times New Roman"/>
                        <a:ea typeface="Times New Roman"/>
                      </a:endParaRPr>
                    </a:p>
                  </a:txBody>
                  <a:tcPr marL="63610" marR="63610" marT="0" marB="0"/>
                </a:tc>
              </a:tr>
              <a:tr h="635984">
                <a:tc>
                  <a:txBody>
                    <a:bodyPr/>
                    <a:lstStyle/>
                    <a:p>
                      <a:pPr marL="228600">
                        <a:spcAft>
                          <a:spcPts val="0"/>
                        </a:spcAft>
                      </a:pPr>
                      <a:endParaRPr lang="fr-FR" sz="1400" dirty="0">
                        <a:solidFill>
                          <a:schemeClr val="accent1">
                            <a:lumMod val="50000"/>
                          </a:schemeClr>
                        </a:solidFill>
                      </a:endParaRPr>
                    </a:p>
                    <a:p>
                      <a:pPr marL="342900" lvl="0" indent="-342900">
                        <a:spcAft>
                          <a:spcPts val="0"/>
                        </a:spcAft>
                        <a:buFont typeface="Symbol"/>
                        <a:buChar char=""/>
                        <a:tabLst>
                          <a:tab pos="457200" algn="l"/>
                        </a:tabLst>
                      </a:pPr>
                      <a:r>
                        <a:rPr lang="fr-FR" sz="1400" dirty="0">
                          <a:solidFill>
                            <a:schemeClr val="accent1">
                              <a:lumMod val="50000"/>
                            </a:schemeClr>
                          </a:solidFill>
                        </a:rPr>
                        <a:t>Mise sur lattes </a:t>
                      </a:r>
                    </a:p>
                    <a:p>
                      <a:pPr marL="342900" lvl="0" indent="-342900">
                        <a:spcAft>
                          <a:spcPts val="0"/>
                        </a:spcAft>
                        <a:buFont typeface="Symbol"/>
                        <a:buChar char=""/>
                        <a:tabLst>
                          <a:tab pos="457200" algn="l"/>
                        </a:tabLst>
                      </a:pPr>
                      <a:r>
                        <a:rPr lang="fr-FR" sz="1400" b="1" dirty="0">
                          <a:solidFill>
                            <a:schemeClr val="accent1">
                              <a:lumMod val="50000"/>
                            </a:schemeClr>
                          </a:solidFill>
                        </a:rPr>
                        <a:t>Prise de mousse</a:t>
                      </a:r>
                      <a:endParaRPr lang="fr-FR" sz="1400" b="1"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endParaRPr lang="fr-FR" sz="1400" dirty="0">
                        <a:solidFill>
                          <a:schemeClr val="accent1">
                            <a:lumMod val="50000"/>
                          </a:schemeClr>
                        </a:solidFill>
                      </a:endParaRP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les bouteilles sont alignées horizontalement en cave</a:t>
                      </a:r>
                      <a:endParaRPr lang="fr-FR" sz="1400" dirty="0">
                        <a:solidFill>
                          <a:schemeClr val="accent1">
                            <a:lumMod val="50000"/>
                          </a:schemeClr>
                        </a:solidFill>
                        <a:latin typeface="Times New Roman"/>
                        <a:ea typeface="Times New Roman"/>
                      </a:endParaRPr>
                    </a:p>
                  </a:txBody>
                  <a:tcPr marL="63610" marR="63610" marT="0" marB="0"/>
                </a:tc>
              </a:tr>
              <a:tr h="892683">
                <a:tc>
                  <a:txBody>
                    <a:bodyPr/>
                    <a:lstStyle/>
                    <a:p>
                      <a:pPr marL="228600">
                        <a:spcAft>
                          <a:spcPts val="0"/>
                        </a:spcAft>
                      </a:pPr>
                      <a:endParaRPr lang="fr-FR" sz="1400" dirty="0">
                        <a:solidFill>
                          <a:schemeClr val="accent1">
                            <a:lumMod val="50000"/>
                          </a:schemeClr>
                        </a:solidFill>
                      </a:endParaRPr>
                    </a:p>
                    <a:p>
                      <a:pPr marL="342900" lvl="0" indent="-342900">
                        <a:spcAft>
                          <a:spcPts val="0"/>
                        </a:spcAft>
                        <a:buFont typeface="Symbol"/>
                        <a:buChar char=""/>
                        <a:tabLst>
                          <a:tab pos="457200" algn="l"/>
                        </a:tabLst>
                      </a:pPr>
                      <a:r>
                        <a:rPr lang="fr-FR" sz="1400" dirty="0">
                          <a:solidFill>
                            <a:schemeClr val="accent1">
                              <a:lumMod val="50000"/>
                            </a:schemeClr>
                          </a:solidFill>
                        </a:rPr>
                        <a:t>Mise sur </a:t>
                      </a:r>
                      <a:r>
                        <a:rPr lang="fr-FR" sz="1400" dirty="0" smtClean="0">
                          <a:solidFill>
                            <a:schemeClr val="accent1">
                              <a:lumMod val="50000"/>
                            </a:schemeClr>
                          </a:solidFill>
                        </a:rPr>
                        <a:t>pupitre</a:t>
                      </a:r>
                    </a:p>
                    <a:p>
                      <a:pPr marL="342900" lvl="0" indent="-342900">
                        <a:spcAft>
                          <a:spcPts val="0"/>
                        </a:spcAft>
                        <a:buFont typeface="Symbol"/>
                        <a:buNone/>
                        <a:tabLst>
                          <a:tab pos="457200" algn="l"/>
                        </a:tabLst>
                      </a:pPr>
                      <a:r>
                        <a:rPr lang="fr-FR" sz="1400" dirty="0" smtClean="0">
                          <a:solidFill>
                            <a:schemeClr val="accent1">
                              <a:lumMod val="50000"/>
                            </a:schemeClr>
                          </a:solidFill>
                        </a:rPr>
                        <a:t>(</a:t>
                      </a:r>
                      <a:r>
                        <a:rPr lang="fr-FR" sz="1400" b="1" dirty="0" smtClean="0">
                          <a:solidFill>
                            <a:schemeClr val="accent1">
                              <a:lumMod val="50000"/>
                            </a:schemeClr>
                          </a:solidFill>
                        </a:rPr>
                        <a:t>15 </a:t>
                      </a:r>
                      <a:r>
                        <a:rPr lang="fr-FR" sz="1400" b="1" dirty="0">
                          <a:solidFill>
                            <a:schemeClr val="accent1">
                              <a:lumMod val="50000"/>
                            </a:schemeClr>
                          </a:solidFill>
                        </a:rPr>
                        <a:t>mois à 3 </a:t>
                      </a:r>
                      <a:r>
                        <a:rPr lang="fr-FR" sz="1400" b="1" dirty="0" smtClean="0">
                          <a:solidFill>
                            <a:schemeClr val="accent1">
                              <a:lumMod val="50000"/>
                            </a:schemeClr>
                          </a:solidFill>
                        </a:rPr>
                        <a:t>ans</a:t>
                      </a:r>
                      <a:r>
                        <a:rPr lang="fr-FR" sz="1400" b="1" baseline="0" dirty="0" smtClean="0">
                          <a:solidFill>
                            <a:schemeClr val="accent1">
                              <a:lumMod val="50000"/>
                            </a:schemeClr>
                          </a:solidFill>
                        </a:rPr>
                        <a:t> </a:t>
                      </a:r>
                      <a:r>
                        <a:rPr lang="fr-FR" sz="1400" b="1" dirty="0" smtClean="0">
                          <a:solidFill>
                            <a:schemeClr val="accent1">
                              <a:lumMod val="50000"/>
                            </a:schemeClr>
                          </a:solidFill>
                        </a:rPr>
                        <a:t>minimum</a:t>
                      </a:r>
                      <a:r>
                        <a:rPr lang="fr-FR" sz="1400" dirty="0">
                          <a:solidFill>
                            <a:schemeClr val="accent1">
                              <a:lumMod val="50000"/>
                            </a:schemeClr>
                          </a:solidFill>
                        </a:rPr>
                        <a:t>)</a:t>
                      </a:r>
                    </a:p>
                    <a:p>
                      <a:pPr marL="342900" lvl="0" indent="-342900">
                        <a:spcAft>
                          <a:spcPts val="0"/>
                        </a:spcAft>
                        <a:buFont typeface="Symbol"/>
                        <a:buChar char=""/>
                        <a:tabLst>
                          <a:tab pos="457200" algn="l"/>
                        </a:tabLst>
                      </a:pPr>
                      <a:r>
                        <a:rPr lang="fr-FR" sz="1400" dirty="0">
                          <a:solidFill>
                            <a:schemeClr val="accent1">
                              <a:lumMod val="50000"/>
                            </a:schemeClr>
                          </a:solidFill>
                        </a:rPr>
                        <a:t>Remuage</a:t>
                      </a:r>
                      <a:endParaRPr lang="fr-FR" sz="1400"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endParaRPr lang="fr-FR" sz="1400" dirty="0">
                        <a:solidFill>
                          <a:schemeClr val="accent1">
                            <a:lumMod val="50000"/>
                          </a:schemeClr>
                        </a:solidFill>
                      </a:endParaRP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les bouteilles sont inclinées le goulot vers le bas</a:t>
                      </a: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afin de rassembler le dépôt de levures au contact du bouchon</a:t>
                      </a:r>
                      <a:endParaRPr lang="fr-FR" sz="1400" dirty="0">
                        <a:solidFill>
                          <a:schemeClr val="accent1">
                            <a:lumMod val="50000"/>
                          </a:schemeClr>
                        </a:solidFill>
                        <a:latin typeface="Times New Roman"/>
                        <a:ea typeface="Times New Roman"/>
                      </a:endParaRPr>
                    </a:p>
                  </a:txBody>
                  <a:tcPr marL="63610" marR="63610" marT="0" marB="0"/>
                </a:tc>
              </a:tr>
              <a:tr h="666246">
                <a:tc>
                  <a:txBody>
                    <a:bodyPr/>
                    <a:lstStyle/>
                    <a:p>
                      <a:pPr>
                        <a:spcAft>
                          <a:spcPts val="0"/>
                        </a:spcAft>
                      </a:pPr>
                      <a:endParaRPr lang="fr-FR" sz="1400" dirty="0">
                        <a:solidFill>
                          <a:schemeClr val="accent1">
                            <a:lumMod val="50000"/>
                          </a:schemeClr>
                        </a:solidFill>
                      </a:endParaRPr>
                    </a:p>
                    <a:p>
                      <a:pPr marL="342900" lvl="0" indent="-342900">
                        <a:spcAft>
                          <a:spcPts val="0"/>
                        </a:spcAft>
                        <a:buFont typeface="Symbol"/>
                        <a:buChar char=""/>
                        <a:tabLst>
                          <a:tab pos="457200" algn="l"/>
                        </a:tabLst>
                      </a:pPr>
                      <a:r>
                        <a:rPr lang="fr-FR" sz="1400" dirty="0">
                          <a:solidFill>
                            <a:schemeClr val="accent1">
                              <a:lumMod val="50000"/>
                            </a:schemeClr>
                          </a:solidFill>
                        </a:rPr>
                        <a:t>Le </a:t>
                      </a:r>
                      <a:r>
                        <a:rPr lang="fr-FR" sz="1400" b="1" dirty="0">
                          <a:solidFill>
                            <a:schemeClr val="accent1">
                              <a:lumMod val="50000"/>
                            </a:schemeClr>
                          </a:solidFill>
                        </a:rPr>
                        <a:t>dégorgement</a:t>
                      </a:r>
                    </a:p>
                    <a:p>
                      <a:pPr>
                        <a:spcAft>
                          <a:spcPts val="0"/>
                        </a:spcAft>
                      </a:pPr>
                      <a:r>
                        <a:rPr lang="fr-FR" sz="1400" dirty="0">
                          <a:solidFill>
                            <a:schemeClr val="accent1">
                              <a:lumMod val="50000"/>
                            </a:schemeClr>
                          </a:solidFill>
                        </a:rPr>
                        <a:t>                           </a:t>
                      </a:r>
                      <a:endParaRPr lang="fr-FR" sz="1400"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une fois concentré, le dépôt est éliminé par congélation de l’extrémité du goulot</a:t>
                      </a: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débouchage et expulsion du glaçon</a:t>
                      </a:r>
                      <a:endParaRPr lang="fr-FR" sz="1400" dirty="0">
                        <a:solidFill>
                          <a:schemeClr val="accent1">
                            <a:lumMod val="50000"/>
                          </a:schemeClr>
                        </a:solidFill>
                        <a:latin typeface="Times New Roman"/>
                        <a:ea typeface="Times New Roman"/>
                      </a:endParaRPr>
                    </a:p>
                  </a:txBody>
                  <a:tcPr marL="63610" marR="63610" marT="0" marB="0"/>
                </a:tc>
              </a:tr>
              <a:tr h="888327">
                <a:tc>
                  <a:txBody>
                    <a:bodyPr/>
                    <a:lstStyle/>
                    <a:p>
                      <a:pPr>
                        <a:spcAft>
                          <a:spcPts val="0"/>
                        </a:spcAft>
                      </a:pPr>
                      <a:endParaRPr lang="fr-FR" sz="1400" dirty="0">
                        <a:solidFill>
                          <a:schemeClr val="accent1">
                            <a:lumMod val="50000"/>
                          </a:schemeClr>
                        </a:solidFill>
                      </a:endParaRPr>
                    </a:p>
                    <a:p>
                      <a:pPr marL="342900" lvl="0" indent="-342900">
                        <a:spcAft>
                          <a:spcPts val="0"/>
                        </a:spcAft>
                        <a:buFont typeface="Symbol"/>
                        <a:buChar char=""/>
                        <a:tabLst>
                          <a:tab pos="457200" algn="l"/>
                        </a:tabLst>
                      </a:pPr>
                      <a:r>
                        <a:rPr lang="fr-FR" sz="1400" dirty="0">
                          <a:solidFill>
                            <a:schemeClr val="accent1">
                              <a:lumMod val="50000"/>
                            </a:schemeClr>
                          </a:solidFill>
                        </a:rPr>
                        <a:t>Addition </a:t>
                      </a:r>
                      <a:r>
                        <a:rPr lang="fr-FR" sz="1400" b="1" dirty="0">
                          <a:solidFill>
                            <a:schemeClr val="accent1">
                              <a:lumMod val="50000"/>
                            </a:schemeClr>
                          </a:solidFill>
                        </a:rPr>
                        <a:t>d’une liqueur d’expédition ou de dosage</a:t>
                      </a:r>
                      <a:endParaRPr lang="fr-FR" sz="1400" b="1" dirty="0">
                        <a:solidFill>
                          <a:schemeClr val="accent1">
                            <a:lumMod val="50000"/>
                          </a:schemeClr>
                        </a:solidFill>
                        <a:latin typeface="Times New Roman"/>
                        <a:ea typeface="Times New Roman"/>
                      </a:endParaRPr>
                    </a:p>
                  </a:txBody>
                  <a:tcPr marL="63610" marR="63610" marT="0" marB="0"/>
                </a:tc>
                <a:tc>
                  <a:txBody>
                    <a:bodyPr/>
                    <a:lstStyle/>
                    <a:p>
                      <a:pPr algn="just">
                        <a:spcAft>
                          <a:spcPts val="0"/>
                        </a:spcAft>
                      </a:pPr>
                      <a:endParaRPr lang="fr-FR" sz="1400" dirty="0">
                        <a:solidFill>
                          <a:schemeClr val="accent1">
                            <a:lumMod val="50000"/>
                          </a:schemeClr>
                        </a:solidFill>
                      </a:endParaRPr>
                    </a:p>
                    <a:p>
                      <a:pPr algn="just">
                        <a:spcAft>
                          <a:spcPts val="0"/>
                        </a:spcAft>
                      </a:pPr>
                      <a:r>
                        <a:rPr lang="fr-FR" sz="1400" dirty="0">
                          <a:solidFill>
                            <a:schemeClr val="accent1">
                              <a:lumMod val="50000"/>
                            </a:schemeClr>
                          </a:solidFill>
                          <a:sym typeface="Symbol"/>
                        </a:rPr>
                        <a:t></a:t>
                      </a:r>
                      <a:r>
                        <a:rPr lang="fr-FR" sz="1400" dirty="0">
                          <a:solidFill>
                            <a:schemeClr val="accent1">
                              <a:lumMod val="50000"/>
                            </a:schemeClr>
                          </a:solidFill>
                        </a:rPr>
                        <a:t> composée de vin vieux et de sirop de sucre, elle permet d’ajuster la qualité du champagne (brut, sec, demi – sec…)</a:t>
                      </a:r>
                      <a:endParaRPr lang="fr-FR" sz="1400" dirty="0">
                        <a:solidFill>
                          <a:schemeClr val="accent1">
                            <a:lumMod val="50000"/>
                          </a:schemeClr>
                        </a:solidFill>
                        <a:latin typeface="Times New Roman"/>
                        <a:ea typeface="Times New Roman"/>
                      </a:endParaRPr>
                    </a:p>
                  </a:txBody>
                  <a:tcPr marL="63610" marR="63610" marT="0" marB="0"/>
                </a:tc>
              </a:tr>
              <a:tr h="444164">
                <a:tc>
                  <a:txBody>
                    <a:bodyPr/>
                    <a:lstStyle/>
                    <a:p>
                      <a:pPr marL="342900" lvl="0" indent="-342900">
                        <a:spcAft>
                          <a:spcPts val="0"/>
                        </a:spcAft>
                        <a:buFont typeface="Symbol"/>
                        <a:buChar char=""/>
                        <a:tabLst>
                          <a:tab pos="457200" algn="l"/>
                        </a:tabLst>
                      </a:pPr>
                      <a:r>
                        <a:rPr lang="fr-FR" sz="1400" dirty="0" smtClean="0">
                          <a:solidFill>
                            <a:schemeClr val="accent1">
                              <a:lumMod val="50000"/>
                            </a:schemeClr>
                          </a:solidFill>
                        </a:rPr>
                        <a:t>Bouchage </a:t>
                      </a:r>
                      <a:r>
                        <a:rPr lang="fr-FR" sz="1400" dirty="0">
                          <a:solidFill>
                            <a:schemeClr val="accent1">
                              <a:lumMod val="50000"/>
                            </a:schemeClr>
                          </a:solidFill>
                        </a:rPr>
                        <a:t>définitif, habillage</a:t>
                      </a:r>
                      <a:endParaRPr lang="fr-FR" sz="1400" dirty="0">
                        <a:solidFill>
                          <a:schemeClr val="accent1">
                            <a:lumMod val="50000"/>
                          </a:schemeClr>
                        </a:solidFill>
                        <a:latin typeface="Times New Roman"/>
                        <a:ea typeface="Times New Roman"/>
                      </a:endParaRPr>
                    </a:p>
                  </a:txBody>
                  <a:tcPr marL="63610" marR="63610" marT="0" marB="0"/>
                </a:tc>
                <a:tc>
                  <a:txBody>
                    <a:bodyPr/>
                    <a:lstStyle/>
                    <a:p>
                      <a:pPr algn="ctr">
                        <a:spcAft>
                          <a:spcPts val="0"/>
                        </a:spcAft>
                      </a:pPr>
                      <a:r>
                        <a:rPr lang="fr-FR" sz="1400" dirty="0" smtClean="0">
                          <a:solidFill>
                            <a:schemeClr val="accent1">
                              <a:lumMod val="50000"/>
                            </a:schemeClr>
                          </a:solidFill>
                        </a:rPr>
                        <a:t>Bouchon </a:t>
                      </a:r>
                      <a:r>
                        <a:rPr lang="fr-FR" sz="1400" dirty="0">
                          <a:solidFill>
                            <a:schemeClr val="accent1">
                              <a:lumMod val="50000"/>
                            </a:schemeClr>
                          </a:solidFill>
                        </a:rPr>
                        <a:t>+ muselet + plaque	</a:t>
                      </a:r>
                      <a:endParaRPr lang="fr-FR" sz="1400" dirty="0">
                        <a:solidFill>
                          <a:schemeClr val="accent1">
                            <a:lumMod val="50000"/>
                          </a:schemeClr>
                        </a:solidFill>
                        <a:latin typeface="Times New Roman"/>
                        <a:ea typeface="Times New Roman"/>
                      </a:endParaRPr>
                    </a:p>
                  </a:txBody>
                  <a:tcPr marL="63610" marR="63610" marT="0" marB="0"/>
                </a:tc>
              </a:tr>
            </a:tbl>
          </a:graphicData>
        </a:graphic>
      </p:graphicFrame>
      <p:pic>
        <p:nvPicPr>
          <p:cNvPr id="37894" name="Picture 6" descr="champ1"/>
          <p:cNvPicPr>
            <a:picLocks noChangeAspect="1" noChangeArrowheads="1"/>
          </p:cNvPicPr>
          <p:nvPr/>
        </p:nvPicPr>
        <p:blipFill>
          <a:blip r:embed="rId2" cstate="print">
            <a:clrChange>
              <a:clrFrom>
                <a:srgbClr val="FFFFFF"/>
              </a:clrFrom>
              <a:clrTo>
                <a:srgbClr val="FFFFFF">
                  <a:alpha val="0"/>
                </a:srgbClr>
              </a:clrTo>
            </a:clrChange>
            <a:duotone>
              <a:prstClr val="black"/>
              <a:srgbClr val="D9C3A5">
                <a:tint val="50000"/>
                <a:satMod val="180000"/>
              </a:srgbClr>
            </a:duotone>
          </a:blip>
          <a:srcRect/>
          <a:stretch>
            <a:fillRect/>
          </a:stretch>
        </p:blipFill>
        <p:spPr bwMode="auto">
          <a:xfrm>
            <a:off x="1907704" y="3356992"/>
            <a:ext cx="915988" cy="674117"/>
          </a:xfrm>
          <a:prstGeom prst="rect">
            <a:avLst/>
          </a:prstGeom>
          <a:noFill/>
        </p:spPr>
      </p:pic>
      <p:pic>
        <p:nvPicPr>
          <p:cNvPr id="37893" name="Picture 5" descr="champ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95736" y="4077072"/>
            <a:ext cx="792088" cy="829806"/>
          </a:xfrm>
          <a:prstGeom prst="rect">
            <a:avLst/>
          </a:prstGeom>
          <a:noFill/>
        </p:spPr>
      </p:pic>
      <p:pic>
        <p:nvPicPr>
          <p:cNvPr id="37892" name="Picture 4" descr="champ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594861">
            <a:off x="1934395" y="4974269"/>
            <a:ext cx="1257300" cy="419100"/>
          </a:xfrm>
          <a:prstGeom prst="rect">
            <a:avLst/>
          </a:prstGeom>
          <a:noFill/>
        </p:spPr>
      </p:pic>
      <p:pic>
        <p:nvPicPr>
          <p:cNvPr id="37889" name="Picture 1" descr="bouchon"/>
          <p:cNvPicPr>
            <a:picLocks noChangeAspect="1" noChangeArrowheads="1"/>
          </p:cNvPicPr>
          <p:nvPr/>
        </p:nvPicPr>
        <p:blipFill>
          <a:blip r:embed="rId5" cstate="print">
            <a:clrChange>
              <a:clrFrom>
                <a:srgbClr val="D2A183"/>
              </a:clrFrom>
              <a:clrTo>
                <a:srgbClr val="D2A183">
                  <a:alpha val="0"/>
                </a:srgbClr>
              </a:clrTo>
            </a:clrChange>
          </a:blip>
          <a:srcRect/>
          <a:stretch>
            <a:fillRect/>
          </a:stretch>
        </p:blipFill>
        <p:spPr bwMode="auto">
          <a:xfrm rot="439202">
            <a:off x="6632597" y="6066507"/>
            <a:ext cx="767565" cy="745633"/>
          </a:xfrm>
          <a:prstGeom prst="ellipse">
            <a:avLst/>
          </a:prstGeom>
          <a:ln>
            <a:noFill/>
          </a:ln>
          <a:effectLst>
            <a:softEdge rad="112500"/>
          </a:effectLst>
        </p:spPr>
      </p:pic>
      <p:pic>
        <p:nvPicPr>
          <p:cNvPr id="37890" name="Picture 2" descr="capsule"/>
          <p:cNvPicPr>
            <a:picLocks noChangeAspect="1" noChangeArrowheads="1"/>
          </p:cNvPicPr>
          <p:nvPr/>
        </p:nvPicPr>
        <p:blipFill>
          <a:blip r:embed="rId6" cstate="print"/>
          <a:srcRect/>
          <a:stretch>
            <a:fillRect/>
          </a:stretch>
        </p:blipFill>
        <p:spPr bwMode="auto">
          <a:xfrm>
            <a:off x="7452320" y="6165304"/>
            <a:ext cx="561975" cy="542925"/>
          </a:xfrm>
          <a:prstGeom prst="rect">
            <a:avLst/>
          </a:prstGeom>
          <a:noFill/>
        </p:spPr>
      </p:pic>
      <p:pic>
        <p:nvPicPr>
          <p:cNvPr id="37903" name="Picture 15" descr="champ p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55576" y="1844824"/>
            <a:ext cx="571500" cy="495300"/>
          </a:xfrm>
          <a:prstGeom prst="rect">
            <a:avLst/>
          </a:prstGeom>
          <a:noFill/>
          <a:ln w="9525">
            <a:noFill/>
            <a:miter lim="800000"/>
            <a:headEnd/>
            <a:tailEnd/>
          </a:ln>
        </p:spPr>
      </p:pic>
      <p:pic>
        <p:nvPicPr>
          <p:cNvPr id="19" name="Picture 15" descr="champ p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547664" y="1916832"/>
            <a:ext cx="571500" cy="495300"/>
          </a:xfrm>
          <a:prstGeom prst="rect">
            <a:avLst/>
          </a:prstGeom>
          <a:noFill/>
          <a:ln w="9525">
            <a:noFill/>
            <a:miter lim="800000"/>
            <a:headEnd/>
            <a:tailEnd/>
          </a:ln>
        </p:spPr>
      </p:pic>
      <p:sp>
        <p:nvSpPr>
          <p:cNvPr id="37904" name="AutoShape 16"/>
          <p:cNvSpPr>
            <a:spLocks noChangeArrowheads="1"/>
          </p:cNvSpPr>
          <p:nvPr/>
        </p:nvSpPr>
        <p:spPr bwMode="auto">
          <a:xfrm>
            <a:off x="323528" y="1916832"/>
            <a:ext cx="360040" cy="720080"/>
          </a:xfrm>
          <a:prstGeom prst="curvedRightArrow">
            <a:avLst>
              <a:gd name="adj1" fmla="val 20634"/>
              <a:gd name="adj2" fmla="val 41268"/>
              <a:gd name="adj3" fmla="val 2839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7905" name="AutoShape 17"/>
          <p:cNvSpPr>
            <a:spLocks noChangeArrowheads="1"/>
          </p:cNvSpPr>
          <p:nvPr/>
        </p:nvSpPr>
        <p:spPr bwMode="auto">
          <a:xfrm>
            <a:off x="2915816" y="1916832"/>
            <a:ext cx="360040" cy="720080"/>
          </a:xfrm>
          <a:prstGeom prst="curvedLeftArrow">
            <a:avLst>
              <a:gd name="adj1" fmla="val 20000"/>
              <a:gd name="adj2" fmla="val 40000"/>
              <a:gd name="adj3" fmla="val 28032"/>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pic>
        <p:nvPicPr>
          <p:cNvPr id="22" name="Picture 15" descr="champ p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267744" y="1844824"/>
            <a:ext cx="571500" cy="495300"/>
          </a:xfrm>
          <a:prstGeom prst="rect">
            <a:avLst/>
          </a:prstGeom>
          <a:noFill/>
          <a:ln w="9525">
            <a:noFill/>
            <a:miter lim="800000"/>
            <a:headEnd/>
            <a:tailEnd/>
          </a:ln>
        </p:spPr>
      </p:pic>
      <p:pic>
        <p:nvPicPr>
          <p:cNvPr id="37897" name="Picture 9" descr="champ 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203848" y="2564904"/>
            <a:ext cx="504056" cy="1224136"/>
          </a:xfrm>
          <a:prstGeom prst="rect">
            <a:avLst/>
          </a:prstGeom>
          <a:noFill/>
        </p:spPr>
      </p:pic>
      <p:pic>
        <p:nvPicPr>
          <p:cNvPr id="23" name="Picture 9" descr="champ 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275856" y="5301208"/>
            <a:ext cx="504056" cy="1224136"/>
          </a:xfrm>
          <a:prstGeom prst="rect">
            <a:avLst/>
          </a:prstGeom>
          <a:noFill/>
        </p:spPr>
      </p:pic>
      <p:sp>
        <p:nvSpPr>
          <p:cNvPr id="37906" name="Rectangle 18"/>
          <p:cNvSpPr>
            <a:spLocks noChangeArrowheads="1"/>
          </p:cNvSpPr>
          <p:nvPr/>
        </p:nvSpPr>
        <p:spPr bwMode="auto">
          <a:xfrm>
            <a:off x="0" y="958171"/>
            <a:ext cx="810039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accent1">
                    <a:lumMod val="50000"/>
                  </a:schemeClr>
                </a:solidFill>
                <a:effectLst/>
                <a:ea typeface="Times New Roman" pitchFamily="18" charset="0"/>
                <a:cs typeface="Arial" pitchFamily="34" charset="0"/>
              </a:rPr>
              <a:t>La vinification se fait en deux étapes :</a:t>
            </a:r>
            <a:endParaRPr kumimoji="0" lang="fr-FR" b="0" i="0" u="none" strike="noStrike" cap="none" normalizeH="0" baseline="0" dirty="0" smtClean="0">
              <a:ln>
                <a:noFill/>
              </a:ln>
              <a:solidFill>
                <a:schemeClr val="accent1">
                  <a:lumMod val="50000"/>
                </a:schemeClr>
              </a:solidFill>
              <a:effectLst/>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fr-FR" b="1" i="0" u="none" strike="noStrike" cap="none" normalizeH="0" baseline="0" dirty="0" smtClean="0">
                <a:ln>
                  <a:noFill/>
                </a:ln>
                <a:solidFill>
                  <a:schemeClr val="accent1">
                    <a:lumMod val="50000"/>
                  </a:schemeClr>
                </a:solidFill>
                <a:effectLst/>
                <a:ea typeface="Times New Roman" pitchFamily="18" charset="0"/>
                <a:cs typeface="Arial" pitchFamily="34" charset="0"/>
              </a:rPr>
              <a:t>Elaboration d’un </a:t>
            </a:r>
            <a:r>
              <a:rPr kumimoji="0" lang="fr-FR" b="1" i="1" u="none" strike="noStrike" cap="none" normalizeH="0" baseline="0" dirty="0" smtClean="0">
                <a:ln>
                  <a:noFill/>
                </a:ln>
                <a:solidFill>
                  <a:schemeClr val="accent1">
                    <a:lumMod val="50000"/>
                  </a:schemeClr>
                </a:solidFill>
                <a:effectLst/>
                <a:ea typeface="Times New Roman" pitchFamily="18" charset="0"/>
                <a:cs typeface="Arial" pitchFamily="34" charset="0"/>
              </a:rPr>
              <a:t>vin blanc tranquille     </a:t>
            </a:r>
            <a:r>
              <a:rPr kumimoji="0" lang="fr-FR" b="1" u="none" strike="noStrike" cap="none" normalizeH="0" baseline="0" dirty="0" smtClean="0">
                <a:ln>
                  <a:noFill/>
                </a:ln>
                <a:solidFill>
                  <a:schemeClr val="accent1">
                    <a:lumMod val="50000"/>
                  </a:schemeClr>
                </a:solidFill>
                <a:effectLst/>
                <a:ea typeface="Times New Roman" pitchFamily="18" charset="0"/>
                <a:cs typeface="Arial" pitchFamily="34" charset="0"/>
              </a:rPr>
              <a:t>b)   Réalisation de la cuvée</a:t>
            </a:r>
            <a:r>
              <a:rPr kumimoji="0" lang="fr-FR" b="0" u="none" strike="noStrike" cap="none" normalizeH="0" baseline="0" dirty="0" smtClean="0">
                <a:ln>
                  <a:noFill/>
                </a:ln>
                <a:solidFill>
                  <a:schemeClr val="accent1">
                    <a:lumMod val="50000"/>
                  </a:schemeClr>
                </a:solidFill>
                <a:effectLst/>
                <a:cs typeface="Arial" pitchFamily="34" charset="0"/>
              </a:rPr>
              <a:t> </a:t>
            </a:r>
          </a:p>
        </p:txBody>
      </p:sp>
      <p:sp>
        <p:nvSpPr>
          <p:cNvPr id="26" name="Espace réservé du numéro de diapositive 25"/>
          <p:cNvSpPr>
            <a:spLocks noGrp="1"/>
          </p:cNvSpPr>
          <p:nvPr>
            <p:ph type="sldNum" sz="quarter" idx="12"/>
          </p:nvPr>
        </p:nvSpPr>
        <p:spPr/>
        <p:txBody>
          <a:bodyPr/>
          <a:lstStyle/>
          <a:p>
            <a:fld id="{478F8BA3-DEC5-4770-9557-519DA6D24806}" type="slidenum">
              <a:rPr lang="fr-FR" smtClean="0"/>
              <a:pPr/>
              <a:t>13</a:t>
            </a:fld>
            <a:endParaRPr lang="fr-FR"/>
          </a:p>
        </p:txBody>
      </p:sp>
      <p:sp>
        <p:nvSpPr>
          <p:cNvPr id="27" name="Espace réservé du pied de page 26"/>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260648"/>
            <a:ext cx="6727648" cy="588680"/>
          </a:xfrm>
        </p:spPr>
        <p:txBody>
          <a:bodyPr>
            <a:noAutofit/>
          </a:bodyPr>
          <a:lstStyle/>
          <a:p>
            <a:pPr algn="ctr"/>
            <a:r>
              <a:rPr lang="fr-FR" sz="4400" dirty="0" smtClean="0"/>
              <a:t>Lire une étiquette</a:t>
            </a:r>
            <a:endParaRPr lang="fr-FR" sz="4400" dirty="0"/>
          </a:p>
        </p:txBody>
      </p:sp>
      <p:pic>
        <p:nvPicPr>
          <p:cNvPr id="36866" name="Picture 2" descr="chamtiquette"/>
          <p:cNvPicPr>
            <a:picLocks noChangeAspect="1" noChangeArrowheads="1"/>
          </p:cNvPicPr>
          <p:nvPr/>
        </p:nvPicPr>
        <p:blipFill>
          <a:blip r:embed="rId2" cstate="print"/>
          <a:srcRect/>
          <a:stretch>
            <a:fillRect/>
          </a:stretch>
        </p:blipFill>
        <p:spPr bwMode="auto">
          <a:xfrm>
            <a:off x="4572000" y="1628800"/>
            <a:ext cx="3399633" cy="3240360"/>
          </a:xfrm>
          <a:prstGeom prst="rect">
            <a:avLst/>
          </a:prstGeom>
          <a:noFill/>
          <a:ln w="9525">
            <a:noFill/>
            <a:miter lim="800000"/>
            <a:headEnd/>
            <a:tailEnd/>
          </a:ln>
        </p:spPr>
      </p:pic>
      <p:sp>
        <p:nvSpPr>
          <p:cNvPr id="368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6869" name="Rectangle 5"/>
          <p:cNvSpPr>
            <a:spLocks noChangeArrowheads="1"/>
          </p:cNvSpPr>
          <p:nvPr/>
        </p:nvSpPr>
        <p:spPr bwMode="auto">
          <a:xfrm>
            <a:off x="179512" y="990600"/>
            <a:ext cx="4464496"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l’appellation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Champagne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suffit</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La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marque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(Mumm, Lanson…) provenant d’un Négociant-Manipulant (NM) ou le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nom du producteur </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Récoltant-Manipulant (RM)</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Le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n° d’immatriculation</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délivré par le CIVB (Centre Interprofessionnel des Vins de Champagne)</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La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contenance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de la bouteille</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Le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titre alcoométrique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du vin</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Le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millésime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s’il y a lieu</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Les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particularités de la cuvée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 « blanc de blancs », « rosé », « blanc de noirs »</a:t>
            </a:r>
            <a:endParaRPr kumimoji="0" lang="fr-FR" sz="20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Le </a:t>
            </a: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dosage ou type de vin</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 brut, extra-dry, sec, demi-sec</a:t>
            </a:r>
            <a:endParaRPr lang="fr-FR" sz="2000" dirty="0" smtClean="0">
              <a:solidFill>
                <a:schemeClr val="accent1">
                  <a:lumMod val="50000"/>
                </a:schemeClr>
              </a:solidFill>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514600" algn="l"/>
              </a:tabLst>
            </a:pPr>
            <a:r>
              <a:rPr kumimoji="0" lang="fr-FR" sz="2000" b="1" i="0" u="none" strike="noStrike" cap="none" normalizeH="0" baseline="0" dirty="0" smtClean="0">
                <a:ln>
                  <a:noFill/>
                </a:ln>
                <a:solidFill>
                  <a:schemeClr val="accent1">
                    <a:lumMod val="50000"/>
                  </a:schemeClr>
                </a:solidFill>
                <a:effectLst/>
                <a:ea typeface="Times New Roman" pitchFamily="18" charset="0"/>
                <a:cs typeface="Arial" pitchFamily="34" charset="0"/>
              </a:rPr>
              <a:t>Adresse</a:t>
            </a:r>
            <a:r>
              <a:rPr kumimoji="0" lang="fr-FR" sz="2000" b="0" i="0" u="none" strike="noStrike" cap="none" normalizeH="0" baseline="0" dirty="0" smtClean="0">
                <a:ln>
                  <a:noFill/>
                </a:ln>
                <a:solidFill>
                  <a:schemeClr val="accent1">
                    <a:lumMod val="50000"/>
                  </a:schemeClr>
                </a:solidFill>
                <a:effectLst/>
                <a:ea typeface="Times New Roman" pitchFamily="18" charset="0"/>
                <a:cs typeface="Arial" pitchFamily="34" charset="0"/>
              </a:rPr>
              <a:t> du producteur ou local commercial.</a:t>
            </a:r>
            <a:endParaRPr kumimoji="0" lang="fr-FR" sz="2000" b="0" i="0" u="none" strike="noStrike" cap="none" normalizeH="0" baseline="0" dirty="0" smtClean="0">
              <a:ln>
                <a:noFill/>
              </a:ln>
              <a:solidFill>
                <a:schemeClr val="accent1">
                  <a:lumMod val="50000"/>
                </a:schemeClr>
              </a:solidFill>
              <a:effectLst/>
              <a:cs typeface="Arial" pitchFamily="34" charset="0"/>
            </a:endParaRPr>
          </a:p>
        </p:txBody>
      </p:sp>
      <p:sp>
        <p:nvSpPr>
          <p:cNvPr id="7" name="Espace réservé du numéro de diapositive 6"/>
          <p:cNvSpPr>
            <a:spLocks noGrp="1"/>
          </p:cNvSpPr>
          <p:nvPr>
            <p:ph type="sldNum" sz="quarter" idx="12"/>
          </p:nvPr>
        </p:nvSpPr>
        <p:spPr/>
        <p:txBody>
          <a:bodyPr/>
          <a:lstStyle/>
          <a:p>
            <a:fld id="{478F8BA3-DEC5-4770-9557-519DA6D24806}" type="slidenum">
              <a:rPr lang="fr-FR" smtClean="0"/>
              <a:pPr/>
              <a:t>14</a:t>
            </a:fld>
            <a:endParaRPr lang="fr-FR"/>
          </a:p>
        </p:txBody>
      </p:sp>
      <p:sp>
        <p:nvSpPr>
          <p:cNvPr id="8" name="Espace réservé du pied de page 7"/>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320040"/>
            <a:ext cx="7920880" cy="1143000"/>
          </a:xfrm>
        </p:spPr>
        <p:txBody>
          <a:bodyPr>
            <a:prstTxWarp prst="textDoubleWave1">
              <a:avLst/>
            </a:prstTxWarp>
            <a:normAutofit fontScale="90000"/>
          </a:bodyPr>
          <a:lstStyle/>
          <a:p>
            <a:pPr algn="ctr"/>
            <a:r>
              <a:rPr lang="fr-FR" dirty="0" smtClean="0"/>
              <a:t>Quelques flacons et leurs contenances </a:t>
            </a:r>
            <a:endParaRPr lang="fr-FR" dirty="0"/>
          </a:p>
        </p:txBody>
      </p:sp>
      <p:pic>
        <p:nvPicPr>
          <p:cNvPr id="39938" name="Picture 2" descr="contenance"/>
          <p:cNvPicPr>
            <a:picLocks noChangeAspect="1" noChangeArrowheads="1"/>
          </p:cNvPicPr>
          <p:nvPr/>
        </p:nvPicPr>
        <p:blipFill>
          <a:blip r:embed="rId2" cstate="print">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179512" y="1196752"/>
            <a:ext cx="6005164" cy="4752528"/>
          </a:xfrm>
          <a:prstGeom prst="rect">
            <a:avLst/>
          </a:prstGeom>
          <a:noFill/>
          <a:ln w="9525">
            <a:noFill/>
            <a:miter lim="800000"/>
            <a:headEnd/>
            <a:tailEnd/>
          </a:ln>
        </p:spPr>
      </p:pic>
      <p:sp>
        <p:nvSpPr>
          <p:cNvPr id="39939" name="Rectangle 3"/>
          <p:cNvSpPr>
            <a:spLocks noChangeArrowheads="1"/>
          </p:cNvSpPr>
          <p:nvPr/>
        </p:nvSpPr>
        <p:spPr bwMode="auto">
          <a:xfrm>
            <a:off x="6444208" y="1196752"/>
            <a:ext cx="1800200" cy="4770537"/>
          </a:xfrm>
          <a:prstGeom prst="rect">
            <a:avLst/>
          </a:prstGeom>
          <a:solidFill>
            <a:schemeClr val="accent1">
              <a:lumMod val="60000"/>
              <a:lumOff val="40000"/>
            </a:schemeClr>
          </a:solidFill>
          <a:ln>
            <a:headEnd/>
            <a:tailEnd/>
          </a:ln>
          <a:effectLst>
            <a:glow rad="101600">
              <a:schemeClr val="accent1">
                <a:satMod val="175000"/>
                <a:alpha val="40000"/>
              </a:schemeClr>
            </a:glow>
            <a:outerShdw blurRad="39000" dist="25400" dir="5400000" rotWithShape="0">
              <a:schemeClr val="accent3">
                <a:shade val="33000"/>
                <a:alpha val="83000"/>
              </a:schemeClr>
            </a:outerShdw>
          </a:effectLst>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01638" algn="l"/>
              </a:tabLst>
            </a:pPr>
            <a:r>
              <a:rPr kumimoji="0" lang="fr-FR" sz="1600" b="1" i="0" u="none" strike="noStrike" cap="none" normalizeH="0" baseline="0" dirty="0" smtClean="0">
                <a:ln>
                  <a:noFill/>
                </a:ln>
                <a:solidFill>
                  <a:schemeClr val="accent1">
                    <a:lumMod val="50000"/>
                  </a:schemeClr>
                </a:solidFill>
                <a:effectLst/>
                <a:ea typeface="Times New Roman" pitchFamily="18" charset="0"/>
                <a:cs typeface="Arial" pitchFamily="34" charset="0"/>
              </a:rPr>
              <a:t>Cuvées de prestige</a:t>
            </a:r>
            <a:endParaRPr kumimoji="0" lang="fr-FR" sz="1600" b="0" i="0" u="none" strike="noStrike" cap="none" normalizeH="0" baseline="0" dirty="0" smtClean="0">
              <a:ln>
                <a:noFill/>
              </a:ln>
              <a:solidFill>
                <a:schemeClr val="accent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01638" algn="l"/>
              </a:tabLst>
            </a:pP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Moët et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Chandon</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(Dom </a:t>
            </a:r>
            <a:r>
              <a:rPr kumimoji="0" lang="fr-FR" sz="1600" b="0" i="1" u="none" strike="noStrike" cap="none" normalizeH="0" baseline="0" dirty="0" err="1" smtClean="0">
                <a:ln>
                  <a:noFill/>
                </a:ln>
                <a:solidFill>
                  <a:schemeClr val="accent1">
                    <a:lumMod val="50000"/>
                  </a:schemeClr>
                </a:solidFill>
                <a:effectLst/>
                <a:ea typeface="Times New Roman" pitchFamily="18" charset="0"/>
                <a:cs typeface="Arial" pitchFamily="34" charset="0"/>
              </a:rPr>
              <a:t>Perignon</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Mumm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(Cordon Rouge)</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Perrier-</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Jouët</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(Belle Epoque),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Ruinart</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(Don </a:t>
            </a:r>
            <a:r>
              <a:rPr kumimoji="0" lang="fr-FR" sz="1600" b="0" i="1" u="none" strike="noStrike" cap="none" normalizeH="0" baseline="0" dirty="0" err="1" smtClean="0">
                <a:ln>
                  <a:noFill/>
                </a:ln>
                <a:solidFill>
                  <a:schemeClr val="accent1">
                    <a:lumMod val="50000"/>
                  </a:schemeClr>
                </a:solidFill>
                <a:effectLst/>
                <a:ea typeface="Times New Roman" pitchFamily="18" charset="0"/>
                <a:cs typeface="Arial" pitchFamily="34" charset="0"/>
              </a:rPr>
              <a:t>Ruinart</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Bollinger</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(R.D.), </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Roederer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(Cristal),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Jacquart</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(Cuvée de la Renommée),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Krug</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(le Clos du Mesnil), </a:t>
            </a:r>
            <a:r>
              <a:rPr kumimoji="0" lang="fr-FR" sz="1600" b="0" i="0" u="none" strike="noStrike" cap="none" normalizeH="0" baseline="0" dirty="0" err="1" smtClean="0">
                <a:ln>
                  <a:noFill/>
                </a:ln>
                <a:solidFill>
                  <a:schemeClr val="accent1">
                    <a:lumMod val="50000"/>
                  </a:schemeClr>
                </a:solidFill>
                <a:effectLst/>
                <a:ea typeface="Times New Roman" pitchFamily="18" charset="0"/>
                <a:cs typeface="Arial" pitchFamily="34" charset="0"/>
              </a:rPr>
              <a:t>Pommery</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(Louise), </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Veuve Clicquot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(La grande Dame), </a:t>
            </a:r>
            <a:r>
              <a:rPr kumimoji="0" lang="fr-FR" sz="1600" b="0" i="0" u="none" strike="noStrike" cap="none" normalizeH="0" baseline="0" dirty="0" smtClean="0">
                <a:ln>
                  <a:noFill/>
                </a:ln>
                <a:solidFill>
                  <a:schemeClr val="accent1">
                    <a:lumMod val="50000"/>
                  </a:schemeClr>
                </a:solidFill>
                <a:effectLst/>
                <a:ea typeface="Times New Roman" pitchFamily="18" charset="0"/>
                <a:cs typeface="Arial" pitchFamily="34" charset="0"/>
              </a:rPr>
              <a:t>Laurent-Perrier </a:t>
            </a:r>
            <a:r>
              <a:rPr kumimoji="0" lang="fr-FR" sz="1600" b="0" i="1" u="none" strike="noStrike" cap="none" normalizeH="0" baseline="0" dirty="0" smtClean="0">
                <a:ln>
                  <a:noFill/>
                </a:ln>
                <a:solidFill>
                  <a:schemeClr val="accent1">
                    <a:lumMod val="50000"/>
                  </a:schemeClr>
                </a:solidFill>
                <a:effectLst/>
                <a:ea typeface="Times New Roman" pitchFamily="18" charset="0"/>
                <a:cs typeface="Arial" pitchFamily="34" charset="0"/>
              </a:rPr>
              <a:t>(Grand Siècle)</a:t>
            </a:r>
            <a:endParaRPr kumimoji="0" lang="fr-FR" sz="1600" b="0" i="1" u="none" strike="noStrike" cap="none" normalizeH="0" baseline="0" dirty="0" smtClean="0">
              <a:ln>
                <a:noFill/>
              </a:ln>
              <a:solidFill>
                <a:schemeClr val="accent1">
                  <a:lumMod val="50000"/>
                </a:schemeClr>
              </a:solidFill>
              <a:effectLst/>
              <a:cs typeface="Arial" pitchFamily="34" charset="0"/>
            </a:endParaRPr>
          </a:p>
        </p:txBody>
      </p:sp>
      <p:sp>
        <p:nvSpPr>
          <p:cNvPr id="5" name="Espace réservé du numéro de diapositive 4"/>
          <p:cNvSpPr>
            <a:spLocks noGrp="1"/>
          </p:cNvSpPr>
          <p:nvPr>
            <p:ph type="sldNum" sz="quarter" idx="12"/>
          </p:nvPr>
        </p:nvSpPr>
        <p:spPr/>
        <p:txBody>
          <a:bodyPr/>
          <a:lstStyle/>
          <a:p>
            <a:fld id="{478F8BA3-DEC5-4770-9557-519DA6D24806}" type="slidenum">
              <a:rPr lang="fr-FR" smtClean="0"/>
              <a:pPr/>
              <a:t>15</a:t>
            </a:fld>
            <a:endParaRPr lang="fr-FR"/>
          </a:p>
        </p:txBody>
      </p:sp>
      <p:sp>
        <p:nvSpPr>
          <p:cNvPr id="6" name="Espace réservé du pied de page 5"/>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320040"/>
            <a:ext cx="4824536" cy="732696"/>
          </a:xfrm>
        </p:spPr>
        <p:txBody>
          <a:bodyPr/>
          <a:lstStyle/>
          <a:p>
            <a:r>
              <a:rPr lang="fr-FR" dirty="0" smtClean="0"/>
              <a:t>Les autres boissons</a:t>
            </a:r>
            <a:endParaRPr lang="fr-FR" dirty="0"/>
          </a:p>
        </p:txBody>
      </p:sp>
      <p:pic>
        <p:nvPicPr>
          <p:cNvPr id="25602" name="Picture 2" descr="ratafia"/>
          <p:cNvPicPr>
            <a:picLocks noChangeAspect="1" noChangeArrowheads="1"/>
          </p:cNvPicPr>
          <p:nvPr/>
        </p:nvPicPr>
        <p:blipFill>
          <a:blip r:embed="rId2" cstate="print">
            <a:clrChange>
              <a:clrFrom>
                <a:srgbClr val="FAFFFF"/>
              </a:clrFrom>
              <a:clrTo>
                <a:srgbClr val="FAFFFF">
                  <a:alpha val="0"/>
                </a:srgbClr>
              </a:clrTo>
            </a:clrChange>
          </a:blip>
          <a:srcRect r="3952"/>
          <a:stretch>
            <a:fillRect/>
          </a:stretch>
        </p:blipFill>
        <p:spPr bwMode="auto">
          <a:xfrm>
            <a:off x="7020272" y="3602635"/>
            <a:ext cx="2123728" cy="2809203"/>
          </a:xfrm>
          <a:prstGeom prst="rect">
            <a:avLst/>
          </a:prstGeom>
          <a:noFill/>
        </p:spPr>
      </p:pic>
      <p:sp>
        <p:nvSpPr>
          <p:cNvPr id="4" name="Rectangle 3"/>
          <p:cNvSpPr/>
          <p:nvPr/>
        </p:nvSpPr>
        <p:spPr>
          <a:xfrm>
            <a:off x="179512" y="1556792"/>
            <a:ext cx="6984776" cy="4801314"/>
          </a:xfrm>
          <a:prstGeom prst="rect">
            <a:avLst/>
          </a:prstGeom>
        </p:spPr>
        <p:txBody>
          <a:bodyPr wrap="square">
            <a:spAutoFit/>
          </a:bodyPr>
          <a:lstStyle/>
          <a:p>
            <a:r>
              <a:rPr lang="fr-FR" dirty="0" smtClean="0">
                <a:solidFill>
                  <a:schemeClr val="accent1">
                    <a:lumMod val="50000"/>
                  </a:schemeClr>
                </a:solidFill>
              </a:rPr>
              <a:t>Outre ce noble breuvage, </a:t>
            </a:r>
            <a:r>
              <a:rPr lang="fr-FR" b="1" dirty="0" smtClean="0">
                <a:solidFill>
                  <a:schemeClr val="accent1">
                    <a:lumMod val="50000"/>
                  </a:schemeClr>
                </a:solidFill>
              </a:rPr>
              <a:t>l’AOC champagne</a:t>
            </a:r>
            <a:r>
              <a:rPr lang="fr-FR" dirty="0" smtClean="0">
                <a:solidFill>
                  <a:schemeClr val="accent1">
                    <a:lumMod val="50000"/>
                  </a:schemeClr>
                </a:solidFill>
              </a:rPr>
              <a:t>, la région produit aussi d'excellents vins comme </a:t>
            </a:r>
            <a:r>
              <a:rPr lang="fr-FR" b="1" i="1" dirty="0" smtClean="0">
                <a:solidFill>
                  <a:schemeClr val="accent1">
                    <a:lumMod val="50000"/>
                  </a:schemeClr>
                </a:solidFill>
              </a:rPr>
              <a:t>le Bouzy</a:t>
            </a:r>
            <a:r>
              <a:rPr lang="fr-FR" dirty="0" smtClean="0">
                <a:solidFill>
                  <a:schemeClr val="accent1">
                    <a:lumMod val="50000"/>
                  </a:schemeClr>
                </a:solidFill>
              </a:rPr>
              <a:t>, le plus connu des vins tranquilles de </a:t>
            </a:r>
            <a:r>
              <a:rPr lang="fr-FR" b="1" dirty="0" smtClean="0">
                <a:solidFill>
                  <a:schemeClr val="accent1">
                    <a:lumMod val="50000"/>
                  </a:schemeClr>
                </a:solidFill>
              </a:rPr>
              <a:t>l’AOC coteaux champenois et  l’AOC Rosé des Riceys</a:t>
            </a:r>
            <a:r>
              <a:rPr lang="fr-FR" dirty="0" smtClean="0">
                <a:solidFill>
                  <a:schemeClr val="accent1">
                    <a:lumMod val="50000"/>
                  </a:schemeClr>
                </a:solidFill>
              </a:rPr>
              <a:t>, vin de race au bouquet ample et au goût exquis. </a:t>
            </a:r>
          </a:p>
          <a:p>
            <a:endParaRPr lang="fr-FR" dirty="0" smtClean="0">
              <a:solidFill>
                <a:schemeClr val="accent1">
                  <a:lumMod val="50000"/>
                </a:schemeClr>
              </a:solidFill>
            </a:endParaRPr>
          </a:p>
          <a:p>
            <a:pPr>
              <a:buFont typeface="Wingdings" pitchFamily="2" charset="2"/>
              <a:buChar char="v"/>
            </a:pPr>
            <a:r>
              <a:rPr lang="fr-FR" b="1" dirty="0" smtClean="0">
                <a:solidFill>
                  <a:schemeClr val="accent1">
                    <a:lumMod val="50000"/>
                  </a:schemeClr>
                </a:solidFill>
              </a:rPr>
              <a:t>Le marc de Champagne </a:t>
            </a:r>
            <a:r>
              <a:rPr lang="fr-FR" dirty="0" smtClean="0">
                <a:solidFill>
                  <a:schemeClr val="accent1">
                    <a:lumMod val="50000"/>
                  </a:schemeClr>
                </a:solidFill>
              </a:rPr>
              <a:t>est une eau-de vie élaborée à partir de la distillation des peaux de raisin obtenues après extraction du jus. Il se boit plutôt en digestif. </a:t>
            </a:r>
          </a:p>
          <a:p>
            <a:pPr>
              <a:buFont typeface="Wingdings" pitchFamily="2" charset="2"/>
              <a:buChar char="v"/>
            </a:pPr>
            <a:r>
              <a:rPr lang="fr-FR" b="1" dirty="0" smtClean="0">
                <a:solidFill>
                  <a:schemeClr val="accent1">
                    <a:lumMod val="50000"/>
                  </a:schemeClr>
                </a:solidFill>
              </a:rPr>
              <a:t>Le</a:t>
            </a:r>
            <a:r>
              <a:rPr lang="fr-FR" dirty="0" smtClean="0">
                <a:solidFill>
                  <a:schemeClr val="accent1">
                    <a:lumMod val="50000"/>
                  </a:schemeClr>
                </a:solidFill>
              </a:rPr>
              <a:t> </a:t>
            </a:r>
            <a:r>
              <a:rPr lang="fr-FR" b="1" dirty="0" smtClean="0">
                <a:solidFill>
                  <a:schemeClr val="accent1">
                    <a:lumMod val="50000"/>
                  </a:schemeClr>
                </a:solidFill>
              </a:rPr>
              <a:t>ratafia, </a:t>
            </a:r>
            <a:r>
              <a:rPr lang="fr-FR" dirty="0" smtClean="0">
                <a:solidFill>
                  <a:schemeClr val="accent1">
                    <a:lumMod val="50000"/>
                  </a:schemeClr>
                </a:solidFill>
              </a:rPr>
              <a:t>vin de liqueur, est un mélange de moût de raisin et de marc, qui se consomme habituellement à l’apéritif. Cet apéritif sucré doit les origines de son nom à toutes les boissons que l'on buvait lors de la ratification d'un traité. </a:t>
            </a:r>
          </a:p>
          <a:p>
            <a:pPr>
              <a:buFont typeface="Wingdings" pitchFamily="2" charset="2"/>
              <a:buChar char="v"/>
            </a:pPr>
            <a:r>
              <a:rPr lang="fr-FR" dirty="0" smtClean="0">
                <a:solidFill>
                  <a:schemeClr val="accent1">
                    <a:lumMod val="50000"/>
                  </a:schemeClr>
                </a:solidFill>
              </a:rPr>
              <a:t>Moins connue pour ses pommiers que pour ses vignes, la Champagne-Ardenne élabore pourtant du </a:t>
            </a:r>
            <a:r>
              <a:rPr lang="fr-FR" b="1" dirty="0" smtClean="0">
                <a:solidFill>
                  <a:schemeClr val="accent1">
                    <a:lumMod val="50000"/>
                  </a:schemeClr>
                </a:solidFill>
              </a:rPr>
              <a:t>cidre fermier du pays d'Othe</a:t>
            </a:r>
            <a:r>
              <a:rPr lang="fr-FR" dirty="0" smtClean="0">
                <a:solidFill>
                  <a:schemeClr val="accent1">
                    <a:lumMod val="50000"/>
                  </a:schemeClr>
                </a:solidFill>
              </a:rPr>
              <a:t>.</a:t>
            </a:r>
            <a:r>
              <a:rPr lang="fr-FR" dirty="0" smtClean="0"/>
              <a:t> </a:t>
            </a:r>
          </a:p>
          <a:p>
            <a:pPr>
              <a:buFont typeface="Wingdings" pitchFamily="2" charset="2"/>
              <a:buChar char="v"/>
            </a:pPr>
            <a:r>
              <a:rPr lang="fr-FR" b="1" dirty="0" smtClean="0">
                <a:solidFill>
                  <a:schemeClr val="accent1">
                    <a:lumMod val="50000"/>
                  </a:schemeClr>
                </a:solidFill>
              </a:rPr>
              <a:t>Les bières traditionnelles </a:t>
            </a:r>
            <a:r>
              <a:rPr lang="fr-FR" dirty="0" smtClean="0">
                <a:solidFill>
                  <a:schemeClr val="accent1">
                    <a:lumMod val="50000"/>
                  </a:schemeClr>
                </a:solidFill>
              </a:rPr>
              <a:t>ont émergé au fil des ans de petits producteurs artisanaux : la </a:t>
            </a:r>
            <a:r>
              <a:rPr lang="fr-FR" b="1" dirty="0" smtClean="0">
                <a:solidFill>
                  <a:schemeClr val="accent1">
                    <a:lumMod val="50000"/>
                  </a:schemeClr>
                </a:solidFill>
              </a:rPr>
              <a:t>Jéphie</a:t>
            </a:r>
            <a:r>
              <a:rPr lang="fr-FR" dirty="0" smtClean="0">
                <a:solidFill>
                  <a:schemeClr val="accent1">
                    <a:lumMod val="50000"/>
                  </a:schemeClr>
                </a:solidFill>
              </a:rPr>
              <a:t>, la </a:t>
            </a:r>
            <a:r>
              <a:rPr lang="fr-FR" b="1" dirty="0" smtClean="0">
                <a:solidFill>
                  <a:schemeClr val="accent1">
                    <a:lumMod val="50000"/>
                  </a:schemeClr>
                </a:solidFill>
              </a:rPr>
              <a:t>Choue</a:t>
            </a:r>
            <a:r>
              <a:rPr lang="fr-FR" dirty="0" smtClean="0">
                <a:solidFill>
                  <a:schemeClr val="accent1">
                    <a:lumMod val="50000"/>
                  </a:schemeClr>
                </a:solidFill>
              </a:rPr>
              <a:t>, la </a:t>
            </a:r>
            <a:r>
              <a:rPr lang="fr-FR" b="1" dirty="0" smtClean="0">
                <a:solidFill>
                  <a:schemeClr val="accent1">
                    <a:lumMod val="50000"/>
                  </a:schemeClr>
                </a:solidFill>
              </a:rPr>
              <a:t>Dervoire</a:t>
            </a:r>
            <a:r>
              <a:rPr lang="fr-FR" dirty="0" smtClean="0">
                <a:solidFill>
                  <a:schemeClr val="accent1">
                    <a:lumMod val="50000"/>
                  </a:schemeClr>
                </a:solidFill>
              </a:rPr>
              <a:t>, offrant une délicatesse et une qualité sans égal dans leur production. </a:t>
            </a:r>
            <a:endParaRPr lang="fr-FR" dirty="0">
              <a:solidFill>
                <a:schemeClr val="accent1">
                  <a:lumMod val="50000"/>
                </a:schemeClr>
              </a:solidFill>
            </a:endParaRPr>
          </a:p>
        </p:txBody>
      </p:sp>
      <p:pic>
        <p:nvPicPr>
          <p:cNvPr id="3074" name="Picture 2" descr="coup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64288" y="1628800"/>
            <a:ext cx="1028023" cy="1944216"/>
          </a:xfrm>
          <a:prstGeom prst="rect">
            <a:avLst/>
          </a:prstGeom>
          <a:noFill/>
          <a:ln w="9525">
            <a:noFill/>
            <a:miter lim="800000"/>
            <a:headEnd/>
            <a:tailEnd/>
          </a:ln>
        </p:spPr>
      </p:pic>
      <p:sp>
        <p:nvSpPr>
          <p:cNvPr id="7" name="Espace réservé du numéro de diapositive 6"/>
          <p:cNvSpPr>
            <a:spLocks noGrp="1"/>
          </p:cNvSpPr>
          <p:nvPr>
            <p:ph type="sldNum" sz="quarter" idx="12"/>
          </p:nvPr>
        </p:nvSpPr>
        <p:spPr/>
        <p:txBody>
          <a:bodyPr/>
          <a:lstStyle/>
          <a:p>
            <a:fld id="{478F8BA3-DEC5-4770-9557-519DA6D24806}" type="slidenum">
              <a:rPr lang="fr-FR" smtClean="0"/>
              <a:pPr/>
              <a:t>16</a:t>
            </a:fld>
            <a:endParaRPr lang="fr-FR"/>
          </a:p>
        </p:txBody>
      </p:sp>
      <p:sp>
        <p:nvSpPr>
          <p:cNvPr id="8" name="Espace réservé du pied de page 7"/>
          <p:cNvSpPr>
            <a:spLocks noGrp="1"/>
          </p:cNvSpPr>
          <p:nvPr>
            <p:ph type="ftr" sz="quarter" idx="11"/>
          </p:nvPr>
        </p:nvSpPr>
        <p:spPr/>
        <p:txBody>
          <a:bodyPr/>
          <a:lstStyle/>
          <a:p>
            <a:r>
              <a:rPr lang="fr-FR" smtClean="0"/>
              <a:t>D.BAFCOP - LPO C.CLAUDEL</a:t>
            </a:r>
            <a:endParaRPr lang="fr-FR"/>
          </a:p>
        </p:txBody>
      </p:sp>
      <p:pic>
        <p:nvPicPr>
          <p:cNvPr id="10" name="Picture 8" descr="Vins champardenais"/>
          <p:cNvPicPr>
            <a:picLocks noChangeAspect="1" noChangeArrowheads="1"/>
          </p:cNvPicPr>
          <p:nvPr/>
        </p:nvPicPr>
        <p:blipFill>
          <a:blip r:embed="rId4" cstate="print"/>
          <a:srcRect/>
          <a:stretch>
            <a:fillRect/>
          </a:stretch>
        </p:blipFill>
        <p:spPr bwMode="auto">
          <a:xfrm>
            <a:off x="5076056" y="188640"/>
            <a:ext cx="3886186" cy="136016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660688"/>
          </a:xfrm>
        </p:spPr>
        <p:txBody>
          <a:bodyPr>
            <a:noAutofit/>
          </a:bodyPr>
          <a:lstStyle/>
          <a:p>
            <a:pPr algn="ctr"/>
            <a:r>
              <a:rPr lang="fr-FR" sz="5400" dirty="0" smtClean="0"/>
              <a:t>Menu du terroir</a:t>
            </a:r>
            <a:endParaRPr lang="fr-FR" sz="5400" dirty="0"/>
          </a:p>
        </p:txBody>
      </p:sp>
      <p:sp>
        <p:nvSpPr>
          <p:cNvPr id="38914" name="Rectangle 2" descr="Bouquet"/>
          <p:cNvSpPr>
            <a:spLocks noChangeArrowheads="1"/>
          </p:cNvSpPr>
          <p:nvPr/>
        </p:nvSpPr>
        <p:spPr bwMode="auto">
          <a:xfrm>
            <a:off x="323528" y="1268760"/>
            <a:ext cx="7560840" cy="5328592"/>
          </a:xfrm>
          <a:prstGeom prst="rect">
            <a:avLst/>
          </a:prstGeom>
          <a:ln>
            <a:headEnd/>
            <a:tailEnd/>
          </a:ln>
          <a:scene3d>
            <a:camera prst="orthographicFront"/>
            <a:lightRig rig="threePt" dir="t"/>
          </a:scene3d>
          <a:sp3d>
            <a:bevelT w="139700" h="139700" prst="divot"/>
          </a:sp3d>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Soupe au lait des Ardennes</a:t>
            </a: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Les Ouyettes de la St Martin</a:t>
            </a:r>
          </a:p>
          <a:p>
            <a:pPr marL="0" marR="0" lvl="0" indent="0" algn="ctr" defTabSz="914400" rtl="0" eaLnBrk="1" fontAlgn="base" latinLnBrk="0" hangingPunct="1">
              <a:lnSpc>
                <a:spcPct val="100000"/>
              </a:lnSpc>
              <a:spcBef>
                <a:spcPct val="0"/>
              </a:spcBef>
              <a:buClrTx/>
              <a:buSzTx/>
              <a:buFontTx/>
              <a:buNone/>
              <a:tabLst/>
            </a:pPr>
            <a:r>
              <a:rPr kumimoji="0" lang="fr-FR" sz="2400" b="0" i="1" u="none" strike="noStrike" cap="none" normalizeH="0" baseline="0" dirty="0" smtClean="0">
                <a:ln>
                  <a:noFill/>
                </a:ln>
                <a:solidFill>
                  <a:schemeClr val="accent1">
                    <a:lumMod val="50000"/>
                  </a:schemeClr>
                </a:solidFill>
                <a:effectLst/>
                <a:cs typeface="Arial" pitchFamily="34" charset="0"/>
              </a:rPr>
              <a:t>(Petits pâtés d’oie de Langres)</a:t>
            </a:r>
          </a:p>
          <a:p>
            <a:pPr marL="0" marR="0" lvl="0" indent="0" algn="ctr" defTabSz="914400" rtl="0" eaLnBrk="1" fontAlgn="base" latinLnBrk="0" hangingPunct="1">
              <a:lnSpc>
                <a:spcPct val="100000"/>
              </a:lnSpc>
              <a:spcBef>
                <a:spcPct val="0"/>
              </a:spcBef>
              <a:buClrTx/>
              <a:buSzTx/>
              <a:buFontTx/>
              <a:buNone/>
              <a:tabLst/>
            </a:pPr>
            <a:r>
              <a:rPr kumimoji="0" lang="fr-FR" sz="2400" b="0" i="0" u="none" strike="noStrike" cap="none" normalizeH="0" baseline="0" dirty="0" smtClean="0">
                <a:ln>
                  <a:noFill/>
                </a:ln>
                <a:solidFill>
                  <a:schemeClr val="accent1">
                    <a:lumMod val="50000"/>
                  </a:schemeClr>
                </a:solidFill>
                <a:effectLst/>
                <a:cs typeface="Arial" pitchFamily="34" charset="0"/>
                <a:sym typeface="Simple Bold Jut Out"/>
              </a:rPr>
              <a:t></a:t>
            </a:r>
            <a:endParaRPr kumimoji="0" lang="fr-FR" sz="2400" b="0" i="0" u="none" strike="noStrike" cap="none" normalizeH="0" baseline="0" dirty="0" smtClean="0">
              <a:ln>
                <a:noFill/>
              </a:ln>
              <a:solidFill>
                <a:schemeClr val="accent1">
                  <a:lumMod val="50000"/>
                </a:schemeClr>
              </a:solidFill>
              <a:effectLst/>
              <a:cs typeface="Arial" pitchFamily="34" charset="0"/>
            </a:endParaRP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Coq au Bouzy</a:t>
            </a: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Turbot braisé au Champagne</a:t>
            </a: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Civet de sanglier purée de céleri pommes farcies aux airelles</a:t>
            </a: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Andouillettes de Troyes</a:t>
            </a:r>
          </a:p>
          <a:p>
            <a:pPr marL="0" marR="0" lvl="0" indent="0" algn="ctr" defTabSz="914400" rtl="0" eaLnBrk="1" fontAlgn="base" latinLnBrk="0" hangingPunct="1">
              <a:lnSpc>
                <a:spcPct val="100000"/>
              </a:lnSpc>
              <a:spcBef>
                <a:spcPct val="0"/>
              </a:spcBef>
              <a:buClrTx/>
              <a:buSzTx/>
              <a:buFontTx/>
              <a:buNone/>
              <a:tabLst/>
            </a:pPr>
            <a:r>
              <a:rPr kumimoji="0" lang="fr-FR" sz="2400" b="0" i="0" u="none" strike="noStrike" cap="none" normalizeH="0" baseline="0" dirty="0" smtClean="0">
                <a:ln>
                  <a:noFill/>
                </a:ln>
                <a:solidFill>
                  <a:schemeClr val="accent1">
                    <a:lumMod val="50000"/>
                  </a:schemeClr>
                </a:solidFill>
                <a:effectLst/>
                <a:cs typeface="Arial" pitchFamily="34" charset="0"/>
                <a:sym typeface="Simple Bold Jut Out"/>
              </a:rPr>
              <a:t></a:t>
            </a:r>
            <a:endParaRPr kumimoji="0" lang="fr-FR" sz="2400" b="0" i="0" u="none" strike="noStrike" cap="none" normalizeH="0" baseline="0" dirty="0" smtClean="0">
              <a:ln>
                <a:noFill/>
              </a:ln>
              <a:solidFill>
                <a:schemeClr val="accent1">
                  <a:lumMod val="50000"/>
                </a:schemeClr>
              </a:solidFill>
              <a:effectLst/>
              <a:cs typeface="Arial" pitchFamily="34" charset="0"/>
            </a:endParaRP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Tarte au sucre des Ardennes sorbet au marc de Champagne</a:t>
            </a:r>
          </a:p>
          <a:p>
            <a:pPr marL="0" marR="0" lvl="0" indent="0" algn="ctr" defTabSz="914400" rtl="0" eaLnBrk="1" fontAlgn="base" latinLnBrk="0" hangingPunct="1">
              <a:lnSpc>
                <a:spcPct val="100000"/>
              </a:lnSpc>
              <a:spcBef>
                <a:spcPct val="0"/>
              </a:spcBef>
              <a:buClrTx/>
              <a:buSzTx/>
              <a:buFontTx/>
              <a:buNone/>
              <a:tabLst/>
            </a:pPr>
            <a:r>
              <a:rPr kumimoji="0" lang="fr-FR" sz="2400" b="1" i="0" u="none" strike="noStrike" cap="none" normalizeH="0" baseline="0" dirty="0" smtClean="0">
                <a:ln>
                  <a:noFill/>
                </a:ln>
                <a:solidFill>
                  <a:schemeClr val="accent1">
                    <a:lumMod val="50000"/>
                  </a:schemeClr>
                </a:solidFill>
                <a:effectLst/>
                <a:cs typeface="Arial" pitchFamily="34" charset="0"/>
              </a:rPr>
              <a:t>Tarte au Queneau de Chaumont</a:t>
            </a:r>
          </a:p>
          <a:p>
            <a:pPr marL="0" marR="0" lvl="0" indent="0" algn="ctr" defTabSz="914400" rtl="0" eaLnBrk="1" fontAlgn="base" latinLnBrk="0" hangingPunct="1">
              <a:lnSpc>
                <a:spcPct val="100000"/>
              </a:lnSpc>
              <a:spcBef>
                <a:spcPct val="0"/>
              </a:spcBef>
              <a:buClrTx/>
              <a:buSzTx/>
              <a:buFontTx/>
              <a:buNone/>
              <a:tabLst/>
            </a:pPr>
            <a:r>
              <a:rPr kumimoji="0" lang="fr-FR" sz="2400" b="0" i="1" u="none" strike="noStrike" cap="none" normalizeH="0" baseline="0" dirty="0" smtClean="0">
                <a:ln>
                  <a:noFill/>
                </a:ln>
                <a:solidFill>
                  <a:schemeClr val="accent1">
                    <a:lumMod val="50000"/>
                  </a:schemeClr>
                </a:solidFill>
                <a:effectLst/>
                <a:cs typeface="Arial" pitchFamily="34" charset="0"/>
              </a:rPr>
              <a:t>(Flan aux œufs)</a:t>
            </a:r>
          </a:p>
        </p:txBody>
      </p:sp>
      <p:pic>
        <p:nvPicPr>
          <p:cNvPr id="4" name="Picture 4" descr="Region Champagne-Ardenne"/>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912843" y="260648"/>
            <a:ext cx="2231157" cy="2631413"/>
          </a:xfrm>
          <a:prstGeom prst="rect">
            <a:avLst/>
          </a:prstGeom>
          <a:noFill/>
        </p:spPr>
      </p:pic>
      <p:sp>
        <p:nvSpPr>
          <p:cNvPr id="5" name="Espace réservé du numéro de diapositive 4"/>
          <p:cNvSpPr>
            <a:spLocks noGrp="1"/>
          </p:cNvSpPr>
          <p:nvPr>
            <p:ph type="sldNum" sz="quarter" idx="12"/>
          </p:nvPr>
        </p:nvSpPr>
        <p:spPr/>
        <p:txBody>
          <a:bodyPr/>
          <a:lstStyle/>
          <a:p>
            <a:fld id="{478F8BA3-DEC5-4770-9557-519DA6D24806}" type="slidenum">
              <a:rPr lang="fr-FR" smtClean="0"/>
              <a:pPr/>
              <a:t>17</a:t>
            </a:fld>
            <a:endParaRPr lang="fr-FR"/>
          </a:p>
        </p:txBody>
      </p:sp>
      <p:sp>
        <p:nvSpPr>
          <p:cNvPr id="6" name="Espace réservé du pied de page 5"/>
          <p:cNvSpPr>
            <a:spLocks noGrp="1"/>
          </p:cNvSpPr>
          <p:nvPr>
            <p:ph type="ftr" sz="quarter" idx="11"/>
          </p:nvPr>
        </p:nvSpPr>
        <p:spPr/>
        <p:txBody>
          <a:bodyPr/>
          <a:lstStyle/>
          <a:p>
            <a:r>
              <a:rPr lang="fr-FR" smtClean="0"/>
              <a:t>D.BAFCOP - LPO C.CLAUDEL</a:t>
            </a:r>
            <a:endParaRPr lang="fr-FR"/>
          </a:p>
        </p:txBody>
      </p:sp>
      <p:pic>
        <p:nvPicPr>
          <p:cNvPr id="7" name="Picture 4" descr="http://www.maisons-champagne.com/liste_maisons/images/flutes_liste_maisons/limach_flute16.gif"/>
          <p:cNvPicPr>
            <a:picLocks noChangeAspect="1" noChangeArrowheads="1"/>
          </p:cNvPicPr>
          <p:nvPr/>
        </p:nvPicPr>
        <p:blipFill>
          <a:blip r:embed="rId3" cstate="print"/>
          <a:srcRect/>
          <a:stretch>
            <a:fillRect/>
          </a:stretch>
        </p:blipFill>
        <p:spPr bwMode="auto">
          <a:xfrm>
            <a:off x="323528" y="5229200"/>
            <a:ext cx="1182354" cy="1368152"/>
          </a:xfrm>
          <a:prstGeom prst="rect">
            <a:avLst/>
          </a:prstGeom>
          <a:noFill/>
        </p:spPr>
      </p:pic>
      <p:pic>
        <p:nvPicPr>
          <p:cNvPr id="8" name="Picture 6" descr="http://www.maisons-champagne.com/liste_maisons/images/flutes_liste_maisons/limach_flute15.gif"/>
          <p:cNvPicPr>
            <a:picLocks noChangeAspect="1" noChangeArrowheads="1"/>
          </p:cNvPicPr>
          <p:nvPr/>
        </p:nvPicPr>
        <p:blipFill>
          <a:blip r:embed="rId4" cstate="print"/>
          <a:srcRect/>
          <a:stretch>
            <a:fillRect/>
          </a:stretch>
        </p:blipFill>
        <p:spPr bwMode="auto">
          <a:xfrm>
            <a:off x="6802020" y="5111028"/>
            <a:ext cx="1010340" cy="134230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6707088" cy="516672"/>
          </a:xfrm>
        </p:spPr>
        <p:txBody>
          <a:bodyPr>
            <a:noAutofit/>
          </a:bodyPr>
          <a:lstStyle/>
          <a:p>
            <a:pPr algn="r"/>
            <a:r>
              <a:rPr lang="fr-FR" sz="4000" dirty="0" smtClean="0"/>
              <a:t>Alliances gastronomiques</a:t>
            </a:r>
            <a:endParaRPr lang="fr-FR" sz="4000" dirty="0"/>
          </a:p>
        </p:txBody>
      </p:sp>
      <p:pic>
        <p:nvPicPr>
          <p:cNvPr id="34818" name="Picture 2" descr="LES CONSEILS DU SOMMELIER 7"/>
          <p:cNvPicPr>
            <a:picLocks noChangeAspect="1" noChangeArrowheads="1"/>
          </p:cNvPicPr>
          <p:nvPr/>
        </p:nvPicPr>
        <p:blipFill>
          <a:blip r:embed="rId2" cstate="print">
            <a:clrChange>
              <a:clrFrom>
                <a:srgbClr val="FFFFFF"/>
              </a:clrFrom>
              <a:clrTo>
                <a:srgbClr val="FFFFFF">
                  <a:alpha val="0"/>
                </a:srgbClr>
              </a:clrTo>
            </a:clrChange>
            <a:duotone>
              <a:prstClr val="black"/>
              <a:schemeClr val="accent2">
                <a:tint val="45000"/>
                <a:satMod val="400000"/>
              </a:schemeClr>
            </a:duotone>
          </a:blip>
          <a:srcRect l="3014" t="24619" r="2382" b="2882"/>
          <a:stretch>
            <a:fillRect/>
          </a:stretch>
        </p:blipFill>
        <p:spPr bwMode="auto">
          <a:xfrm>
            <a:off x="179512" y="1124744"/>
            <a:ext cx="8496944" cy="5399548"/>
          </a:xfrm>
          <a:prstGeom prst="rect">
            <a:avLst/>
          </a:prstGeom>
          <a:noFill/>
          <a:scene3d>
            <a:camera prst="perspectiveRight"/>
            <a:lightRig rig="threePt" dir="t"/>
          </a:scene3d>
        </p:spPr>
      </p:pic>
      <p:pic>
        <p:nvPicPr>
          <p:cNvPr id="34819" name="Picture 3" descr="Vasque"/>
          <p:cNvPicPr>
            <a:picLocks noChangeAspect="1" noChangeArrowheads="1"/>
          </p:cNvPicPr>
          <p:nvPr/>
        </p:nvPicPr>
        <p:blipFill>
          <a:blip r:embed="rId3" r:link="rId4" cstate="print"/>
          <a:srcRect/>
          <a:stretch>
            <a:fillRect/>
          </a:stretch>
        </p:blipFill>
        <p:spPr bwMode="auto">
          <a:xfrm>
            <a:off x="7236296" y="188640"/>
            <a:ext cx="1907704" cy="1728192"/>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478F8BA3-DEC5-4770-9557-519DA6D24806}" type="slidenum">
              <a:rPr lang="fr-FR" smtClean="0"/>
              <a:pPr/>
              <a:t>18</a:t>
            </a:fld>
            <a:endParaRPr lang="fr-FR"/>
          </a:p>
        </p:txBody>
      </p:sp>
      <p:sp>
        <p:nvSpPr>
          <p:cNvPr id="6" name="Espace réservé du pied de page 5"/>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champagne-ardenne.pref.gouv.fr/var/sgar/storage/images/media/images/dom_perignon/4787-1-fre-FR/dom_perignon_reference.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0" y="476672"/>
            <a:ext cx="1619672" cy="2876733"/>
          </a:xfrm>
          <a:prstGeom prst="rect">
            <a:avLst/>
          </a:prstGeom>
          <a:noFill/>
        </p:spPr>
      </p:pic>
      <p:sp>
        <p:nvSpPr>
          <p:cNvPr id="2" name="Titre 1"/>
          <p:cNvSpPr>
            <a:spLocks noGrp="1"/>
          </p:cNvSpPr>
          <p:nvPr>
            <p:ph type="title"/>
          </p:nvPr>
        </p:nvSpPr>
        <p:spPr>
          <a:xfrm>
            <a:off x="611560" y="0"/>
            <a:ext cx="7242048" cy="660688"/>
          </a:xfrm>
        </p:spPr>
        <p:txBody>
          <a:bodyPr/>
          <a:lstStyle/>
          <a:p>
            <a:pPr algn="ctr"/>
            <a:r>
              <a:rPr lang="fr-FR" dirty="0" smtClean="0"/>
              <a:t>Grandes figures régionales</a:t>
            </a:r>
            <a:endParaRPr lang="fr-FR" dirty="0"/>
          </a:p>
        </p:txBody>
      </p:sp>
      <p:pic>
        <p:nvPicPr>
          <p:cNvPr id="14338" name="Picture 2" descr="Musée Arthur Rimbaud"/>
          <p:cNvPicPr>
            <a:picLocks noChangeAspect="1" noChangeArrowheads="1"/>
          </p:cNvPicPr>
          <p:nvPr/>
        </p:nvPicPr>
        <p:blipFill>
          <a:blip r:embed="rId3" cstate="print"/>
          <a:srcRect/>
          <a:stretch>
            <a:fillRect/>
          </a:stretch>
        </p:blipFill>
        <p:spPr bwMode="auto">
          <a:xfrm>
            <a:off x="179512" y="5301208"/>
            <a:ext cx="1069082" cy="1303759"/>
          </a:xfrm>
          <a:prstGeom prst="rect">
            <a:avLst/>
          </a:prstGeom>
          <a:noFill/>
        </p:spPr>
      </p:pic>
      <p:sp>
        <p:nvSpPr>
          <p:cNvPr id="4" name="Rectangle 3"/>
          <p:cNvSpPr/>
          <p:nvPr/>
        </p:nvSpPr>
        <p:spPr>
          <a:xfrm>
            <a:off x="1259632" y="764704"/>
            <a:ext cx="6480720" cy="5909310"/>
          </a:xfrm>
          <a:prstGeom prst="rect">
            <a:avLst/>
          </a:prstGeom>
        </p:spPr>
        <p:txBody>
          <a:bodyPr wrap="square">
            <a:spAutoFit/>
          </a:bodyPr>
          <a:lstStyle/>
          <a:p>
            <a:r>
              <a:rPr lang="fr-FR" b="1" dirty="0" smtClean="0">
                <a:solidFill>
                  <a:schemeClr val="accent2">
                    <a:lumMod val="50000"/>
                  </a:schemeClr>
                </a:solidFill>
              </a:rPr>
              <a:t>Chrétien de Troyes </a:t>
            </a:r>
            <a:r>
              <a:rPr lang="fr-FR" dirty="0" smtClean="0">
                <a:solidFill>
                  <a:schemeClr val="accent2">
                    <a:lumMod val="50000"/>
                  </a:schemeClr>
                </a:solidFill>
              </a:rPr>
              <a:t>(v. 1135 – v. 1183) est un écrivain du Moyen Âge, considéré comme le premier grand romancier français.</a:t>
            </a:r>
            <a:r>
              <a:rPr lang="fr-FR" b="1" dirty="0" smtClean="0"/>
              <a:t> </a:t>
            </a:r>
          </a:p>
          <a:p>
            <a:r>
              <a:rPr lang="fr-FR" b="1" dirty="0" smtClean="0">
                <a:solidFill>
                  <a:schemeClr val="accent2">
                    <a:lumMod val="50000"/>
                  </a:schemeClr>
                </a:solidFill>
              </a:rPr>
              <a:t>Jean-Baptiste Colbert</a:t>
            </a:r>
            <a:r>
              <a:rPr lang="fr-FR" dirty="0" smtClean="0">
                <a:solidFill>
                  <a:schemeClr val="accent2">
                    <a:lumMod val="50000"/>
                  </a:schemeClr>
                </a:solidFill>
              </a:rPr>
              <a:t> (né le 29 août 1619 à Reims – mort le 6 septembre 1683) entre à la mort de son protecteur Mazarin au service du roi de France Louis XIV. Remarquable gestionnaire, il développe le commerce et l'industrie par d'importantes interventions de l'État. </a:t>
            </a:r>
          </a:p>
          <a:p>
            <a:r>
              <a:rPr lang="fr-FR" b="1" dirty="0" smtClean="0">
                <a:solidFill>
                  <a:schemeClr val="accent2">
                    <a:lumMod val="50000"/>
                  </a:schemeClr>
                </a:solidFill>
              </a:rPr>
              <a:t>Dom Pérignon</a:t>
            </a:r>
            <a:r>
              <a:rPr lang="fr-FR" dirty="0" smtClean="0">
                <a:solidFill>
                  <a:schemeClr val="accent2">
                    <a:lumMod val="50000"/>
                  </a:schemeClr>
                </a:solidFill>
              </a:rPr>
              <a:t> était un moine bénédictin (né à Sainte-Menehould, en 1639 – mort en 1715) qui a importé la méthode de la prise de mousse dit "méthode champenoise" inspirée de la Blanquette Méthode Ancestrale de Limoux. </a:t>
            </a:r>
          </a:p>
          <a:p>
            <a:r>
              <a:rPr lang="fr-FR" b="1" dirty="0" smtClean="0">
                <a:solidFill>
                  <a:schemeClr val="accent2">
                    <a:lumMod val="50000"/>
                  </a:schemeClr>
                </a:solidFill>
              </a:rPr>
              <a:t>Denis Diderot</a:t>
            </a:r>
            <a:r>
              <a:rPr lang="fr-FR" dirty="0" smtClean="0">
                <a:solidFill>
                  <a:schemeClr val="accent2">
                    <a:lumMod val="50000"/>
                  </a:schemeClr>
                </a:solidFill>
              </a:rPr>
              <a:t> né en 1713 à Langres, mort en 1784. Il est un écrivain, philosophe et encyclopédiste. </a:t>
            </a:r>
          </a:p>
          <a:p>
            <a:r>
              <a:rPr lang="fr-FR" b="1" dirty="0" smtClean="0">
                <a:solidFill>
                  <a:schemeClr val="accent2">
                    <a:lumMod val="50000"/>
                  </a:schemeClr>
                </a:solidFill>
              </a:rPr>
              <a:t>George Sand</a:t>
            </a:r>
            <a:r>
              <a:rPr lang="fr-FR" dirty="0" smtClean="0">
                <a:solidFill>
                  <a:schemeClr val="accent2">
                    <a:lumMod val="50000"/>
                  </a:schemeClr>
                </a:solidFill>
              </a:rPr>
              <a:t>, écrivaine française, née à Paris le 1er juillet 1804 et décédée à Nohant le 8 juin 1876. </a:t>
            </a:r>
          </a:p>
          <a:p>
            <a:r>
              <a:rPr lang="fr-FR" b="1" dirty="0" smtClean="0">
                <a:solidFill>
                  <a:schemeClr val="accent2">
                    <a:lumMod val="50000"/>
                  </a:schemeClr>
                </a:solidFill>
              </a:rPr>
              <a:t>Pierre Auguste Renoir </a:t>
            </a:r>
            <a:r>
              <a:rPr lang="fr-FR" dirty="0" smtClean="0">
                <a:solidFill>
                  <a:schemeClr val="accent2">
                    <a:lumMod val="50000"/>
                  </a:schemeClr>
                </a:solidFill>
              </a:rPr>
              <a:t>(né en 1841 –mort en 1919) est l'un des </a:t>
            </a:r>
          </a:p>
          <a:p>
            <a:r>
              <a:rPr lang="fr-FR" dirty="0" smtClean="0">
                <a:solidFill>
                  <a:schemeClr val="accent2">
                    <a:lumMod val="50000"/>
                  </a:schemeClr>
                </a:solidFill>
              </a:rPr>
              <a:t>plus célèbres peintres français. Difficilement classable, </a:t>
            </a:r>
          </a:p>
          <a:p>
            <a:r>
              <a:rPr lang="fr-FR" dirty="0" smtClean="0">
                <a:solidFill>
                  <a:schemeClr val="accent2">
                    <a:lumMod val="50000"/>
                  </a:schemeClr>
                </a:solidFill>
              </a:rPr>
              <a:t>il a appartenu à l'école impressionniste.</a:t>
            </a:r>
          </a:p>
          <a:p>
            <a:r>
              <a:rPr lang="fr-FR" b="1" dirty="0" smtClean="0">
                <a:solidFill>
                  <a:schemeClr val="accent2">
                    <a:lumMod val="50000"/>
                  </a:schemeClr>
                </a:solidFill>
              </a:rPr>
              <a:t>Arthur Rimbaud</a:t>
            </a:r>
            <a:r>
              <a:rPr lang="fr-FR" dirty="0" smtClean="0">
                <a:solidFill>
                  <a:schemeClr val="accent2">
                    <a:lumMod val="50000"/>
                  </a:schemeClr>
                </a:solidFill>
              </a:rPr>
              <a:t> est un poète français, né le 20 octobre 1854 </a:t>
            </a:r>
          </a:p>
          <a:p>
            <a:r>
              <a:rPr lang="fr-FR" dirty="0" smtClean="0">
                <a:solidFill>
                  <a:schemeClr val="accent2">
                    <a:lumMod val="50000"/>
                  </a:schemeClr>
                </a:solidFill>
              </a:rPr>
              <a:t>à Charleville, dans les Ardennes, et mort le 10 novembre 1891 </a:t>
            </a:r>
          </a:p>
          <a:p>
            <a:r>
              <a:rPr lang="fr-FR" dirty="0" smtClean="0">
                <a:solidFill>
                  <a:schemeClr val="accent2">
                    <a:lumMod val="50000"/>
                  </a:schemeClr>
                </a:solidFill>
              </a:rPr>
              <a:t>à l'hôpital de la Conception à Marseille. </a:t>
            </a:r>
            <a:endParaRPr lang="fr-FR" dirty="0">
              <a:solidFill>
                <a:schemeClr val="accent2">
                  <a:lumMod val="50000"/>
                </a:schemeClr>
              </a:solidFill>
            </a:endParaRPr>
          </a:p>
        </p:txBody>
      </p:sp>
      <p:pic>
        <p:nvPicPr>
          <p:cNvPr id="1026" name="Picture 2" descr="http://www.champagne-ardenne.pref.gouv.fr/var/sgar/storage/images/media/images/colbert/4777-1-fre-FR/colbert_medium.png">
            <a:hlinkClick r:id="rId4" tooltip="Colber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9525" y="188640"/>
            <a:ext cx="1514475" cy="1905000"/>
          </a:xfrm>
          <a:prstGeom prst="rect">
            <a:avLst/>
          </a:prstGeom>
          <a:noFill/>
        </p:spPr>
      </p:pic>
      <p:pic>
        <p:nvPicPr>
          <p:cNvPr id="1028" name="Picture 4" descr="http://www.champagne-ardenne.pref.gouv.fr/var/sgar/storage/images/media/images/denis_diderot/4552-1-fre-FR/denis_diderot_medium.jpg">
            <a:hlinkClick r:id="rId6" tooltip="Denis Diderot"/>
          </p:cNvPr>
          <p:cNvPicPr>
            <a:picLocks noChangeAspect="1" noChangeArrowheads="1"/>
          </p:cNvPicPr>
          <p:nvPr/>
        </p:nvPicPr>
        <p:blipFill>
          <a:blip r:embed="rId7" cstate="print"/>
          <a:srcRect/>
          <a:stretch>
            <a:fillRect/>
          </a:stretch>
        </p:blipFill>
        <p:spPr bwMode="auto">
          <a:xfrm>
            <a:off x="7884368" y="2492896"/>
            <a:ext cx="1259632" cy="190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http://www.champagne-ardenne.pref.gouv.fr/var/sgar/storage/images/media/images/renoir_le_dejeuner_des_canotiers/6344-1-fre-FR/renoir_le_dejeuner_des_canotiers_reference.jpg"/>
          <p:cNvPicPr>
            <a:picLocks noChangeAspect="1" noChangeArrowheads="1"/>
          </p:cNvPicPr>
          <p:nvPr/>
        </p:nvPicPr>
        <p:blipFill>
          <a:blip r:embed="rId8" cstate="print"/>
          <a:srcRect/>
          <a:stretch>
            <a:fillRect/>
          </a:stretch>
        </p:blipFill>
        <p:spPr bwMode="auto">
          <a:xfrm>
            <a:off x="7092280" y="4509120"/>
            <a:ext cx="2051720" cy="1800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ZoneTexte 8"/>
          <p:cNvSpPr txBox="1"/>
          <p:nvPr/>
        </p:nvSpPr>
        <p:spPr>
          <a:xfrm>
            <a:off x="7092280" y="6211669"/>
            <a:ext cx="2051720" cy="523220"/>
          </a:xfrm>
          <a:prstGeom prst="rect">
            <a:avLst/>
          </a:prstGeom>
          <a:noFill/>
        </p:spPr>
        <p:txBody>
          <a:bodyPr wrap="square" rtlCol="0">
            <a:spAutoFit/>
          </a:bodyPr>
          <a:lstStyle/>
          <a:p>
            <a:pPr algn="ctr"/>
            <a:r>
              <a:rPr lang="fr-FR" sz="1400" b="1" i="1" dirty="0" smtClean="0">
                <a:solidFill>
                  <a:schemeClr val="accent1">
                    <a:lumMod val="50000"/>
                  </a:schemeClr>
                </a:solidFill>
              </a:rPr>
              <a:t>Le déjeuner des canotiers </a:t>
            </a:r>
            <a:r>
              <a:rPr lang="fr-FR" sz="1400" b="1" dirty="0" smtClean="0">
                <a:solidFill>
                  <a:schemeClr val="accent1">
                    <a:lumMod val="50000"/>
                  </a:schemeClr>
                </a:solidFill>
              </a:rPr>
              <a:t>Renoir</a:t>
            </a:r>
            <a:endParaRPr lang="fr-FR" sz="1400" b="1" dirty="0">
              <a:solidFill>
                <a:schemeClr val="accent1">
                  <a:lumMod val="50000"/>
                </a:schemeClr>
              </a:solidFill>
            </a:endParaRPr>
          </a:p>
        </p:txBody>
      </p:sp>
      <p:pic>
        <p:nvPicPr>
          <p:cNvPr id="1034" name="Picture 10" descr="http://www.champagne-ardenne.pref.gouv.fr/var/sgar/storage/images/media/images/george_sand_par_auguste_charpentier_1835/6320-1-fre-FR/george_sand_par_auguste_charpentier_1835_large.jpg">
            <a:hlinkClick r:id="rId9" tooltip="George Sand par Auguste Charpentier_1835"/>
          </p:cNvPr>
          <p:cNvPicPr>
            <a:picLocks noChangeAspect="1" noChangeArrowheads="1"/>
          </p:cNvPicPr>
          <p:nvPr/>
        </p:nvPicPr>
        <p:blipFill>
          <a:blip r:embed="rId10" cstate="print"/>
          <a:srcRect/>
          <a:stretch>
            <a:fillRect/>
          </a:stretch>
        </p:blipFill>
        <p:spPr bwMode="auto">
          <a:xfrm>
            <a:off x="0" y="3212976"/>
            <a:ext cx="1403648" cy="1972445"/>
          </a:xfrm>
          <a:prstGeom prst="ellipse">
            <a:avLst/>
          </a:prstGeom>
          <a:ln>
            <a:noFill/>
          </a:ln>
          <a:effectLst>
            <a:softEdge rad="112500"/>
          </a:effectLst>
        </p:spPr>
      </p:pic>
      <p:sp>
        <p:nvSpPr>
          <p:cNvPr id="12" name="ZoneTexte 11"/>
          <p:cNvSpPr txBox="1"/>
          <p:nvPr/>
        </p:nvSpPr>
        <p:spPr>
          <a:xfrm>
            <a:off x="8239189" y="1916832"/>
            <a:ext cx="904811" cy="307777"/>
          </a:xfrm>
          <a:prstGeom prst="rect">
            <a:avLst/>
          </a:prstGeom>
          <a:noFill/>
        </p:spPr>
        <p:txBody>
          <a:bodyPr wrap="square" rtlCol="0">
            <a:spAutoFit/>
          </a:bodyPr>
          <a:lstStyle/>
          <a:p>
            <a:r>
              <a:rPr lang="fr-FR" sz="1400" b="1" dirty="0" smtClean="0">
                <a:solidFill>
                  <a:schemeClr val="bg1"/>
                </a:solidFill>
              </a:rPr>
              <a:t>Colbert</a:t>
            </a:r>
            <a:endParaRPr lang="fr-FR" sz="1400" b="1" dirty="0">
              <a:solidFill>
                <a:schemeClr val="bg1"/>
              </a:solidFill>
            </a:endParaRPr>
          </a:p>
        </p:txBody>
      </p:sp>
      <p:sp>
        <p:nvSpPr>
          <p:cNvPr id="13" name="ZoneTexte 12"/>
          <p:cNvSpPr txBox="1"/>
          <p:nvPr/>
        </p:nvSpPr>
        <p:spPr>
          <a:xfrm>
            <a:off x="8172400" y="4293096"/>
            <a:ext cx="755576" cy="307777"/>
          </a:xfrm>
          <a:prstGeom prst="rect">
            <a:avLst/>
          </a:prstGeom>
          <a:noFill/>
        </p:spPr>
        <p:txBody>
          <a:bodyPr wrap="square" rtlCol="0">
            <a:spAutoFit/>
          </a:bodyPr>
          <a:lstStyle/>
          <a:p>
            <a:r>
              <a:rPr lang="fr-FR" sz="1400" b="1" dirty="0" smtClean="0">
                <a:solidFill>
                  <a:schemeClr val="bg1"/>
                </a:solidFill>
              </a:rPr>
              <a:t>Diderot</a:t>
            </a:r>
            <a:endParaRPr lang="fr-FR" sz="1400" b="1" dirty="0">
              <a:solidFill>
                <a:schemeClr val="bg1"/>
              </a:solidFill>
            </a:endParaRPr>
          </a:p>
        </p:txBody>
      </p:sp>
      <p:sp>
        <p:nvSpPr>
          <p:cNvPr id="14" name="ZoneTexte 13"/>
          <p:cNvSpPr txBox="1"/>
          <p:nvPr/>
        </p:nvSpPr>
        <p:spPr>
          <a:xfrm>
            <a:off x="251520" y="6550223"/>
            <a:ext cx="971600" cy="307777"/>
          </a:xfrm>
          <a:prstGeom prst="rect">
            <a:avLst/>
          </a:prstGeom>
          <a:noFill/>
        </p:spPr>
        <p:txBody>
          <a:bodyPr wrap="square" rtlCol="0">
            <a:spAutoFit/>
          </a:bodyPr>
          <a:lstStyle/>
          <a:p>
            <a:r>
              <a:rPr lang="fr-FR" sz="1400" b="1" dirty="0" smtClean="0">
                <a:solidFill>
                  <a:schemeClr val="accent1">
                    <a:lumMod val="50000"/>
                  </a:schemeClr>
                </a:solidFill>
              </a:rPr>
              <a:t>Rimbaud</a:t>
            </a:r>
            <a:endParaRPr lang="fr-FR" sz="1400" b="1" dirty="0">
              <a:solidFill>
                <a:schemeClr val="accent1">
                  <a:lumMod val="50000"/>
                </a:schemeClr>
              </a:solidFill>
            </a:endParaRPr>
          </a:p>
        </p:txBody>
      </p:sp>
      <p:sp>
        <p:nvSpPr>
          <p:cNvPr id="15" name="ZoneTexte 14"/>
          <p:cNvSpPr txBox="1"/>
          <p:nvPr/>
        </p:nvSpPr>
        <p:spPr>
          <a:xfrm>
            <a:off x="179512" y="4941168"/>
            <a:ext cx="1259632" cy="307777"/>
          </a:xfrm>
          <a:prstGeom prst="rect">
            <a:avLst/>
          </a:prstGeom>
          <a:noFill/>
        </p:spPr>
        <p:txBody>
          <a:bodyPr wrap="square" rtlCol="0">
            <a:spAutoFit/>
          </a:bodyPr>
          <a:lstStyle/>
          <a:p>
            <a:r>
              <a:rPr lang="fr-FR" sz="1400" b="1" dirty="0" smtClean="0">
                <a:solidFill>
                  <a:schemeClr val="accent1">
                    <a:lumMod val="50000"/>
                  </a:schemeClr>
                </a:solidFill>
              </a:rPr>
              <a:t>George Sand</a:t>
            </a:r>
            <a:endParaRPr lang="fr-FR" sz="1400" b="1" dirty="0">
              <a:solidFill>
                <a:schemeClr val="accent1">
                  <a:lumMod val="50000"/>
                </a:schemeClr>
              </a:solidFill>
            </a:endParaRPr>
          </a:p>
        </p:txBody>
      </p:sp>
      <p:sp>
        <p:nvSpPr>
          <p:cNvPr id="16" name="ZoneTexte 15"/>
          <p:cNvSpPr txBox="1"/>
          <p:nvPr/>
        </p:nvSpPr>
        <p:spPr>
          <a:xfrm>
            <a:off x="179512" y="2636912"/>
            <a:ext cx="1079104" cy="523220"/>
          </a:xfrm>
          <a:prstGeom prst="rect">
            <a:avLst/>
          </a:prstGeom>
          <a:noFill/>
        </p:spPr>
        <p:txBody>
          <a:bodyPr wrap="square" rtlCol="0">
            <a:spAutoFit/>
          </a:bodyPr>
          <a:lstStyle/>
          <a:p>
            <a:pPr algn="ctr"/>
            <a:r>
              <a:rPr lang="fr-FR" sz="1400" b="1" dirty="0" smtClean="0">
                <a:solidFill>
                  <a:schemeClr val="bg1"/>
                </a:solidFill>
              </a:rPr>
              <a:t>Dom Pérignon</a:t>
            </a:r>
            <a:endParaRPr lang="fr-FR" sz="1400" b="1" dirty="0">
              <a:solidFill>
                <a:schemeClr val="bg1"/>
              </a:solidFill>
            </a:endParaRPr>
          </a:p>
        </p:txBody>
      </p:sp>
      <p:sp>
        <p:nvSpPr>
          <p:cNvPr id="17" name="Espace réservé du numéro de diapositive 16"/>
          <p:cNvSpPr>
            <a:spLocks noGrp="1"/>
          </p:cNvSpPr>
          <p:nvPr>
            <p:ph type="sldNum" sz="quarter" idx="12"/>
          </p:nvPr>
        </p:nvSpPr>
        <p:spPr/>
        <p:txBody>
          <a:bodyPr/>
          <a:lstStyle/>
          <a:p>
            <a:fld id="{478F8BA3-DEC5-4770-9557-519DA6D24806}" type="slidenum">
              <a:rPr lang="fr-FR" smtClean="0"/>
              <a:pPr/>
              <a:t>19</a:t>
            </a:fld>
            <a:endParaRPr lang="fr-FR"/>
          </a:p>
        </p:txBody>
      </p:sp>
      <p:sp>
        <p:nvSpPr>
          <p:cNvPr id="18" name="Espace réservé du pied de page 17"/>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gion Champagne-Ardenne"/>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480795" y="0"/>
            <a:ext cx="2663205" cy="3140968"/>
          </a:xfrm>
          <a:prstGeom prst="rect">
            <a:avLst/>
          </a:prstGeom>
          <a:noFill/>
        </p:spPr>
      </p:pic>
      <p:sp>
        <p:nvSpPr>
          <p:cNvPr id="2" name="Titre 1"/>
          <p:cNvSpPr>
            <a:spLocks noGrp="1"/>
          </p:cNvSpPr>
          <p:nvPr>
            <p:ph type="title"/>
          </p:nvPr>
        </p:nvSpPr>
        <p:spPr>
          <a:xfrm>
            <a:off x="395536" y="188640"/>
            <a:ext cx="7488832" cy="804704"/>
          </a:xfrm>
        </p:spPr>
        <p:txBody>
          <a:bodyPr>
            <a:normAutofit/>
          </a:bodyPr>
          <a:lstStyle/>
          <a:p>
            <a:r>
              <a:rPr lang="fr-FR" sz="4400" dirty="0" smtClean="0"/>
              <a:t>Situation économique</a:t>
            </a:r>
            <a:endParaRPr lang="fr-FR" sz="4400" dirty="0"/>
          </a:p>
        </p:txBody>
      </p:sp>
      <p:sp>
        <p:nvSpPr>
          <p:cNvPr id="3" name="Rectangle 2"/>
          <p:cNvSpPr/>
          <p:nvPr/>
        </p:nvSpPr>
        <p:spPr>
          <a:xfrm>
            <a:off x="0" y="1196752"/>
            <a:ext cx="8172400" cy="5632311"/>
          </a:xfrm>
          <a:prstGeom prst="rect">
            <a:avLst/>
          </a:prstGeom>
        </p:spPr>
        <p:txBody>
          <a:bodyPr wrap="square">
            <a:spAutoFit/>
          </a:bodyPr>
          <a:lstStyle/>
          <a:p>
            <a:r>
              <a:rPr lang="fr-FR" sz="2000" dirty="0">
                <a:solidFill>
                  <a:schemeClr val="accent1">
                    <a:lumMod val="50000"/>
                  </a:schemeClr>
                </a:solidFill>
              </a:rPr>
              <a:t>La région Champagne-Ardenne dispose de quelques bons indicateurs économiques : </a:t>
            </a:r>
            <a:endParaRPr lang="fr-FR" sz="2000" dirty="0" smtClean="0">
              <a:solidFill>
                <a:schemeClr val="accent1">
                  <a:lumMod val="50000"/>
                </a:schemeClr>
              </a:solidFill>
            </a:endParaRPr>
          </a:p>
          <a:p>
            <a:endParaRPr lang="fr-FR" sz="800" dirty="0">
              <a:solidFill>
                <a:schemeClr val="accent1">
                  <a:lumMod val="50000"/>
                </a:schemeClr>
              </a:solidFill>
            </a:endParaRPr>
          </a:p>
          <a:p>
            <a:pPr>
              <a:buFont typeface="Wingdings" pitchFamily="2" charset="2"/>
              <a:buChar char="§"/>
            </a:pPr>
            <a:r>
              <a:rPr lang="fr-FR" sz="2000" dirty="0">
                <a:solidFill>
                  <a:schemeClr val="accent1">
                    <a:lumMod val="50000"/>
                  </a:schemeClr>
                </a:solidFill>
              </a:rPr>
              <a:t>6ème région pour le PIB par habitant(en 2008)</a:t>
            </a:r>
          </a:p>
          <a:p>
            <a:pPr>
              <a:buFont typeface="Wingdings" pitchFamily="2" charset="2"/>
              <a:buChar char="§"/>
            </a:pPr>
            <a:r>
              <a:rPr lang="fr-FR" sz="2000" dirty="0" smtClean="0">
                <a:solidFill>
                  <a:schemeClr val="accent1">
                    <a:lumMod val="50000"/>
                  </a:schemeClr>
                </a:solidFill>
              </a:rPr>
              <a:t>2ème </a:t>
            </a:r>
            <a:r>
              <a:rPr lang="fr-FR" sz="2000" b="1" dirty="0">
                <a:solidFill>
                  <a:schemeClr val="accent1">
                    <a:lumMod val="50000"/>
                  </a:schemeClr>
                </a:solidFill>
              </a:rPr>
              <a:t>région agroalimentaire </a:t>
            </a:r>
            <a:r>
              <a:rPr lang="fr-FR" sz="2000" dirty="0">
                <a:solidFill>
                  <a:schemeClr val="accent1">
                    <a:lumMod val="50000"/>
                  </a:schemeClr>
                </a:solidFill>
              </a:rPr>
              <a:t>de France et </a:t>
            </a:r>
            <a:r>
              <a:rPr lang="fr-FR" sz="2000" i="1" dirty="0">
                <a:solidFill>
                  <a:schemeClr val="accent1">
                    <a:lumMod val="50000"/>
                  </a:schemeClr>
                </a:solidFill>
              </a:rPr>
              <a:t>renommée de son vin de Champagne, </a:t>
            </a:r>
          </a:p>
          <a:p>
            <a:pPr>
              <a:buFont typeface="Wingdings" pitchFamily="2" charset="2"/>
              <a:buChar char="§"/>
            </a:pPr>
            <a:r>
              <a:rPr lang="fr-FR" sz="2000" dirty="0">
                <a:solidFill>
                  <a:schemeClr val="accent1">
                    <a:lumMod val="50000"/>
                  </a:schemeClr>
                </a:solidFill>
              </a:rPr>
              <a:t>61,4% du territoire consacré à l'agriculture ;</a:t>
            </a:r>
          </a:p>
          <a:p>
            <a:pPr>
              <a:buFont typeface="Wingdings" pitchFamily="2" charset="2"/>
              <a:buChar char="§"/>
            </a:pPr>
            <a:r>
              <a:rPr lang="fr-FR" sz="2000" b="1" dirty="0">
                <a:solidFill>
                  <a:schemeClr val="accent1">
                    <a:lumMod val="50000"/>
                  </a:schemeClr>
                </a:solidFill>
              </a:rPr>
              <a:t>30 700 hectares de </a:t>
            </a:r>
            <a:r>
              <a:rPr lang="fr-FR" sz="2000" dirty="0">
                <a:solidFill>
                  <a:schemeClr val="accent1">
                    <a:lumMod val="50000"/>
                  </a:schemeClr>
                </a:solidFill>
              </a:rPr>
              <a:t>vignoble en 2009 ; Ventes annuelles de bouteilles de champagne en 2009 : 293,3 millions de bouteilles, 38,3 % sont consacrés à l'export ;</a:t>
            </a:r>
          </a:p>
          <a:p>
            <a:pPr>
              <a:buFont typeface="Wingdings" pitchFamily="2" charset="2"/>
              <a:buChar char="§"/>
            </a:pPr>
            <a:r>
              <a:rPr lang="fr-FR" sz="2000" dirty="0">
                <a:solidFill>
                  <a:schemeClr val="accent1">
                    <a:lumMod val="50000"/>
                  </a:schemeClr>
                </a:solidFill>
              </a:rPr>
              <a:t>1er rang national pour la production d'</a:t>
            </a:r>
            <a:r>
              <a:rPr lang="fr-FR" sz="2000" b="1" dirty="0">
                <a:solidFill>
                  <a:schemeClr val="accent1">
                    <a:lumMod val="50000"/>
                  </a:schemeClr>
                </a:solidFill>
              </a:rPr>
              <a:t>orge</a:t>
            </a:r>
            <a:r>
              <a:rPr lang="fr-FR" sz="2000" dirty="0">
                <a:solidFill>
                  <a:schemeClr val="accent1">
                    <a:lumMod val="50000"/>
                  </a:schemeClr>
                </a:solidFill>
              </a:rPr>
              <a:t> et de </a:t>
            </a:r>
            <a:r>
              <a:rPr lang="fr-FR" sz="2000" b="1" dirty="0">
                <a:solidFill>
                  <a:schemeClr val="accent1">
                    <a:lumMod val="50000"/>
                  </a:schemeClr>
                </a:solidFill>
              </a:rPr>
              <a:t>luzerne</a:t>
            </a:r>
            <a:r>
              <a:rPr lang="fr-FR" sz="2000" dirty="0">
                <a:solidFill>
                  <a:schemeClr val="accent1">
                    <a:lumMod val="50000"/>
                  </a:schemeClr>
                </a:solidFill>
              </a:rPr>
              <a:t> pour la déshydratation ;</a:t>
            </a:r>
          </a:p>
          <a:p>
            <a:pPr>
              <a:buFont typeface="Wingdings" pitchFamily="2" charset="2"/>
              <a:buChar char="§"/>
            </a:pPr>
            <a:r>
              <a:rPr lang="fr-FR" sz="2000" dirty="0">
                <a:solidFill>
                  <a:schemeClr val="accent1">
                    <a:lumMod val="50000"/>
                  </a:schemeClr>
                </a:solidFill>
              </a:rPr>
              <a:t>2e rang national pour la production de </a:t>
            </a:r>
            <a:r>
              <a:rPr lang="fr-FR" sz="2000" b="1" dirty="0">
                <a:solidFill>
                  <a:schemeClr val="accent1">
                    <a:lumMod val="50000"/>
                  </a:schemeClr>
                </a:solidFill>
              </a:rPr>
              <a:t>betteraves industrielles, d'oignons et de pois protéagineux </a:t>
            </a:r>
            <a:r>
              <a:rPr lang="fr-FR" sz="2000" dirty="0">
                <a:solidFill>
                  <a:schemeClr val="accent1">
                    <a:lumMod val="50000"/>
                  </a:schemeClr>
                </a:solidFill>
              </a:rPr>
              <a:t>(pois fourragers) ;</a:t>
            </a:r>
          </a:p>
          <a:p>
            <a:pPr>
              <a:buFont typeface="Wingdings" pitchFamily="2" charset="2"/>
              <a:buChar char="§"/>
            </a:pPr>
            <a:r>
              <a:rPr lang="fr-FR" sz="2000" dirty="0">
                <a:solidFill>
                  <a:schemeClr val="accent1">
                    <a:lumMod val="50000"/>
                  </a:schemeClr>
                </a:solidFill>
              </a:rPr>
              <a:t>3e rang national pour la production de </a:t>
            </a:r>
            <a:r>
              <a:rPr lang="fr-FR" sz="2000" b="1" dirty="0">
                <a:solidFill>
                  <a:schemeClr val="accent1">
                    <a:lumMod val="50000"/>
                  </a:schemeClr>
                </a:solidFill>
              </a:rPr>
              <a:t>blé tendre </a:t>
            </a:r>
            <a:r>
              <a:rPr lang="fr-FR" sz="2000" dirty="0">
                <a:solidFill>
                  <a:schemeClr val="accent1">
                    <a:lumMod val="50000"/>
                  </a:schemeClr>
                </a:solidFill>
              </a:rPr>
              <a:t>et de </a:t>
            </a:r>
            <a:r>
              <a:rPr lang="fr-FR" sz="2000" b="1" dirty="0">
                <a:solidFill>
                  <a:schemeClr val="accent1">
                    <a:lumMod val="50000"/>
                  </a:schemeClr>
                </a:solidFill>
              </a:rPr>
              <a:t>colza</a:t>
            </a:r>
            <a:r>
              <a:rPr lang="fr-FR" sz="2000" dirty="0">
                <a:solidFill>
                  <a:schemeClr val="accent1">
                    <a:lumMod val="50000"/>
                  </a:schemeClr>
                </a:solidFill>
              </a:rPr>
              <a:t> ;</a:t>
            </a:r>
          </a:p>
          <a:p>
            <a:pPr>
              <a:buFont typeface="Wingdings" pitchFamily="2" charset="2"/>
              <a:buChar char="§"/>
            </a:pPr>
            <a:r>
              <a:rPr lang="fr-FR" sz="2000" dirty="0">
                <a:solidFill>
                  <a:schemeClr val="accent1">
                    <a:lumMod val="50000"/>
                  </a:schemeClr>
                </a:solidFill>
              </a:rPr>
              <a:t>25% de la production Française de </a:t>
            </a:r>
            <a:r>
              <a:rPr lang="fr-FR" sz="2000" b="1" dirty="0">
                <a:solidFill>
                  <a:schemeClr val="accent1">
                    <a:lumMod val="50000"/>
                  </a:schemeClr>
                </a:solidFill>
              </a:rPr>
              <a:t>bonneterie</a:t>
            </a:r>
            <a:r>
              <a:rPr lang="fr-FR" sz="2000" dirty="0">
                <a:solidFill>
                  <a:schemeClr val="accent1">
                    <a:lumMod val="50000"/>
                  </a:schemeClr>
                </a:solidFill>
              </a:rPr>
              <a:t> ; </a:t>
            </a:r>
          </a:p>
          <a:p>
            <a:pPr>
              <a:buFont typeface="Wingdings" pitchFamily="2" charset="2"/>
              <a:buChar char="§"/>
            </a:pPr>
            <a:r>
              <a:rPr lang="fr-FR" sz="2000" dirty="0">
                <a:solidFill>
                  <a:schemeClr val="accent1">
                    <a:lumMod val="50000"/>
                  </a:schemeClr>
                </a:solidFill>
              </a:rPr>
              <a:t>1ère région française pour la production de </a:t>
            </a:r>
            <a:r>
              <a:rPr lang="fr-FR" sz="2000" b="1" dirty="0">
                <a:solidFill>
                  <a:schemeClr val="accent1">
                    <a:lumMod val="50000"/>
                  </a:schemeClr>
                </a:solidFill>
              </a:rPr>
              <a:t>fonte</a:t>
            </a:r>
            <a:r>
              <a:rPr lang="fr-FR" sz="2000" dirty="0">
                <a:solidFill>
                  <a:schemeClr val="accent1">
                    <a:lumMod val="50000"/>
                  </a:schemeClr>
                </a:solidFill>
              </a:rPr>
              <a:t> ;</a:t>
            </a:r>
          </a:p>
          <a:p>
            <a:pPr>
              <a:buFont typeface="Wingdings" pitchFamily="2" charset="2"/>
              <a:buChar char="§"/>
            </a:pPr>
            <a:r>
              <a:rPr lang="fr-FR" sz="2000" dirty="0">
                <a:solidFill>
                  <a:schemeClr val="accent1">
                    <a:lumMod val="50000"/>
                  </a:schemeClr>
                </a:solidFill>
              </a:rPr>
              <a:t>3ème </a:t>
            </a:r>
            <a:r>
              <a:rPr lang="fr-FR" sz="2000" b="1" dirty="0">
                <a:solidFill>
                  <a:schemeClr val="accent1">
                    <a:lumMod val="50000"/>
                  </a:schemeClr>
                </a:solidFill>
              </a:rPr>
              <a:t>région métallurgique </a:t>
            </a:r>
            <a:r>
              <a:rPr lang="fr-FR" sz="2000" dirty="0">
                <a:solidFill>
                  <a:schemeClr val="accent1">
                    <a:lumMod val="50000"/>
                  </a:schemeClr>
                </a:solidFill>
              </a:rPr>
              <a:t>française.</a:t>
            </a:r>
          </a:p>
        </p:txBody>
      </p:sp>
      <p:pic>
        <p:nvPicPr>
          <p:cNvPr id="4" name="Picture 16" descr="Insigne Territoire/Région Champagne Ardenne"/>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7956376" y="5301208"/>
            <a:ext cx="1403648" cy="1403648"/>
          </a:xfrm>
          <a:prstGeom prst="rect">
            <a:avLst/>
          </a:prstGeom>
          <a:noFill/>
        </p:spPr>
      </p:pic>
      <p:sp>
        <p:nvSpPr>
          <p:cNvPr id="6" name="Espace réservé du numéro de diapositive 5"/>
          <p:cNvSpPr>
            <a:spLocks noGrp="1"/>
          </p:cNvSpPr>
          <p:nvPr>
            <p:ph type="sldNum" sz="quarter" idx="12"/>
          </p:nvPr>
        </p:nvSpPr>
        <p:spPr/>
        <p:txBody>
          <a:bodyPr/>
          <a:lstStyle/>
          <a:p>
            <a:fld id="{478F8BA3-DEC5-4770-9557-519DA6D24806}" type="slidenum">
              <a:rPr lang="fr-FR" smtClean="0"/>
              <a:pPr/>
              <a:t>2</a:t>
            </a:fld>
            <a:endParaRPr lang="fr-FR"/>
          </a:p>
        </p:txBody>
      </p:sp>
      <p:sp>
        <p:nvSpPr>
          <p:cNvPr id="7" name="Espace réservé du pied de page 6"/>
          <p:cNvSpPr>
            <a:spLocks noGrp="1"/>
          </p:cNvSpPr>
          <p:nvPr>
            <p:ph type="ftr" sz="quarter" idx="11"/>
          </p:nvPr>
        </p:nvSpPr>
        <p:spPr/>
        <p:txBody>
          <a:bodyPr/>
          <a:lstStyle/>
          <a:p>
            <a:r>
              <a:rPr lang="fr-FR" smtClean="0"/>
              <a:t>D.BAFCOP - LPO C.CLAUDEL</a:t>
            </a:r>
            <a:endParaRPr 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0"/>
            <a:ext cx="3024336" cy="1700808"/>
          </a:xfrm>
        </p:spPr>
        <p:txBody>
          <a:bodyPr>
            <a:noAutofit/>
          </a:bodyPr>
          <a:lstStyle/>
          <a:p>
            <a:r>
              <a:rPr lang="fr-FR" sz="4800" dirty="0" smtClean="0"/>
              <a:t>Tables</a:t>
            </a:r>
            <a:br>
              <a:rPr lang="fr-FR" sz="4800" dirty="0" smtClean="0"/>
            </a:br>
            <a:r>
              <a:rPr lang="fr-FR" sz="4800" dirty="0" smtClean="0"/>
              <a:t> réputées</a:t>
            </a:r>
            <a:endParaRPr lang="fr-FR" sz="4800" dirty="0"/>
          </a:p>
        </p:txBody>
      </p:sp>
      <p:sp>
        <p:nvSpPr>
          <p:cNvPr id="4" name="Espace réservé du numéro de diapositive 3"/>
          <p:cNvSpPr>
            <a:spLocks noGrp="1"/>
          </p:cNvSpPr>
          <p:nvPr>
            <p:ph type="sldNum" sz="quarter" idx="12"/>
          </p:nvPr>
        </p:nvSpPr>
        <p:spPr/>
        <p:txBody>
          <a:bodyPr/>
          <a:lstStyle/>
          <a:p>
            <a:fld id="{478F8BA3-DEC5-4770-9557-519DA6D24806}" type="slidenum">
              <a:rPr lang="fr-FR" smtClean="0"/>
              <a:pPr/>
              <a:t>20</a:t>
            </a:fld>
            <a:endParaRPr lang="fr-FR"/>
          </a:p>
        </p:txBody>
      </p:sp>
      <p:pic>
        <p:nvPicPr>
          <p:cNvPr id="1026" name="Picture 2" descr="Restaurant Jacky Michel"/>
          <p:cNvPicPr>
            <a:picLocks noChangeAspect="1" noChangeArrowheads="1"/>
          </p:cNvPicPr>
          <p:nvPr/>
        </p:nvPicPr>
        <p:blipFill>
          <a:blip r:embed="rId2" cstate="print"/>
          <a:srcRect/>
          <a:stretch>
            <a:fillRect/>
          </a:stretch>
        </p:blipFill>
        <p:spPr bwMode="auto">
          <a:xfrm>
            <a:off x="4355976" y="260648"/>
            <a:ext cx="4446662" cy="2102059"/>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179512" y="2636912"/>
            <a:ext cx="7992888" cy="3447098"/>
          </a:xfrm>
          <a:prstGeom prst="rect">
            <a:avLst/>
          </a:prstGeom>
        </p:spPr>
        <p:txBody>
          <a:bodyPr wrap="square">
            <a:spAutoFit/>
          </a:bodyPr>
          <a:lstStyle/>
          <a:p>
            <a:pPr>
              <a:buFont typeface="Wingdings" pitchFamily="2" charset="2"/>
              <a:buChar char="q"/>
            </a:pPr>
            <a:r>
              <a:rPr lang="fr-FR" sz="2000" b="1" dirty="0" smtClean="0">
                <a:solidFill>
                  <a:schemeClr val="accent1">
                    <a:lumMod val="50000"/>
                  </a:schemeClr>
                </a:solidFill>
              </a:rPr>
              <a:t>Hôtel </a:t>
            </a:r>
            <a:r>
              <a:rPr lang="fr-FR" sz="2000" b="1" dirty="0" smtClean="0">
                <a:solidFill>
                  <a:schemeClr val="accent1">
                    <a:lumMod val="50000"/>
                  </a:schemeClr>
                </a:solidFill>
              </a:rPr>
              <a:t>d’Angleterre</a:t>
            </a:r>
            <a:r>
              <a:rPr lang="fr-FR" sz="2000" dirty="0" smtClean="0">
                <a:solidFill>
                  <a:schemeClr val="accent1">
                    <a:lumMod val="50000"/>
                  </a:schemeClr>
                </a:solidFill>
              </a:rPr>
              <a:t>, </a:t>
            </a:r>
            <a:r>
              <a:rPr lang="fr-FR" sz="2000" i="1" dirty="0" smtClean="0">
                <a:solidFill>
                  <a:schemeClr val="accent1">
                    <a:lumMod val="50000"/>
                  </a:schemeClr>
                </a:solidFill>
              </a:rPr>
              <a:t>Jacky Michel</a:t>
            </a:r>
            <a:r>
              <a:rPr lang="fr-FR" sz="2000" dirty="0" smtClean="0">
                <a:solidFill>
                  <a:schemeClr val="accent1">
                    <a:lumMod val="50000"/>
                  </a:schemeClr>
                </a:solidFill>
              </a:rPr>
              <a:t>, Châlons en-Champagne </a:t>
            </a:r>
          </a:p>
          <a:p>
            <a:pPr>
              <a:buFont typeface="Wingdings" pitchFamily="2" charset="2"/>
              <a:buChar char="q"/>
            </a:pPr>
            <a:r>
              <a:rPr lang="fr-FR" sz="2000" b="1" dirty="0" smtClean="0">
                <a:solidFill>
                  <a:schemeClr val="accent1">
                    <a:lumMod val="50000"/>
                  </a:schemeClr>
                </a:solidFill>
              </a:rPr>
              <a:t>Hostellerie La Montagne</a:t>
            </a:r>
            <a:r>
              <a:rPr lang="fr-FR" sz="2000" dirty="0" smtClean="0">
                <a:solidFill>
                  <a:schemeClr val="accent1">
                    <a:lumMod val="50000"/>
                  </a:schemeClr>
                </a:solidFill>
              </a:rPr>
              <a:t>, </a:t>
            </a:r>
            <a:r>
              <a:rPr lang="fr-FR" sz="2000" i="1" dirty="0" smtClean="0">
                <a:solidFill>
                  <a:schemeClr val="accent1">
                    <a:lumMod val="50000"/>
                  </a:schemeClr>
                </a:solidFill>
              </a:rPr>
              <a:t>Gérard et Jean-Baptiste </a:t>
            </a:r>
            <a:r>
              <a:rPr lang="fr-FR" sz="2000" i="1" dirty="0" err="1" smtClean="0">
                <a:solidFill>
                  <a:schemeClr val="accent1">
                    <a:lumMod val="50000"/>
                  </a:schemeClr>
                </a:solidFill>
              </a:rPr>
              <a:t>Natali</a:t>
            </a:r>
            <a:r>
              <a:rPr lang="fr-FR" sz="2000" dirty="0" smtClean="0">
                <a:solidFill>
                  <a:schemeClr val="accent1">
                    <a:lumMod val="50000"/>
                  </a:schemeClr>
                </a:solidFill>
              </a:rPr>
              <a:t>, Colombey Les Deux Eglises </a:t>
            </a:r>
          </a:p>
          <a:p>
            <a:pPr>
              <a:buFont typeface="Wingdings" pitchFamily="2" charset="2"/>
              <a:buChar char="q"/>
            </a:pPr>
            <a:r>
              <a:rPr lang="fr-FR" sz="2000" b="1" dirty="0" smtClean="0">
                <a:solidFill>
                  <a:schemeClr val="accent1">
                    <a:lumMod val="50000"/>
                  </a:schemeClr>
                </a:solidFill>
              </a:rPr>
              <a:t>Les Berceaux</a:t>
            </a:r>
            <a:r>
              <a:rPr lang="fr-FR" sz="2000" dirty="0" smtClean="0">
                <a:solidFill>
                  <a:schemeClr val="accent1">
                    <a:lumMod val="50000"/>
                  </a:schemeClr>
                </a:solidFill>
              </a:rPr>
              <a:t>, Epernay </a:t>
            </a:r>
          </a:p>
          <a:p>
            <a:pPr>
              <a:buFont typeface="Wingdings" pitchFamily="2" charset="2"/>
              <a:buChar char="q"/>
            </a:pPr>
            <a:r>
              <a:rPr lang="fr-FR" sz="2000" b="1" dirty="0" smtClean="0">
                <a:solidFill>
                  <a:schemeClr val="accent1">
                    <a:lumMod val="50000"/>
                  </a:schemeClr>
                </a:solidFill>
              </a:rPr>
              <a:t>Hostellerie de Pont Sainte Marie</a:t>
            </a:r>
            <a:r>
              <a:rPr lang="fr-FR" sz="2000" dirty="0" smtClean="0">
                <a:solidFill>
                  <a:schemeClr val="accent1">
                    <a:lumMod val="50000"/>
                  </a:schemeClr>
                </a:solidFill>
              </a:rPr>
              <a:t>, Pont Sainte Marie</a:t>
            </a:r>
          </a:p>
          <a:p>
            <a:pPr>
              <a:buFont typeface="Wingdings" pitchFamily="2" charset="2"/>
              <a:buChar char="q"/>
            </a:pPr>
            <a:r>
              <a:rPr lang="fr-FR" sz="2000" b="1" dirty="0" smtClean="0">
                <a:solidFill>
                  <a:schemeClr val="accent1">
                    <a:lumMod val="50000"/>
                  </a:schemeClr>
                </a:solidFill>
              </a:rPr>
              <a:t>Château </a:t>
            </a:r>
            <a:r>
              <a:rPr lang="fr-FR" sz="2000" b="1" dirty="0" smtClean="0">
                <a:solidFill>
                  <a:schemeClr val="accent1">
                    <a:lumMod val="50000"/>
                  </a:schemeClr>
                </a:solidFill>
              </a:rPr>
              <a:t>Les Crayères</a:t>
            </a:r>
            <a:r>
              <a:rPr lang="fr-FR" sz="2000" dirty="0" smtClean="0">
                <a:solidFill>
                  <a:schemeClr val="accent1">
                    <a:lumMod val="50000"/>
                  </a:schemeClr>
                </a:solidFill>
              </a:rPr>
              <a:t>, </a:t>
            </a:r>
            <a:r>
              <a:rPr lang="fr-FR" sz="2000" i="1" dirty="0" smtClean="0">
                <a:solidFill>
                  <a:schemeClr val="accent1">
                    <a:lumMod val="50000"/>
                  </a:schemeClr>
                </a:solidFill>
              </a:rPr>
              <a:t>Didier Elena, Famille Xavier Gardinier</a:t>
            </a:r>
            <a:r>
              <a:rPr lang="fr-FR" sz="2000" i="1" smtClean="0">
                <a:solidFill>
                  <a:schemeClr val="accent1">
                    <a:lumMod val="50000"/>
                  </a:schemeClr>
                </a:solidFill>
              </a:rPr>
              <a:t>, </a:t>
            </a:r>
            <a:r>
              <a:rPr lang="fr-FR" sz="2000" smtClean="0">
                <a:solidFill>
                  <a:schemeClr val="accent1">
                    <a:lumMod val="50000"/>
                  </a:schemeClr>
                </a:solidFill>
              </a:rPr>
              <a:t>Reims </a:t>
            </a:r>
            <a:endParaRPr lang="fr-FR" sz="2000" dirty="0" smtClean="0">
              <a:solidFill>
                <a:schemeClr val="accent1">
                  <a:lumMod val="50000"/>
                </a:schemeClr>
              </a:solidFill>
            </a:endParaRPr>
          </a:p>
          <a:p>
            <a:pPr>
              <a:buFont typeface="Wingdings" pitchFamily="2" charset="2"/>
              <a:buChar char="q"/>
            </a:pPr>
            <a:r>
              <a:rPr lang="fr-FR" sz="2000" b="1" dirty="0" smtClean="0">
                <a:solidFill>
                  <a:schemeClr val="accent1">
                    <a:lumMod val="50000"/>
                  </a:schemeClr>
                </a:solidFill>
              </a:rPr>
              <a:t>L’Assiette Champenoise</a:t>
            </a:r>
            <a:r>
              <a:rPr lang="fr-FR" sz="2000" dirty="0" smtClean="0">
                <a:solidFill>
                  <a:schemeClr val="accent1">
                    <a:lumMod val="50000"/>
                  </a:schemeClr>
                </a:solidFill>
              </a:rPr>
              <a:t>, </a:t>
            </a:r>
            <a:r>
              <a:rPr lang="fr-FR" sz="2000" i="1" dirty="0" smtClean="0">
                <a:solidFill>
                  <a:schemeClr val="accent1">
                    <a:lumMod val="50000"/>
                  </a:schemeClr>
                </a:solidFill>
              </a:rPr>
              <a:t>Arnaud </a:t>
            </a:r>
            <a:r>
              <a:rPr lang="fr-FR" sz="2000" i="1" dirty="0" err="1" smtClean="0">
                <a:solidFill>
                  <a:schemeClr val="accent1">
                    <a:lumMod val="50000"/>
                  </a:schemeClr>
                </a:solidFill>
              </a:rPr>
              <a:t>Lallement</a:t>
            </a:r>
            <a:r>
              <a:rPr lang="fr-FR" sz="2000" i="1" dirty="0" smtClean="0">
                <a:solidFill>
                  <a:schemeClr val="accent1">
                    <a:lumMod val="50000"/>
                  </a:schemeClr>
                </a:solidFill>
              </a:rPr>
              <a:t> &amp; Famille, </a:t>
            </a:r>
            <a:r>
              <a:rPr lang="fr-FR" sz="2000" dirty="0" err="1" smtClean="0">
                <a:solidFill>
                  <a:schemeClr val="accent1">
                    <a:lumMod val="50000"/>
                  </a:schemeClr>
                </a:solidFill>
              </a:rPr>
              <a:t>Trinqueux</a:t>
            </a:r>
            <a:r>
              <a:rPr lang="fr-FR" sz="2000" dirty="0" smtClean="0">
                <a:solidFill>
                  <a:schemeClr val="accent1">
                    <a:lumMod val="50000"/>
                  </a:schemeClr>
                </a:solidFill>
              </a:rPr>
              <a:t> (Reims)</a:t>
            </a:r>
            <a:endParaRPr lang="fr-FR" sz="2000" dirty="0" smtClean="0">
              <a:solidFill>
                <a:schemeClr val="accent1">
                  <a:lumMod val="50000"/>
                </a:schemeClr>
              </a:solidFill>
            </a:endParaRPr>
          </a:p>
          <a:p>
            <a:pPr>
              <a:buFont typeface="Wingdings" pitchFamily="2" charset="2"/>
              <a:buChar char="q"/>
            </a:pPr>
            <a:r>
              <a:rPr lang="fr-FR" sz="2000" b="1" dirty="0" smtClean="0">
                <a:solidFill>
                  <a:schemeClr val="accent1">
                    <a:lumMod val="50000"/>
                  </a:schemeClr>
                </a:solidFill>
              </a:rPr>
              <a:t>Le Foch</a:t>
            </a:r>
            <a:r>
              <a:rPr lang="fr-FR" sz="2000" dirty="0" smtClean="0">
                <a:solidFill>
                  <a:schemeClr val="accent1">
                    <a:lumMod val="50000"/>
                  </a:schemeClr>
                </a:solidFill>
              </a:rPr>
              <a:t>, </a:t>
            </a:r>
            <a:r>
              <a:rPr lang="fr-FR" sz="2000" i="1" dirty="0" smtClean="0">
                <a:solidFill>
                  <a:schemeClr val="accent1">
                    <a:lumMod val="50000"/>
                  </a:schemeClr>
                </a:solidFill>
              </a:rPr>
              <a:t>Jacky </a:t>
            </a:r>
            <a:r>
              <a:rPr lang="fr-FR" sz="2000" i="1" dirty="0" err="1" smtClean="0">
                <a:solidFill>
                  <a:schemeClr val="accent1">
                    <a:lumMod val="50000"/>
                  </a:schemeClr>
                </a:solidFill>
              </a:rPr>
              <a:t>Louaze</a:t>
            </a:r>
            <a:r>
              <a:rPr lang="fr-FR" sz="2000" dirty="0" smtClean="0">
                <a:solidFill>
                  <a:schemeClr val="accent1">
                    <a:lumMod val="50000"/>
                  </a:schemeClr>
                </a:solidFill>
              </a:rPr>
              <a:t>, Reims</a:t>
            </a:r>
          </a:p>
          <a:p>
            <a:pPr>
              <a:buFont typeface="Wingdings" pitchFamily="2" charset="2"/>
              <a:buChar char="q"/>
            </a:pPr>
            <a:r>
              <a:rPr lang="fr-FR" sz="2000" b="1" dirty="0" smtClean="0">
                <a:solidFill>
                  <a:schemeClr val="accent1">
                    <a:lumMod val="50000"/>
                  </a:schemeClr>
                </a:solidFill>
              </a:rPr>
              <a:t>Hostellerie La Briqueterie</a:t>
            </a:r>
            <a:r>
              <a:rPr lang="fr-FR" sz="2000" dirty="0" smtClean="0">
                <a:solidFill>
                  <a:schemeClr val="accent1">
                    <a:lumMod val="50000"/>
                  </a:schemeClr>
                </a:solidFill>
              </a:rPr>
              <a:t>, Vinay </a:t>
            </a:r>
          </a:p>
          <a:p>
            <a:pPr>
              <a:buFont typeface="Wingdings" pitchFamily="2" charset="2"/>
              <a:buChar char="q"/>
            </a:pPr>
            <a:r>
              <a:rPr lang="fr-FR" sz="2000" b="1" dirty="0" smtClean="0">
                <a:solidFill>
                  <a:schemeClr val="accent1">
                    <a:lumMod val="50000"/>
                  </a:schemeClr>
                </a:solidFill>
              </a:rPr>
              <a:t>Le Grand Cerf</a:t>
            </a:r>
            <a:r>
              <a:rPr lang="fr-FR" sz="2000" dirty="0" smtClean="0">
                <a:solidFill>
                  <a:schemeClr val="accent1">
                    <a:lumMod val="50000"/>
                  </a:schemeClr>
                </a:solidFill>
              </a:rPr>
              <a:t>, </a:t>
            </a:r>
            <a:r>
              <a:rPr lang="fr-FR" sz="2000" dirty="0" err="1" smtClean="0">
                <a:solidFill>
                  <a:schemeClr val="accent1">
                    <a:lumMod val="50000"/>
                  </a:schemeClr>
                </a:solidFill>
              </a:rPr>
              <a:t>Rilly</a:t>
            </a:r>
            <a:r>
              <a:rPr lang="fr-FR" sz="2000" dirty="0" smtClean="0">
                <a:solidFill>
                  <a:schemeClr val="accent1">
                    <a:lumMod val="50000"/>
                  </a:schemeClr>
                </a:solidFill>
              </a:rPr>
              <a:t> La Montagne </a:t>
            </a:r>
          </a:p>
          <a:p>
            <a:endParaRPr lang="fr-FR" dirty="0">
              <a:solidFill>
                <a:schemeClr val="accent1">
                  <a:lumMod val="50000"/>
                </a:schemeClr>
              </a:solidFill>
            </a:endParaRPr>
          </a:p>
        </p:txBody>
      </p:sp>
      <p:pic>
        <p:nvPicPr>
          <p:cNvPr id="1028" name="Picture 4" descr="http://www.lescrayeres.com/administration/tinymce/jscripts/tiny_mce/plugins/imagemanager/files/parc-2.jpg"/>
          <p:cNvPicPr>
            <a:picLocks noChangeAspect="1" noChangeArrowheads="1"/>
          </p:cNvPicPr>
          <p:nvPr/>
        </p:nvPicPr>
        <p:blipFill>
          <a:blip r:embed="rId3" cstate="print"/>
          <a:srcRect/>
          <a:stretch>
            <a:fillRect/>
          </a:stretch>
        </p:blipFill>
        <p:spPr bwMode="auto">
          <a:xfrm>
            <a:off x="3563888" y="5867399"/>
            <a:ext cx="1781175" cy="990601"/>
          </a:xfrm>
          <a:prstGeom prst="rect">
            <a:avLst/>
          </a:prstGeom>
          <a:noFill/>
        </p:spPr>
      </p:pic>
      <p:pic>
        <p:nvPicPr>
          <p:cNvPr id="1030" name="Picture 6" descr="http://www.lescrayeres.com/administration/tinymce/jscripts/tiny_mce/plugins/imagemanager/files/parc-3.jpg"/>
          <p:cNvPicPr>
            <a:picLocks noChangeAspect="1" noChangeArrowheads="1"/>
          </p:cNvPicPr>
          <p:nvPr/>
        </p:nvPicPr>
        <p:blipFill>
          <a:blip r:embed="rId4" cstate="print"/>
          <a:srcRect/>
          <a:stretch>
            <a:fillRect/>
          </a:stretch>
        </p:blipFill>
        <p:spPr bwMode="auto">
          <a:xfrm>
            <a:off x="1763688" y="5876925"/>
            <a:ext cx="1781175" cy="981075"/>
          </a:xfrm>
          <a:prstGeom prst="rect">
            <a:avLst/>
          </a:prstGeom>
          <a:noFill/>
        </p:spPr>
      </p:pic>
      <p:pic>
        <p:nvPicPr>
          <p:cNvPr id="1032" name="Picture 8" descr="http://www.lescrayeres.com/administration/tinymce/jscripts/tiny_mce/plugins/imagemanager/files/rotonde-2.jpg"/>
          <p:cNvPicPr>
            <a:picLocks noChangeAspect="1" noChangeArrowheads="1"/>
          </p:cNvPicPr>
          <p:nvPr/>
        </p:nvPicPr>
        <p:blipFill>
          <a:blip r:embed="rId5" cstate="print"/>
          <a:srcRect/>
          <a:stretch>
            <a:fillRect/>
          </a:stretch>
        </p:blipFill>
        <p:spPr bwMode="auto">
          <a:xfrm>
            <a:off x="0" y="5867400"/>
            <a:ext cx="1781175" cy="990600"/>
          </a:xfrm>
          <a:prstGeom prst="rect">
            <a:avLst/>
          </a:prstGeom>
          <a:noFill/>
        </p:spPr>
      </p:pic>
      <p:sp>
        <p:nvSpPr>
          <p:cNvPr id="3" name="Espace réservé du pied de page 2"/>
          <p:cNvSpPr>
            <a:spLocks noGrp="1"/>
          </p:cNvSpPr>
          <p:nvPr>
            <p:ph type="ftr" sz="quarter" idx="11"/>
          </p:nvPr>
        </p:nvSpPr>
        <p:spPr/>
        <p:txBody>
          <a:bodyPr/>
          <a:lstStyle/>
          <a:p>
            <a:r>
              <a:rPr lang="fr-FR" dirty="0" smtClean="0"/>
              <a:t>D.BAFCOP - LPO C.CLAUDEL</a:t>
            </a:r>
            <a:endParaRPr lang="fr-FR" dirty="0"/>
          </a:p>
        </p:txBody>
      </p:sp>
      <p:pic>
        <p:nvPicPr>
          <p:cNvPr id="1034" name="Picture 10" descr="http://www.lescrayeres.com/administration/tinymce/jscripts/tiny_mce/plugins/imagemanager/files/rotonde-1.jpg"/>
          <p:cNvPicPr>
            <a:picLocks noChangeAspect="1" noChangeArrowheads="1"/>
          </p:cNvPicPr>
          <p:nvPr/>
        </p:nvPicPr>
        <p:blipFill>
          <a:blip r:embed="rId6" cstate="print"/>
          <a:srcRect/>
          <a:stretch>
            <a:fillRect/>
          </a:stretch>
        </p:blipFill>
        <p:spPr bwMode="auto">
          <a:xfrm>
            <a:off x="5292080" y="5867399"/>
            <a:ext cx="1925191" cy="990601"/>
          </a:xfrm>
          <a:prstGeom prst="rect">
            <a:avLst/>
          </a:prstGeom>
          <a:noFill/>
        </p:spPr>
      </p:pic>
      <p:pic>
        <p:nvPicPr>
          <p:cNvPr id="1036" name="Picture 12" descr="http://www.lescrayeres.com/administration/tinymce/jscripts/tiny_mce/plugins/imagemanager/files/jardin_2.jpg"/>
          <p:cNvPicPr>
            <a:picLocks noChangeAspect="1" noChangeArrowheads="1"/>
          </p:cNvPicPr>
          <p:nvPr/>
        </p:nvPicPr>
        <p:blipFill>
          <a:blip r:embed="rId7" cstate="print"/>
          <a:srcRect/>
          <a:stretch>
            <a:fillRect/>
          </a:stretch>
        </p:blipFill>
        <p:spPr bwMode="auto">
          <a:xfrm>
            <a:off x="7236297" y="5876925"/>
            <a:ext cx="1907704" cy="9810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7242048" cy="804704"/>
          </a:xfrm>
        </p:spPr>
        <p:txBody>
          <a:bodyPr>
            <a:normAutofit/>
          </a:bodyPr>
          <a:lstStyle/>
          <a:p>
            <a:r>
              <a:rPr lang="fr-FR" sz="4400" dirty="0" smtClean="0"/>
              <a:t>La terre &amp; les hommes</a:t>
            </a:r>
            <a:endParaRPr lang="fr-FR" sz="4400" dirty="0"/>
          </a:p>
        </p:txBody>
      </p:sp>
      <p:pic>
        <p:nvPicPr>
          <p:cNvPr id="15362" name="Picture 2" descr="Tourisme CHAMPAGNE ARDENNE  &gt;&gt; Votre balade, randonnée et promenade en CHAMPAGNE ARDENNE .">
            <a:hlinkClick r:id="rId2"/>
          </p:cNvPr>
          <p:cNvPicPr>
            <a:picLocks noChangeAspect="1" noChangeArrowheads="1"/>
          </p:cNvPicPr>
          <p:nvPr/>
        </p:nvPicPr>
        <p:blipFill>
          <a:blip r:embed="rId3" cstate="print"/>
          <a:srcRect l="1963" t="6400" r="1963" b="13276"/>
          <a:stretch>
            <a:fillRect/>
          </a:stretch>
        </p:blipFill>
        <p:spPr bwMode="auto">
          <a:xfrm>
            <a:off x="0" y="5085184"/>
            <a:ext cx="8172400" cy="1772816"/>
          </a:xfrm>
          <a:prstGeom prst="rect">
            <a:avLst/>
          </a:prstGeom>
          <a:noFill/>
        </p:spPr>
      </p:pic>
      <p:sp>
        <p:nvSpPr>
          <p:cNvPr id="4" name="Espace réservé du numéro de diapositive 3"/>
          <p:cNvSpPr>
            <a:spLocks noGrp="1"/>
          </p:cNvSpPr>
          <p:nvPr>
            <p:ph type="sldNum" sz="quarter" idx="12"/>
          </p:nvPr>
        </p:nvSpPr>
        <p:spPr/>
        <p:txBody>
          <a:bodyPr/>
          <a:lstStyle/>
          <a:p>
            <a:fld id="{478F8BA3-DEC5-4770-9557-519DA6D24806}" type="slidenum">
              <a:rPr lang="fr-FR" smtClean="0"/>
              <a:pPr/>
              <a:t>3</a:t>
            </a:fld>
            <a:endParaRPr lang="fr-FR"/>
          </a:p>
        </p:txBody>
      </p:sp>
      <p:sp>
        <p:nvSpPr>
          <p:cNvPr id="5" name="Espace réservé du pied de page 4"/>
          <p:cNvSpPr>
            <a:spLocks noGrp="1"/>
          </p:cNvSpPr>
          <p:nvPr>
            <p:ph type="ftr" sz="quarter" idx="11"/>
          </p:nvPr>
        </p:nvSpPr>
        <p:spPr/>
        <p:txBody>
          <a:bodyPr/>
          <a:lstStyle/>
          <a:p>
            <a:r>
              <a:rPr lang="fr-FR" smtClean="0"/>
              <a:t>D.BAFCOP - LPO C.CLAUDEL</a:t>
            </a:r>
            <a:endParaRPr lang="fr-FR"/>
          </a:p>
        </p:txBody>
      </p:sp>
      <p:sp>
        <p:nvSpPr>
          <p:cNvPr id="6" name="Rectangle 5"/>
          <p:cNvSpPr/>
          <p:nvPr/>
        </p:nvSpPr>
        <p:spPr>
          <a:xfrm>
            <a:off x="179512" y="1268760"/>
            <a:ext cx="7920880" cy="3693319"/>
          </a:xfrm>
          <a:prstGeom prst="rect">
            <a:avLst/>
          </a:prstGeom>
        </p:spPr>
        <p:txBody>
          <a:bodyPr wrap="square">
            <a:spAutoFit/>
          </a:bodyPr>
          <a:lstStyle/>
          <a:p>
            <a:r>
              <a:rPr lang="fr-FR" dirty="0" smtClean="0">
                <a:solidFill>
                  <a:schemeClr val="accent1">
                    <a:lumMod val="50000"/>
                  </a:schemeClr>
                </a:solidFill>
              </a:rPr>
              <a:t>Si la région est mondialement connue pour son noble breuvage, </a:t>
            </a:r>
            <a:r>
              <a:rPr lang="fr-FR" i="1" dirty="0" smtClean="0">
                <a:solidFill>
                  <a:schemeClr val="accent1">
                    <a:lumMod val="50000"/>
                  </a:schemeClr>
                </a:solidFill>
              </a:rPr>
              <a:t>le Champagne</a:t>
            </a:r>
            <a:r>
              <a:rPr lang="fr-FR" dirty="0" smtClean="0">
                <a:solidFill>
                  <a:schemeClr val="accent1">
                    <a:lumMod val="50000"/>
                  </a:schemeClr>
                </a:solidFill>
              </a:rPr>
              <a:t>, elle conserve nombre d'atouts qui ne laissent pas indifférents : la Champagne Humide, avec ses </a:t>
            </a:r>
            <a:r>
              <a:rPr lang="fr-FR" i="1" dirty="0" smtClean="0">
                <a:solidFill>
                  <a:schemeClr val="accent1">
                    <a:lumMod val="50000"/>
                  </a:schemeClr>
                </a:solidFill>
              </a:rPr>
              <a:t>nombreux cours d'eau </a:t>
            </a:r>
            <a:r>
              <a:rPr lang="fr-FR" dirty="0" smtClean="0">
                <a:solidFill>
                  <a:schemeClr val="accent1">
                    <a:lumMod val="50000"/>
                  </a:schemeClr>
                </a:solidFill>
              </a:rPr>
              <a:t>et </a:t>
            </a:r>
            <a:r>
              <a:rPr lang="fr-FR" i="1" dirty="0" smtClean="0">
                <a:solidFill>
                  <a:schemeClr val="accent1">
                    <a:lumMod val="50000"/>
                  </a:schemeClr>
                </a:solidFill>
              </a:rPr>
              <a:t>ses grands lacs </a:t>
            </a:r>
            <a:r>
              <a:rPr lang="fr-FR" dirty="0" smtClean="0">
                <a:solidFill>
                  <a:schemeClr val="accent1">
                    <a:lumMod val="50000"/>
                  </a:schemeClr>
                </a:solidFill>
              </a:rPr>
              <a:t>à cheval sur 3 départements, attire chaque année une </a:t>
            </a:r>
            <a:r>
              <a:rPr lang="fr-FR" i="1" dirty="0" smtClean="0">
                <a:solidFill>
                  <a:schemeClr val="accent1">
                    <a:lumMod val="50000"/>
                  </a:schemeClr>
                </a:solidFill>
              </a:rPr>
              <a:t>exceptionnelle avifaune</a:t>
            </a:r>
            <a:r>
              <a:rPr lang="fr-FR" dirty="0" smtClean="0">
                <a:solidFill>
                  <a:schemeClr val="accent1">
                    <a:lumMod val="50000"/>
                  </a:schemeClr>
                </a:solidFill>
              </a:rPr>
              <a:t>. </a:t>
            </a:r>
          </a:p>
          <a:p>
            <a:pPr>
              <a:buFont typeface="Wingdings" pitchFamily="2" charset="2"/>
              <a:buChar char="ü"/>
            </a:pPr>
            <a:r>
              <a:rPr lang="fr-FR" dirty="0" smtClean="0">
                <a:solidFill>
                  <a:schemeClr val="accent1">
                    <a:lumMod val="50000"/>
                  </a:schemeClr>
                </a:solidFill>
              </a:rPr>
              <a:t>Les </a:t>
            </a:r>
            <a:r>
              <a:rPr lang="fr-FR" b="1" dirty="0" smtClean="0">
                <a:solidFill>
                  <a:schemeClr val="accent1">
                    <a:lumMod val="50000"/>
                  </a:schemeClr>
                </a:solidFill>
              </a:rPr>
              <a:t>Ardennes</a:t>
            </a:r>
            <a:r>
              <a:rPr lang="fr-FR" dirty="0" smtClean="0">
                <a:solidFill>
                  <a:schemeClr val="accent1">
                    <a:lumMod val="50000"/>
                  </a:schemeClr>
                </a:solidFill>
              </a:rPr>
              <a:t> et leur relief offrent quant à elles, des </a:t>
            </a:r>
            <a:r>
              <a:rPr lang="fr-FR" i="1" dirty="0" smtClean="0">
                <a:solidFill>
                  <a:schemeClr val="accent1">
                    <a:lumMod val="50000"/>
                  </a:schemeClr>
                </a:solidFill>
              </a:rPr>
              <a:t>paysages boisés, giboyeux</a:t>
            </a:r>
            <a:r>
              <a:rPr lang="fr-FR" dirty="0" smtClean="0">
                <a:solidFill>
                  <a:schemeClr val="accent1">
                    <a:lumMod val="50000"/>
                  </a:schemeClr>
                </a:solidFill>
              </a:rPr>
              <a:t>. </a:t>
            </a:r>
          </a:p>
          <a:p>
            <a:pPr>
              <a:buFont typeface="Wingdings" pitchFamily="2" charset="2"/>
              <a:buChar char="ü"/>
            </a:pPr>
            <a:r>
              <a:rPr lang="fr-FR" dirty="0" smtClean="0">
                <a:solidFill>
                  <a:schemeClr val="accent1">
                    <a:lumMod val="50000"/>
                  </a:schemeClr>
                </a:solidFill>
              </a:rPr>
              <a:t>Les </a:t>
            </a:r>
            <a:r>
              <a:rPr lang="fr-FR" i="1" dirty="0" smtClean="0">
                <a:solidFill>
                  <a:schemeClr val="accent1">
                    <a:lumMod val="50000"/>
                  </a:schemeClr>
                </a:solidFill>
              </a:rPr>
              <a:t>grandes plaines </a:t>
            </a:r>
            <a:r>
              <a:rPr lang="fr-FR" dirty="0" smtClean="0">
                <a:solidFill>
                  <a:schemeClr val="accent1">
                    <a:lumMod val="50000"/>
                  </a:schemeClr>
                </a:solidFill>
              </a:rPr>
              <a:t>de la </a:t>
            </a:r>
            <a:r>
              <a:rPr lang="fr-FR" b="1" dirty="0" smtClean="0">
                <a:solidFill>
                  <a:schemeClr val="accent1">
                    <a:lumMod val="50000"/>
                  </a:schemeClr>
                </a:solidFill>
              </a:rPr>
              <a:t>Marne</a:t>
            </a:r>
            <a:r>
              <a:rPr lang="fr-FR" dirty="0" smtClean="0">
                <a:solidFill>
                  <a:schemeClr val="accent1">
                    <a:lumMod val="50000"/>
                  </a:schemeClr>
                </a:solidFill>
              </a:rPr>
              <a:t> sont le berceau d'un </a:t>
            </a:r>
            <a:r>
              <a:rPr lang="fr-FR" i="1" dirty="0" smtClean="0">
                <a:solidFill>
                  <a:schemeClr val="accent1">
                    <a:lumMod val="50000"/>
                  </a:schemeClr>
                </a:solidFill>
              </a:rPr>
              <a:t>patrimoine historique exceptionnel</a:t>
            </a:r>
            <a:r>
              <a:rPr lang="fr-FR" dirty="0" smtClean="0">
                <a:solidFill>
                  <a:schemeClr val="accent1">
                    <a:lumMod val="50000"/>
                  </a:schemeClr>
                </a:solidFill>
              </a:rPr>
              <a:t> et hébergent des trésors insoupçonnés au détour de villages pittoresques. </a:t>
            </a:r>
          </a:p>
          <a:p>
            <a:pPr>
              <a:buFont typeface="Wingdings" pitchFamily="2" charset="2"/>
              <a:buChar char="ü"/>
            </a:pPr>
            <a:r>
              <a:rPr lang="fr-FR" dirty="0" smtClean="0">
                <a:solidFill>
                  <a:schemeClr val="accent1">
                    <a:lumMod val="50000"/>
                  </a:schemeClr>
                </a:solidFill>
              </a:rPr>
              <a:t>Aux frontières de la Bourgogne, l'</a:t>
            </a:r>
            <a:r>
              <a:rPr lang="fr-FR" b="1" dirty="0" smtClean="0">
                <a:solidFill>
                  <a:schemeClr val="accent1">
                    <a:lumMod val="50000"/>
                  </a:schemeClr>
                </a:solidFill>
              </a:rPr>
              <a:t>Aube</a:t>
            </a:r>
            <a:r>
              <a:rPr lang="fr-FR" dirty="0" smtClean="0">
                <a:solidFill>
                  <a:schemeClr val="accent1">
                    <a:lumMod val="50000"/>
                  </a:schemeClr>
                </a:solidFill>
              </a:rPr>
              <a:t> dévoile les paysages hétéroclites qui font la richesse du département : </a:t>
            </a:r>
            <a:r>
              <a:rPr lang="fr-FR" i="1" dirty="0" smtClean="0">
                <a:solidFill>
                  <a:schemeClr val="accent1">
                    <a:lumMod val="50000"/>
                  </a:schemeClr>
                </a:solidFill>
              </a:rPr>
              <a:t>vignobles vallonnés, zones humides d'exception, grandes plaines céréalières et forêts giboyeuses</a:t>
            </a:r>
            <a:r>
              <a:rPr lang="fr-FR" dirty="0" smtClean="0">
                <a:solidFill>
                  <a:schemeClr val="accent1">
                    <a:lumMod val="50000"/>
                  </a:schemeClr>
                </a:solidFill>
              </a:rPr>
              <a:t>... </a:t>
            </a:r>
          </a:p>
          <a:p>
            <a:pPr>
              <a:buFont typeface="Wingdings" pitchFamily="2" charset="2"/>
              <a:buChar char="ü"/>
            </a:pPr>
            <a:r>
              <a:rPr lang="fr-FR" dirty="0" smtClean="0">
                <a:solidFill>
                  <a:schemeClr val="accent1">
                    <a:lumMod val="50000"/>
                  </a:schemeClr>
                </a:solidFill>
              </a:rPr>
              <a:t>Enfin, la </a:t>
            </a:r>
            <a:r>
              <a:rPr lang="fr-FR" b="1" dirty="0" smtClean="0">
                <a:solidFill>
                  <a:schemeClr val="accent1">
                    <a:lumMod val="50000"/>
                  </a:schemeClr>
                </a:solidFill>
              </a:rPr>
              <a:t>Haute-Marne</a:t>
            </a:r>
            <a:r>
              <a:rPr lang="fr-FR" dirty="0" smtClean="0">
                <a:solidFill>
                  <a:schemeClr val="accent1">
                    <a:lumMod val="50000"/>
                  </a:schemeClr>
                </a:solidFill>
              </a:rPr>
              <a:t>, espace préservé et magnifique, abrite quelques </a:t>
            </a:r>
            <a:r>
              <a:rPr lang="fr-FR" i="1" dirty="0" smtClean="0">
                <a:solidFill>
                  <a:schemeClr val="accent1">
                    <a:lumMod val="50000"/>
                  </a:schemeClr>
                </a:solidFill>
              </a:rPr>
              <a:t>merveilles naturelles</a:t>
            </a:r>
            <a:r>
              <a:rPr lang="fr-FR" dirty="0" smtClean="0">
                <a:solidFill>
                  <a:schemeClr val="accent1">
                    <a:lumMod val="50000"/>
                  </a:schemeClr>
                </a:solidFill>
              </a:rPr>
              <a:t>, au-delà du charme incontesté de ses villes et villages.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268760"/>
            <a:ext cx="6877272" cy="5078313"/>
          </a:xfrm>
          <a:prstGeom prst="rect">
            <a:avLst/>
          </a:prstGeom>
        </p:spPr>
        <p:txBody>
          <a:bodyPr wrap="square">
            <a:spAutoFit/>
          </a:bodyPr>
          <a:lstStyle/>
          <a:p>
            <a:r>
              <a:rPr lang="fr-FR" dirty="0" smtClean="0">
                <a:solidFill>
                  <a:schemeClr val="accent1">
                    <a:lumMod val="50000"/>
                  </a:schemeClr>
                </a:solidFill>
              </a:rPr>
              <a:t>La Champagne-Ardenne, dont le nom est associé à l'une des plus célèbres boissons françaises - toujours imitée, jamais égalée, </a:t>
            </a:r>
            <a:r>
              <a:rPr lang="fr-FR" b="1" dirty="0" smtClean="0">
                <a:solidFill>
                  <a:schemeClr val="accent1">
                    <a:lumMod val="50000"/>
                  </a:schemeClr>
                </a:solidFill>
              </a:rPr>
              <a:t>le champagne </a:t>
            </a:r>
            <a:r>
              <a:rPr lang="fr-FR" dirty="0" smtClean="0">
                <a:solidFill>
                  <a:schemeClr val="accent1">
                    <a:lumMod val="50000"/>
                  </a:schemeClr>
                </a:solidFill>
              </a:rPr>
              <a:t>- est connue pour avoir été le berceau de la royauté française.</a:t>
            </a:r>
            <a:r>
              <a:rPr lang="fr-FR" dirty="0" smtClean="0"/>
              <a:t> </a:t>
            </a:r>
          </a:p>
          <a:p>
            <a:r>
              <a:rPr lang="fr-FR" dirty="0" smtClean="0">
                <a:solidFill>
                  <a:schemeClr val="accent1">
                    <a:lumMod val="50000"/>
                  </a:schemeClr>
                </a:solidFill>
              </a:rPr>
              <a:t>Un lourd passé historique marque à jamais la Champagne-Ardenne. Au-delà de l'exceptionnel </a:t>
            </a:r>
            <a:r>
              <a:rPr lang="fr-FR" b="1" dirty="0" smtClean="0">
                <a:solidFill>
                  <a:schemeClr val="accent1">
                    <a:lumMod val="50000"/>
                  </a:schemeClr>
                </a:solidFill>
              </a:rPr>
              <a:t>patrimoine architectural et religieux </a:t>
            </a:r>
            <a:r>
              <a:rPr lang="fr-FR" dirty="0" smtClean="0">
                <a:solidFill>
                  <a:schemeClr val="accent1">
                    <a:lumMod val="50000"/>
                  </a:schemeClr>
                </a:solidFill>
              </a:rPr>
              <a:t>dont elle dispose, avec ses </a:t>
            </a:r>
            <a:r>
              <a:rPr lang="fr-FR" b="1" dirty="0" smtClean="0">
                <a:solidFill>
                  <a:schemeClr val="accent1">
                    <a:lumMod val="50000"/>
                  </a:schemeClr>
                </a:solidFill>
              </a:rPr>
              <a:t>cathédrales</a:t>
            </a:r>
            <a:r>
              <a:rPr lang="fr-FR" dirty="0" smtClean="0">
                <a:solidFill>
                  <a:schemeClr val="accent1">
                    <a:lumMod val="50000"/>
                  </a:schemeClr>
                </a:solidFill>
              </a:rPr>
              <a:t> dans le plus pur style roman et de multiples </a:t>
            </a:r>
            <a:r>
              <a:rPr lang="fr-FR" b="1" dirty="0" smtClean="0">
                <a:solidFill>
                  <a:schemeClr val="accent1">
                    <a:lumMod val="50000"/>
                  </a:schemeClr>
                </a:solidFill>
              </a:rPr>
              <a:t>châteaux fortifiés</a:t>
            </a:r>
            <a:r>
              <a:rPr lang="fr-FR" dirty="0" smtClean="0">
                <a:solidFill>
                  <a:schemeClr val="accent1">
                    <a:lumMod val="50000"/>
                  </a:schemeClr>
                </a:solidFill>
              </a:rPr>
              <a:t>, une nature douce et généreuse propice aux escapades sportives, culturelles ou encore gourmandes bien sûr.</a:t>
            </a:r>
          </a:p>
          <a:p>
            <a:r>
              <a:rPr lang="fr-FR" dirty="0" smtClean="0">
                <a:solidFill>
                  <a:schemeClr val="accent1">
                    <a:lumMod val="50000"/>
                  </a:schemeClr>
                </a:solidFill>
              </a:rPr>
              <a:t>L'histoire la lie aux rois de France, la région de Champagne-Ardenne connut à toutes époques des événements qui restent dans les mémoires : batailles célèbres, révolution industrielle, sites préhistoriques... </a:t>
            </a:r>
          </a:p>
          <a:p>
            <a:r>
              <a:rPr lang="fr-FR" b="1" dirty="0" smtClean="0">
                <a:solidFill>
                  <a:schemeClr val="accent1">
                    <a:lumMod val="50000"/>
                  </a:schemeClr>
                </a:solidFill>
              </a:rPr>
              <a:t>Clovis</a:t>
            </a:r>
            <a:r>
              <a:rPr lang="fr-FR" dirty="0" smtClean="0">
                <a:solidFill>
                  <a:schemeClr val="accent1">
                    <a:lumMod val="50000"/>
                  </a:schemeClr>
                </a:solidFill>
              </a:rPr>
              <a:t> fut en effet baptisé à Reims et inaugura une longue tradition </a:t>
            </a:r>
          </a:p>
          <a:p>
            <a:r>
              <a:rPr lang="fr-FR" dirty="0" smtClean="0">
                <a:solidFill>
                  <a:schemeClr val="accent1">
                    <a:lumMod val="50000"/>
                  </a:schemeClr>
                </a:solidFill>
              </a:rPr>
              <a:t>de sacre dans cette ville. N'hésitez d'ailleurs pas à y visiter </a:t>
            </a:r>
            <a:r>
              <a:rPr lang="fr-FR" b="1" dirty="0" smtClean="0">
                <a:solidFill>
                  <a:schemeClr val="accent1">
                    <a:lumMod val="50000"/>
                  </a:schemeClr>
                </a:solidFill>
              </a:rPr>
              <a:t>la </a:t>
            </a:r>
          </a:p>
          <a:p>
            <a:r>
              <a:rPr lang="fr-FR" b="1" dirty="0" smtClean="0">
                <a:solidFill>
                  <a:schemeClr val="accent1">
                    <a:lumMod val="50000"/>
                  </a:schemeClr>
                </a:solidFill>
              </a:rPr>
              <a:t>cathédrale Notre-Dame de Reims,</a:t>
            </a:r>
            <a:r>
              <a:rPr lang="fr-FR" dirty="0" smtClean="0"/>
              <a:t> </a:t>
            </a:r>
            <a:r>
              <a:rPr lang="fr-FR" dirty="0" smtClean="0">
                <a:solidFill>
                  <a:schemeClr val="accent1">
                    <a:lumMod val="50000"/>
                  </a:schemeClr>
                </a:solidFill>
              </a:rPr>
              <a:t>joyaux de l’architecture gothique française</a:t>
            </a:r>
            <a:r>
              <a:rPr lang="fr-FR" b="1" dirty="0" smtClean="0">
                <a:solidFill>
                  <a:schemeClr val="accent1">
                    <a:lumMod val="50000"/>
                  </a:schemeClr>
                </a:solidFill>
              </a:rPr>
              <a:t> </a:t>
            </a:r>
            <a:r>
              <a:rPr lang="fr-FR" dirty="0" smtClean="0">
                <a:solidFill>
                  <a:schemeClr val="accent1">
                    <a:lumMod val="50000"/>
                  </a:schemeClr>
                </a:solidFill>
              </a:rPr>
              <a:t>et </a:t>
            </a:r>
            <a:r>
              <a:rPr lang="fr-FR" b="1" dirty="0" smtClean="0">
                <a:solidFill>
                  <a:schemeClr val="accent1">
                    <a:lumMod val="50000"/>
                  </a:schemeClr>
                </a:solidFill>
              </a:rPr>
              <a:t>le palais du Thau</a:t>
            </a:r>
            <a:r>
              <a:rPr lang="fr-FR" dirty="0" smtClean="0">
                <a:solidFill>
                  <a:schemeClr val="accent1">
                    <a:lumMod val="50000"/>
                  </a:schemeClr>
                </a:solidFill>
              </a:rPr>
              <a:t>, deux édifices à la somptueuse majesté,</a:t>
            </a:r>
          </a:p>
          <a:p>
            <a:r>
              <a:rPr lang="fr-FR" dirty="0" smtClean="0">
                <a:solidFill>
                  <a:schemeClr val="accent1">
                    <a:lumMod val="50000"/>
                  </a:schemeClr>
                </a:solidFill>
              </a:rPr>
              <a:t>classés au patrimoine mondial par l'Unesco.</a:t>
            </a:r>
            <a:endParaRPr lang="fr-FR" dirty="0">
              <a:solidFill>
                <a:schemeClr val="accent1">
                  <a:lumMod val="50000"/>
                </a:schemeClr>
              </a:solidFill>
            </a:endParaRPr>
          </a:p>
        </p:txBody>
      </p:sp>
      <p:pic>
        <p:nvPicPr>
          <p:cNvPr id="26626" name="Picture 2" descr="http://www.champagne-ardenne.pref.gouv.fr/var/sgar/storage/images/media/images/bapteme_clovis22/3075-1-fre-FR/bapteme_clovis2_large.jpg">
            <a:hlinkClick r:id="rId2" tooltip="bapteme clovis2"/>
          </p:cNvPr>
          <p:cNvPicPr>
            <a:picLocks noChangeAspect="1" noChangeArrowheads="1"/>
          </p:cNvPicPr>
          <p:nvPr/>
        </p:nvPicPr>
        <p:blipFill>
          <a:blip r:embed="rId3" cstate="print"/>
          <a:srcRect b="-799"/>
          <a:stretch>
            <a:fillRect/>
          </a:stretch>
        </p:blipFill>
        <p:spPr bwMode="auto">
          <a:xfrm>
            <a:off x="7092280" y="188640"/>
            <a:ext cx="1857375" cy="288032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7164288" y="2204864"/>
            <a:ext cx="1584176" cy="523220"/>
          </a:xfrm>
          <a:prstGeom prst="rect">
            <a:avLst/>
          </a:prstGeom>
        </p:spPr>
        <p:txBody>
          <a:bodyPr wrap="square">
            <a:spAutoFit/>
          </a:bodyPr>
          <a:lstStyle/>
          <a:p>
            <a:pPr algn="ctr"/>
            <a:r>
              <a:rPr lang="fr-FR" sz="1400" b="1" i="1" dirty="0">
                <a:solidFill>
                  <a:schemeClr val="accent1">
                    <a:lumMod val="50000"/>
                  </a:schemeClr>
                </a:solidFill>
              </a:rPr>
              <a:t>Clovis 1er baptisé par l'évêque </a:t>
            </a:r>
            <a:r>
              <a:rPr lang="fr-FR" sz="1400" b="1" i="1" dirty="0" smtClean="0">
                <a:solidFill>
                  <a:schemeClr val="accent1">
                    <a:lumMod val="50000"/>
                  </a:schemeClr>
                </a:solidFill>
              </a:rPr>
              <a:t>Rémi</a:t>
            </a:r>
            <a:endParaRPr lang="fr-FR" sz="1400" b="1" dirty="0">
              <a:solidFill>
                <a:schemeClr val="accent1">
                  <a:lumMod val="50000"/>
                </a:schemeClr>
              </a:solidFill>
            </a:endParaRPr>
          </a:p>
        </p:txBody>
      </p:sp>
      <p:sp>
        <p:nvSpPr>
          <p:cNvPr id="6" name="Espace réservé du numéro de diapositive 5"/>
          <p:cNvSpPr>
            <a:spLocks noGrp="1"/>
          </p:cNvSpPr>
          <p:nvPr>
            <p:ph type="sldNum" sz="quarter" idx="12"/>
          </p:nvPr>
        </p:nvSpPr>
        <p:spPr/>
        <p:txBody>
          <a:bodyPr/>
          <a:lstStyle/>
          <a:p>
            <a:fld id="{478F8BA3-DEC5-4770-9557-519DA6D24806}" type="slidenum">
              <a:rPr lang="fr-FR" smtClean="0"/>
              <a:pPr/>
              <a:t>4</a:t>
            </a:fld>
            <a:endParaRPr lang="fr-FR"/>
          </a:p>
        </p:txBody>
      </p:sp>
      <p:sp>
        <p:nvSpPr>
          <p:cNvPr id="7" name="Espace réservé du pied de page 6"/>
          <p:cNvSpPr>
            <a:spLocks noGrp="1"/>
          </p:cNvSpPr>
          <p:nvPr>
            <p:ph type="ftr" sz="quarter" idx="11"/>
          </p:nvPr>
        </p:nvSpPr>
        <p:spPr/>
        <p:txBody>
          <a:bodyPr/>
          <a:lstStyle/>
          <a:p>
            <a:r>
              <a:rPr lang="fr-FR" smtClean="0"/>
              <a:t>D.BAFCOP - LPO C.CLAUDEL</a:t>
            </a:r>
            <a:endParaRPr lang="fr-FR"/>
          </a:p>
        </p:txBody>
      </p:sp>
      <p:sp>
        <p:nvSpPr>
          <p:cNvPr id="8" name="Titre 7"/>
          <p:cNvSpPr>
            <a:spLocks noGrp="1"/>
          </p:cNvSpPr>
          <p:nvPr>
            <p:ph type="title"/>
          </p:nvPr>
        </p:nvSpPr>
        <p:spPr>
          <a:xfrm>
            <a:off x="457200" y="320040"/>
            <a:ext cx="7242048" cy="588680"/>
          </a:xfrm>
        </p:spPr>
        <p:txBody>
          <a:bodyPr>
            <a:normAutofit/>
          </a:bodyPr>
          <a:lstStyle/>
          <a:p>
            <a:pPr algn="ctr"/>
            <a:r>
              <a:rPr lang="fr-FR" dirty="0" smtClean="0"/>
              <a:t>Histoire et monuments</a:t>
            </a:r>
            <a:endParaRPr lang="fr-FR" dirty="0"/>
          </a:p>
        </p:txBody>
      </p:sp>
      <p:pic>
        <p:nvPicPr>
          <p:cNvPr id="9" name="Picture 16" descr="reims, en champagne-ardenne. "/>
          <p:cNvPicPr>
            <a:picLocks noChangeAspect="1" noChangeArrowheads="1"/>
          </p:cNvPicPr>
          <p:nvPr/>
        </p:nvPicPr>
        <p:blipFill>
          <a:blip r:embed="rId4" cstate="print"/>
          <a:srcRect l="10800" r="13601"/>
          <a:stretch>
            <a:fillRect/>
          </a:stretch>
        </p:blipFill>
        <p:spPr bwMode="auto">
          <a:xfrm>
            <a:off x="7236296" y="2780928"/>
            <a:ext cx="1728192" cy="2664719"/>
          </a:xfrm>
          <a:prstGeom prst="rect">
            <a:avLst/>
          </a:prstGeom>
          <a:ln>
            <a:noFill/>
          </a:ln>
          <a:effectLst>
            <a:reflection blurRad="12700" stA="30000" endPos="30000" dist="5000" dir="5400000" sy="-100000" algn="bl" rotWithShape="0"/>
          </a:effectLst>
          <a:scene3d>
            <a:camera prst="perspectiveHeroicExtremeLeftFacing"/>
            <a:lightRig rig="threePt" dir="t">
              <a:rot lat="0" lon="0" rev="2700000"/>
            </a:lightRig>
          </a:scene3d>
          <a:sp3d>
            <a:bevelT w="63500" h="50800"/>
          </a:sp3d>
        </p:spPr>
      </p:pic>
      <p:pic>
        <p:nvPicPr>
          <p:cNvPr id="11" name="Picture 4" descr="CRT Champagne">
            <a:hlinkClick r:id="rId5"/>
          </p:cNvPr>
          <p:cNvPicPr>
            <a:picLocks noChangeAspect="1" noChangeArrowheads="1"/>
          </p:cNvPicPr>
          <p:nvPr/>
        </p:nvPicPr>
        <p:blipFill>
          <a:blip r:embed="rId6" cstate="print"/>
          <a:srcRect/>
          <a:stretch>
            <a:fillRect/>
          </a:stretch>
        </p:blipFill>
        <p:spPr bwMode="auto">
          <a:xfrm>
            <a:off x="0" y="1"/>
            <a:ext cx="1519922" cy="1124744"/>
          </a:xfrm>
          <a:prstGeom prst="ellipse">
            <a:avLst/>
          </a:prstGeom>
          <a:ln>
            <a:noFill/>
          </a:ln>
          <a:effectLst>
            <a:softEdge rad="112500"/>
          </a:effectLst>
        </p:spPr>
      </p:pic>
      <p:pic>
        <p:nvPicPr>
          <p:cNvPr id="22530" name="Picture 2" descr=" Palais du Tau à Reims Copyright CMN"/>
          <p:cNvPicPr>
            <a:picLocks noChangeAspect="1" noChangeArrowheads="1"/>
          </p:cNvPicPr>
          <p:nvPr/>
        </p:nvPicPr>
        <p:blipFill>
          <a:blip r:embed="rId7" cstate="print">
            <a:lum bright="-20000"/>
          </a:blip>
          <a:srcRect t="7704" b="7550"/>
          <a:stretch>
            <a:fillRect/>
          </a:stretch>
        </p:blipFill>
        <p:spPr bwMode="auto">
          <a:xfrm>
            <a:off x="6767736" y="4553744"/>
            <a:ext cx="2124744" cy="2304256"/>
          </a:xfrm>
          <a:prstGeom prst="rect">
            <a:avLst/>
          </a:prstGeom>
          <a:noFill/>
          <a:scene3d>
            <a:camera prst="perspectiveRelaxed"/>
            <a:lightRig rig="threePt" dir="t"/>
          </a:scene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7242048" cy="698336"/>
          </a:xfrm>
        </p:spPr>
        <p:txBody>
          <a:bodyPr>
            <a:normAutofit/>
          </a:bodyPr>
          <a:lstStyle/>
          <a:p>
            <a:r>
              <a:rPr lang="fr-FR" sz="4400" dirty="0" smtClean="0"/>
              <a:t>Artisanat &amp; traditions</a:t>
            </a:r>
            <a:endParaRPr lang="fr-FR" sz="4400" dirty="0"/>
          </a:p>
        </p:txBody>
      </p:sp>
      <p:pic>
        <p:nvPicPr>
          <p:cNvPr id="24578" name="Picture 2" descr="les costumes traditionnels en champagne-ardennes "/>
          <p:cNvPicPr>
            <a:picLocks noChangeAspect="1" noChangeArrowheads="1"/>
          </p:cNvPicPr>
          <p:nvPr/>
        </p:nvPicPr>
        <p:blipFill>
          <a:blip r:embed="rId2" cstate="print">
            <a:clrChange>
              <a:clrFrom>
                <a:srgbClr val="FFFFFF"/>
              </a:clrFrom>
              <a:clrTo>
                <a:srgbClr val="FFFFFF">
                  <a:alpha val="0"/>
                </a:srgbClr>
              </a:clrTo>
            </a:clrChange>
          </a:blip>
          <a:srcRect b="6481"/>
          <a:stretch>
            <a:fillRect/>
          </a:stretch>
        </p:blipFill>
        <p:spPr bwMode="auto">
          <a:xfrm>
            <a:off x="6012160" y="260648"/>
            <a:ext cx="2843807" cy="3240360"/>
          </a:xfrm>
          <a:prstGeom prst="rect">
            <a:avLst/>
          </a:prstGeom>
          <a:noFill/>
        </p:spPr>
      </p:pic>
      <p:sp>
        <p:nvSpPr>
          <p:cNvPr id="4" name="Rectangle 3"/>
          <p:cNvSpPr/>
          <p:nvPr/>
        </p:nvSpPr>
        <p:spPr>
          <a:xfrm>
            <a:off x="5724128" y="3573016"/>
            <a:ext cx="2448272" cy="584775"/>
          </a:xfrm>
          <a:prstGeom prst="rect">
            <a:avLst/>
          </a:prstGeom>
        </p:spPr>
        <p:txBody>
          <a:bodyPr wrap="square">
            <a:spAutoFit/>
          </a:bodyPr>
          <a:lstStyle/>
          <a:p>
            <a:pPr algn="ctr"/>
            <a:r>
              <a:rPr lang="fr-FR" sz="1600" b="1" i="1" dirty="0" smtClean="0">
                <a:solidFill>
                  <a:schemeClr val="accent2">
                    <a:lumMod val="50000"/>
                  </a:schemeClr>
                </a:solidFill>
              </a:rPr>
              <a:t>Les costumes traditionnels en Champagne-Ardenne</a:t>
            </a:r>
            <a:endParaRPr lang="fr-FR" sz="1600" b="1" i="1" dirty="0">
              <a:solidFill>
                <a:schemeClr val="accent2">
                  <a:lumMod val="50000"/>
                </a:schemeClr>
              </a:solidFill>
            </a:endParaRPr>
          </a:p>
        </p:txBody>
      </p:sp>
      <p:sp>
        <p:nvSpPr>
          <p:cNvPr id="6" name="Espace réservé du numéro de diapositive 5"/>
          <p:cNvSpPr>
            <a:spLocks noGrp="1"/>
          </p:cNvSpPr>
          <p:nvPr>
            <p:ph type="sldNum" sz="quarter" idx="12"/>
          </p:nvPr>
        </p:nvSpPr>
        <p:spPr/>
        <p:txBody>
          <a:bodyPr/>
          <a:lstStyle/>
          <a:p>
            <a:fld id="{478F8BA3-DEC5-4770-9557-519DA6D24806}" type="slidenum">
              <a:rPr lang="fr-FR" smtClean="0"/>
              <a:pPr/>
              <a:t>5</a:t>
            </a:fld>
            <a:endParaRPr lang="fr-FR"/>
          </a:p>
        </p:txBody>
      </p:sp>
      <p:sp>
        <p:nvSpPr>
          <p:cNvPr id="7" name="Espace réservé du pied de page 6"/>
          <p:cNvSpPr>
            <a:spLocks noGrp="1"/>
          </p:cNvSpPr>
          <p:nvPr>
            <p:ph type="ftr" sz="quarter" idx="11"/>
          </p:nvPr>
        </p:nvSpPr>
        <p:spPr/>
        <p:txBody>
          <a:bodyPr/>
          <a:lstStyle/>
          <a:p>
            <a:r>
              <a:rPr lang="fr-FR" smtClean="0"/>
              <a:t>D.BAFCOP - LPO C.CLAUDEL</a:t>
            </a:r>
            <a:endParaRPr lang="fr-FR"/>
          </a:p>
        </p:txBody>
      </p:sp>
      <p:sp>
        <p:nvSpPr>
          <p:cNvPr id="8" name="Rectangle 7"/>
          <p:cNvSpPr/>
          <p:nvPr/>
        </p:nvSpPr>
        <p:spPr>
          <a:xfrm>
            <a:off x="179512" y="836712"/>
            <a:ext cx="5976664" cy="4524315"/>
          </a:xfrm>
          <a:prstGeom prst="rect">
            <a:avLst/>
          </a:prstGeom>
        </p:spPr>
        <p:txBody>
          <a:bodyPr wrap="square">
            <a:spAutoFit/>
          </a:bodyPr>
          <a:lstStyle/>
          <a:p>
            <a:pPr>
              <a:buFont typeface="Wingdings" pitchFamily="2" charset="2"/>
              <a:buChar char="v"/>
            </a:pPr>
            <a:r>
              <a:rPr lang="fr-FR" dirty="0" smtClean="0">
                <a:solidFill>
                  <a:schemeClr val="accent1">
                    <a:lumMod val="50000"/>
                  </a:schemeClr>
                </a:solidFill>
              </a:rPr>
              <a:t>Fayl-Billot, au sud de la Haute-Marne, est la capitale française de la </a:t>
            </a:r>
            <a:r>
              <a:rPr lang="fr-FR" b="1" i="1" dirty="0" smtClean="0">
                <a:solidFill>
                  <a:schemeClr val="accent1">
                    <a:lumMod val="50000"/>
                  </a:schemeClr>
                </a:solidFill>
              </a:rPr>
              <a:t>vannerie</a:t>
            </a:r>
            <a:r>
              <a:rPr lang="fr-FR" dirty="0" smtClean="0">
                <a:solidFill>
                  <a:schemeClr val="accent1">
                    <a:lumMod val="50000"/>
                  </a:schemeClr>
                </a:solidFill>
              </a:rPr>
              <a:t>, c'est-à-dire de la culture et du tressage de l'osier.</a:t>
            </a:r>
          </a:p>
          <a:p>
            <a:pPr>
              <a:buFont typeface="Wingdings" pitchFamily="2" charset="2"/>
              <a:buChar char="v"/>
            </a:pPr>
            <a:r>
              <a:rPr lang="fr-FR" dirty="0" smtClean="0">
                <a:solidFill>
                  <a:schemeClr val="accent1">
                    <a:lumMod val="50000"/>
                  </a:schemeClr>
                </a:solidFill>
              </a:rPr>
              <a:t>À Mouzon, dans les Ardennes, se trouve un musée unique en Europe : le musée du </a:t>
            </a:r>
            <a:r>
              <a:rPr lang="fr-FR" b="1" i="1" dirty="0" smtClean="0">
                <a:solidFill>
                  <a:schemeClr val="accent1">
                    <a:lumMod val="50000"/>
                  </a:schemeClr>
                </a:solidFill>
              </a:rPr>
              <a:t>Feutre de laine</a:t>
            </a:r>
            <a:r>
              <a:rPr lang="fr-FR" dirty="0" smtClean="0">
                <a:solidFill>
                  <a:schemeClr val="accent1">
                    <a:lumMod val="50000"/>
                  </a:schemeClr>
                </a:solidFill>
              </a:rPr>
              <a:t>, le plus vieux textile du monde, inventé voici presque… 8 000 ans ! </a:t>
            </a:r>
          </a:p>
          <a:p>
            <a:pPr>
              <a:buFont typeface="Wingdings" pitchFamily="2" charset="2"/>
              <a:buChar char="v"/>
            </a:pPr>
            <a:r>
              <a:rPr lang="fr-FR" dirty="0" smtClean="0">
                <a:solidFill>
                  <a:schemeClr val="accent1">
                    <a:lumMod val="50000"/>
                  </a:schemeClr>
                </a:solidFill>
              </a:rPr>
              <a:t>À Troyes et à Romilly-sur-Seine, dans l'Aube, les musées de </a:t>
            </a:r>
            <a:r>
              <a:rPr lang="fr-FR" dirty="0" err="1" smtClean="0">
                <a:solidFill>
                  <a:schemeClr val="accent1">
                    <a:lumMod val="50000"/>
                  </a:schemeClr>
                </a:solidFill>
              </a:rPr>
              <a:t>Vauluisant</a:t>
            </a:r>
            <a:r>
              <a:rPr lang="fr-FR" dirty="0" smtClean="0">
                <a:solidFill>
                  <a:schemeClr val="accent1">
                    <a:lumMod val="50000"/>
                  </a:schemeClr>
                </a:solidFill>
              </a:rPr>
              <a:t> et le musée vivant de la Bonneterie font revivre l'histoire du </a:t>
            </a:r>
            <a:r>
              <a:rPr lang="fr-FR" b="1" i="1" dirty="0" smtClean="0">
                <a:solidFill>
                  <a:schemeClr val="accent1">
                    <a:lumMod val="50000"/>
                  </a:schemeClr>
                </a:solidFill>
              </a:rPr>
              <a:t>textile</a:t>
            </a:r>
            <a:r>
              <a:rPr lang="fr-FR" dirty="0" smtClean="0">
                <a:solidFill>
                  <a:schemeClr val="accent1">
                    <a:lumMod val="50000"/>
                  </a:schemeClr>
                </a:solidFill>
              </a:rPr>
              <a:t>, qui fit la gloire du département. </a:t>
            </a:r>
          </a:p>
          <a:p>
            <a:pPr>
              <a:buFont typeface="Wingdings" pitchFamily="2" charset="2"/>
              <a:buChar char="v"/>
            </a:pPr>
            <a:r>
              <a:rPr lang="fr-FR" dirty="0" smtClean="0">
                <a:solidFill>
                  <a:schemeClr val="accent1">
                    <a:lumMod val="50000"/>
                  </a:schemeClr>
                </a:solidFill>
              </a:rPr>
              <a:t>À Troyes encore, il faut s'intéresser à l'art du </a:t>
            </a:r>
            <a:r>
              <a:rPr lang="fr-FR" b="1" i="1" dirty="0" smtClean="0">
                <a:solidFill>
                  <a:schemeClr val="accent1">
                    <a:lumMod val="50000"/>
                  </a:schemeClr>
                </a:solidFill>
              </a:rPr>
              <a:t>vitrail</a:t>
            </a:r>
            <a:r>
              <a:rPr lang="fr-FR" dirty="0" smtClean="0">
                <a:solidFill>
                  <a:schemeClr val="accent1">
                    <a:lumMod val="50000"/>
                  </a:schemeClr>
                </a:solidFill>
              </a:rPr>
              <a:t>, dont la tradition consacre depuis le Moyen Âge la capitale auboise comme la « ville sainte du vitrail ». Visite d'ateliers. </a:t>
            </a:r>
          </a:p>
          <a:p>
            <a:pPr>
              <a:buFont typeface="Wingdings" pitchFamily="2" charset="2"/>
              <a:buChar char="v"/>
            </a:pPr>
            <a:r>
              <a:rPr lang="fr-FR" dirty="0" smtClean="0">
                <a:solidFill>
                  <a:schemeClr val="accent1">
                    <a:lumMod val="50000"/>
                  </a:schemeClr>
                </a:solidFill>
              </a:rPr>
              <a:t>Enfin, on ne saurait passer dans l'Aube sans se rendre à </a:t>
            </a:r>
            <a:r>
              <a:rPr lang="fr-FR" dirty="0" err="1" smtClean="0">
                <a:solidFill>
                  <a:schemeClr val="accent1">
                    <a:lumMod val="50000"/>
                  </a:schemeClr>
                </a:solidFill>
              </a:rPr>
              <a:t>Bayel</a:t>
            </a:r>
            <a:r>
              <a:rPr lang="fr-FR" dirty="0" smtClean="0">
                <a:solidFill>
                  <a:schemeClr val="accent1">
                    <a:lumMod val="50000"/>
                  </a:schemeClr>
                </a:solidFill>
              </a:rPr>
              <a:t>, où l'on travaille le </a:t>
            </a:r>
            <a:r>
              <a:rPr lang="fr-FR" b="1" i="1" dirty="0" smtClean="0">
                <a:solidFill>
                  <a:schemeClr val="accent1">
                    <a:lumMod val="50000"/>
                  </a:schemeClr>
                </a:solidFill>
              </a:rPr>
              <a:t>verre</a:t>
            </a:r>
            <a:r>
              <a:rPr lang="fr-FR" dirty="0" smtClean="0">
                <a:solidFill>
                  <a:schemeClr val="accent1">
                    <a:lumMod val="50000"/>
                  </a:schemeClr>
                </a:solidFill>
              </a:rPr>
              <a:t> depuis le règne de Philippe le Bel. Les maîtres verriers de la Cristallerie royale de Champagne y façonnent le </a:t>
            </a:r>
            <a:r>
              <a:rPr lang="fr-FR" b="1" i="1" dirty="0" smtClean="0">
                <a:solidFill>
                  <a:schemeClr val="accent1">
                    <a:lumMod val="50000"/>
                  </a:schemeClr>
                </a:solidFill>
              </a:rPr>
              <a:t>cristal</a:t>
            </a:r>
            <a:r>
              <a:rPr lang="fr-FR" dirty="0" smtClean="0">
                <a:solidFill>
                  <a:schemeClr val="accent1">
                    <a:lumMod val="50000"/>
                  </a:schemeClr>
                </a:solidFill>
              </a:rPr>
              <a:t> à la main. </a:t>
            </a:r>
          </a:p>
        </p:txBody>
      </p:sp>
      <p:pic>
        <p:nvPicPr>
          <p:cNvPr id="22530" name="Picture 2" descr="Cliquez pour agrandir"/>
          <p:cNvPicPr>
            <a:picLocks noChangeAspect="1" noChangeArrowheads="1"/>
          </p:cNvPicPr>
          <p:nvPr/>
        </p:nvPicPr>
        <p:blipFill>
          <a:blip r:embed="rId3" cstate="print"/>
          <a:srcRect l="6146" r="7806"/>
          <a:stretch>
            <a:fillRect/>
          </a:stretch>
        </p:blipFill>
        <p:spPr bwMode="auto">
          <a:xfrm>
            <a:off x="7668344" y="4365104"/>
            <a:ext cx="1224136" cy="2012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532" name="Picture 4" descr="Round basket mandelette.jpeg">
            <a:hlinkClick r:id="rId4"/>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11960" y="4941168"/>
            <a:ext cx="1285875" cy="1714500"/>
          </a:xfrm>
          <a:prstGeom prst="rect">
            <a:avLst/>
          </a:prstGeom>
          <a:noFill/>
        </p:spPr>
      </p:pic>
      <p:pic>
        <p:nvPicPr>
          <p:cNvPr id="22534" name="Picture 6" descr="Cliquer pour agrandir"/>
          <p:cNvPicPr>
            <a:picLocks noChangeAspect="1" noChangeArrowheads="1"/>
          </p:cNvPicPr>
          <p:nvPr/>
        </p:nvPicPr>
        <p:blipFill>
          <a:blip r:embed="rId6" cstate="print"/>
          <a:srcRect/>
          <a:stretch>
            <a:fillRect/>
          </a:stretch>
        </p:blipFill>
        <p:spPr bwMode="auto">
          <a:xfrm>
            <a:off x="8100392" y="0"/>
            <a:ext cx="1043608" cy="1123950"/>
          </a:xfrm>
          <a:prstGeom prst="rect">
            <a:avLst/>
          </a:prstGeom>
          <a:noFill/>
        </p:spPr>
      </p:pic>
      <p:pic>
        <p:nvPicPr>
          <p:cNvPr id="3" name="Picture 2" descr="Musée du Feutre à Mouzon, Ardennes (photo A-S Flament)"/>
          <p:cNvPicPr>
            <a:picLocks noChangeAspect="1" noChangeArrowheads="1"/>
          </p:cNvPicPr>
          <p:nvPr/>
        </p:nvPicPr>
        <p:blipFill>
          <a:blip r:embed="rId7" cstate="print">
            <a:clrChange>
              <a:clrFrom>
                <a:srgbClr val="F8F1DF"/>
              </a:clrFrom>
              <a:clrTo>
                <a:srgbClr val="F8F1DF">
                  <a:alpha val="0"/>
                </a:srgbClr>
              </a:clrTo>
            </a:clrChange>
          </a:blip>
          <a:srcRect/>
          <a:stretch>
            <a:fillRect/>
          </a:stretch>
        </p:blipFill>
        <p:spPr bwMode="auto">
          <a:xfrm>
            <a:off x="179512" y="5301208"/>
            <a:ext cx="2095500" cy="1328168"/>
          </a:xfrm>
          <a:prstGeom prst="rect">
            <a:avLst/>
          </a:prstGeom>
          <a:noFill/>
        </p:spPr>
      </p:pic>
      <p:pic>
        <p:nvPicPr>
          <p:cNvPr id="9" name="Picture 6" descr="Cristallerie de Bayel (Aube)"/>
          <p:cNvPicPr>
            <a:picLocks noChangeAspect="1" noChangeArrowheads="1"/>
          </p:cNvPicPr>
          <p:nvPr/>
        </p:nvPicPr>
        <p:blipFill>
          <a:blip r:embed="rId8" cstate="print"/>
          <a:srcRect/>
          <a:stretch>
            <a:fillRect/>
          </a:stretch>
        </p:blipFill>
        <p:spPr bwMode="auto">
          <a:xfrm>
            <a:off x="5940152" y="4437112"/>
            <a:ext cx="1400175" cy="2095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Eglise à pans de bois de Lentilles (Aube)"/>
          <p:cNvPicPr>
            <a:picLocks noChangeAspect="1" noChangeArrowheads="1"/>
          </p:cNvPicPr>
          <p:nvPr/>
        </p:nvPicPr>
        <p:blipFill>
          <a:blip r:embed="rId2" cstate="print"/>
          <a:srcRect/>
          <a:stretch>
            <a:fillRect/>
          </a:stretch>
        </p:blipFill>
        <p:spPr bwMode="auto">
          <a:xfrm>
            <a:off x="1187624" y="4437112"/>
            <a:ext cx="2328333" cy="2160240"/>
          </a:xfrm>
          <a:prstGeom prst="rect">
            <a:avLst/>
          </a:prstGeom>
          <a:noFill/>
        </p:spPr>
      </p:pic>
      <p:sp>
        <p:nvSpPr>
          <p:cNvPr id="2" name="Titre 1"/>
          <p:cNvSpPr>
            <a:spLocks noGrp="1"/>
          </p:cNvSpPr>
          <p:nvPr>
            <p:ph type="title"/>
          </p:nvPr>
        </p:nvSpPr>
        <p:spPr>
          <a:xfrm>
            <a:off x="457200" y="320040"/>
            <a:ext cx="6491064" cy="876712"/>
          </a:xfrm>
        </p:spPr>
        <p:txBody>
          <a:bodyPr>
            <a:normAutofit/>
          </a:bodyPr>
          <a:lstStyle/>
          <a:p>
            <a:pPr algn="ctr"/>
            <a:r>
              <a:rPr lang="fr-FR" sz="5400" dirty="0" smtClean="0"/>
              <a:t>Le tourisme</a:t>
            </a:r>
            <a:endParaRPr lang="fr-FR" sz="5400" dirty="0"/>
          </a:p>
        </p:txBody>
      </p:sp>
      <p:pic>
        <p:nvPicPr>
          <p:cNvPr id="16385" name="Picture 1" descr="http://www.recoin.fr/photos/langresrempart3.jpg"/>
          <p:cNvPicPr>
            <a:picLocks noChangeAspect="1" noChangeArrowheads="1"/>
          </p:cNvPicPr>
          <p:nvPr/>
        </p:nvPicPr>
        <p:blipFill>
          <a:blip r:embed="rId3" cstate="print"/>
          <a:srcRect l="6216" b="6761"/>
          <a:stretch>
            <a:fillRect/>
          </a:stretch>
        </p:blipFill>
        <p:spPr bwMode="auto">
          <a:xfrm>
            <a:off x="179512" y="1268760"/>
            <a:ext cx="2172876" cy="21602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ZoneTexte 3"/>
          <p:cNvSpPr txBox="1"/>
          <p:nvPr/>
        </p:nvSpPr>
        <p:spPr>
          <a:xfrm>
            <a:off x="179512" y="2996952"/>
            <a:ext cx="2160240" cy="369332"/>
          </a:xfrm>
          <a:prstGeom prst="rect">
            <a:avLst/>
          </a:prstGeom>
          <a:noFill/>
        </p:spPr>
        <p:txBody>
          <a:bodyPr wrap="square" rtlCol="0">
            <a:spAutoFit/>
          </a:bodyPr>
          <a:lstStyle/>
          <a:p>
            <a:r>
              <a:rPr lang="fr-FR" b="1" dirty="0" smtClean="0">
                <a:solidFill>
                  <a:schemeClr val="bg1"/>
                </a:solidFill>
              </a:rPr>
              <a:t>Remparts de Langres</a:t>
            </a:r>
            <a:endParaRPr lang="fr-FR" b="1" dirty="0">
              <a:solidFill>
                <a:schemeClr val="bg1"/>
              </a:solidFill>
            </a:endParaRPr>
          </a:p>
        </p:txBody>
      </p:sp>
      <p:pic>
        <p:nvPicPr>
          <p:cNvPr id="16387" name="Picture 3" descr="patrimoine chateau champagne ardenne"/>
          <p:cNvPicPr>
            <a:picLocks noChangeAspect="1" noChangeArrowheads="1"/>
          </p:cNvPicPr>
          <p:nvPr/>
        </p:nvPicPr>
        <p:blipFill>
          <a:blip r:embed="rId4" cstate="print"/>
          <a:srcRect/>
          <a:stretch>
            <a:fillRect/>
          </a:stretch>
        </p:blipFill>
        <p:spPr bwMode="auto">
          <a:xfrm>
            <a:off x="5724128" y="332656"/>
            <a:ext cx="3203848" cy="2114540"/>
          </a:xfrm>
          <a:prstGeom prst="rect">
            <a:avLst/>
          </a:prstGeom>
          <a:ln>
            <a:noFill/>
          </a:ln>
          <a:effectLst>
            <a:outerShdw blurRad="292100" dist="139700" dir="2700000" algn="tl" rotWithShape="0">
              <a:srgbClr val="333333">
                <a:alpha val="65000"/>
              </a:srgbClr>
            </a:outerShdw>
          </a:effectLst>
        </p:spPr>
      </p:pic>
      <p:sp>
        <p:nvSpPr>
          <p:cNvPr id="7" name="ZoneTexte 6"/>
          <p:cNvSpPr txBox="1"/>
          <p:nvPr/>
        </p:nvSpPr>
        <p:spPr>
          <a:xfrm>
            <a:off x="6156176" y="2420888"/>
            <a:ext cx="2160240" cy="369332"/>
          </a:xfrm>
          <a:prstGeom prst="rect">
            <a:avLst/>
          </a:prstGeom>
          <a:noFill/>
        </p:spPr>
        <p:txBody>
          <a:bodyPr wrap="square" rtlCol="0">
            <a:spAutoFit/>
          </a:bodyPr>
          <a:lstStyle/>
          <a:p>
            <a:r>
              <a:rPr lang="fr-FR" b="1" dirty="0" smtClean="0">
                <a:solidFill>
                  <a:schemeClr val="accent1">
                    <a:lumMod val="50000"/>
                  </a:schemeClr>
                </a:solidFill>
              </a:rPr>
              <a:t>Château de Sedan</a:t>
            </a:r>
            <a:endParaRPr lang="fr-FR" b="1" dirty="0">
              <a:solidFill>
                <a:schemeClr val="accent1">
                  <a:lumMod val="50000"/>
                </a:schemeClr>
              </a:solidFill>
            </a:endParaRPr>
          </a:p>
        </p:txBody>
      </p:sp>
      <p:sp>
        <p:nvSpPr>
          <p:cNvPr id="10" name="Espace réservé du numéro de diapositive 9"/>
          <p:cNvSpPr>
            <a:spLocks noGrp="1"/>
          </p:cNvSpPr>
          <p:nvPr>
            <p:ph type="sldNum" sz="quarter" idx="12"/>
          </p:nvPr>
        </p:nvSpPr>
        <p:spPr/>
        <p:txBody>
          <a:bodyPr/>
          <a:lstStyle/>
          <a:p>
            <a:fld id="{478F8BA3-DEC5-4770-9557-519DA6D24806}" type="slidenum">
              <a:rPr lang="fr-FR" smtClean="0"/>
              <a:pPr/>
              <a:t>6</a:t>
            </a:fld>
            <a:endParaRPr lang="fr-FR"/>
          </a:p>
        </p:txBody>
      </p:sp>
      <p:sp>
        <p:nvSpPr>
          <p:cNvPr id="11" name="Espace réservé du pied de page 10"/>
          <p:cNvSpPr>
            <a:spLocks noGrp="1"/>
          </p:cNvSpPr>
          <p:nvPr>
            <p:ph type="ftr" sz="quarter" idx="11"/>
          </p:nvPr>
        </p:nvSpPr>
        <p:spPr/>
        <p:txBody>
          <a:bodyPr/>
          <a:lstStyle/>
          <a:p>
            <a:r>
              <a:rPr lang="fr-FR" smtClean="0"/>
              <a:t>D.BAFCOP - LPO C.CLAUDEL</a:t>
            </a:r>
            <a:endParaRPr lang="fr-FR"/>
          </a:p>
        </p:txBody>
      </p:sp>
      <p:pic>
        <p:nvPicPr>
          <p:cNvPr id="12" name="Picture 4" descr="CRT Champagne">
            <a:hlinkClick r:id="rId5"/>
          </p:cNvPr>
          <p:cNvPicPr>
            <a:picLocks noChangeAspect="1" noChangeArrowheads="1"/>
          </p:cNvPicPr>
          <p:nvPr/>
        </p:nvPicPr>
        <p:blipFill>
          <a:blip r:embed="rId6" cstate="print"/>
          <a:srcRect/>
          <a:stretch>
            <a:fillRect/>
          </a:stretch>
        </p:blipFill>
        <p:spPr bwMode="auto">
          <a:xfrm>
            <a:off x="179512" y="0"/>
            <a:ext cx="1730964" cy="1280915"/>
          </a:xfrm>
          <a:prstGeom prst="ellipse">
            <a:avLst/>
          </a:prstGeom>
          <a:ln>
            <a:noFill/>
          </a:ln>
          <a:effectLst>
            <a:softEdge rad="112500"/>
          </a:effectLst>
        </p:spPr>
      </p:pic>
      <p:pic>
        <p:nvPicPr>
          <p:cNvPr id="16" name="Picture 10" descr="Hôtel de ville de Rethel"/>
          <p:cNvPicPr>
            <a:picLocks noChangeAspect="1" noChangeArrowheads="1"/>
          </p:cNvPicPr>
          <p:nvPr/>
        </p:nvPicPr>
        <p:blipFill>
          <a:blip r:embed="rId7" cstate="print"/>
          <a:srcRect/>
          <a:stretch>
            <a:fillRect/>
          </a:stretch>
        </p:blipFill>
        <p:spPr bwMode="auto">
          <a:xfrm>
            <a:off x="2987824" y="3212976"/>
            <a:ext cx="2857500" cy="1895476"/>
          </a:xfrm>
          <a:prstGeom prst="rect">
            <a:avLst/>
          </a:prstGeom>
          <a:ln>
            <a:noFill/>
          </a:ln>
          <a:effectLst>
            <a:outerShdw blurRad="292100" dist="139700" dir="2700000" algn="tl" rotWithShape="0">
              <a:srgbClr val="333333">
                <a:alpha val="65000"/>
              </a:srgbClr>
            </a:outerShdw>
          </a:effectLst>
        </p:spPr>
      </p:pic>
      <p:sp>
        <p:nvSpPr>
          <p:cNvPr id="17" name="ZoneTexte 16"/>
          <p:cNvSpPr txBox="1"/>
          <p:nvPr/>
        </p:nvSpPr>
        <p:spPr>
          <a:xfrm>
            <a:off x="5004048" y="3212976"/>
            <a:ext cx="864096" cy="369332"/>
          </a:xfrm>
          <a:prstGeom prst="rect">
            <a:avLst/>
          </a:prstGeom>
          <a:noFill/>
        </p:spPr>
        <p:txBody>
          <a:bodyPr wrap="square" rtlCol="0">
            <a:spAutoFit/>
          </a:bodyPr>
          <a:lstStyle/>
          <a:p>
            <a:r>
              <a:rPr lang="fr-FR" b="1" dirty="0" smtClean="0">
                <a:solidFill>
                  <a:schemeClr val="bg1"/>
                </a:solidFill>
              </a:rPr>
              <a:t>Rethel</a:t>
            </a:r>
            <a:endParaRPr lang="fr-FR" b="1" dirty="0">
              <a:solidFill>
                <a:schemeClr val="bg1"/>
              </a:solidFill>
            </a:endParaRPr>
          </a:p>
        </p:txBody>
      </p:sp>
      <p:pic>
        <p:nvPicPr>
          <p:cNvPr id="18" name="Picture 8" descr="Essoyes, village de Renoir"/>
          <p:cNvPicPr>
            <a:picLocks noChangeAspect="1" noChangeArrowheads="1"/>
          </p:cNvPicPr>
          <p:nvPr/>
        </p:nvPicPr>
        <p:blipFill>
          <a:blip r:embed="rId8" cstate="print"/>
          <a:srcRect/>
          <a:stretch>
            <a:fillRect/>
          </a:stretch>
        </p:blipFill>
        <p:spPr bwMode="auto">
          <a:xfrm>
            <a:off x="6012160" y="2852936"/>
            <a:ext cx="2857500" cy="1905000"/>
          </a:xfrm>
          <a:prstGeom prst="rect">
            <a:avLst/>
          </a:prstGeom>
          <a:ln>
            <a:noFill/>
          </a:ln>
          <a:effectLst>
            <a:outerShdw blurRad="292100" dist="139700" dir="2700000" algn="tl" rotWithShape="0">
              <a:srgbClr val="333333">
                <a:alpha val="65000"/>
              </a:srgbClr>
            </a:outerShdw>
          </a:effectLst>
        </p:spPr>
      </p:pic>
      <p:sp>
        <p:nvSpPr>
          <p:cNvPr id="20" name="ZoneTexte 19"/>
          <p:cNvSpPr txBox="1"/>
          <p:nvPr/>
        </p:nvSpPr>
        <p:spPr>
          <a:xfrm>
            <a:off x="6084168" y="4365104"/>
            <a:ext cx="1440160" cy="369332"/>
          </a:xfrm>
          <a:prstGeom prst="rect">
            <a:avLst/>
          </a:prstGeom>
          <a:noFill/>
        </p:spPr>
        <p:txBody>
          <a:bodyPr wrap="square" rtlCol="0">
            <a:spAutoFit/>
          </a:bodyPr>
          <a:lstStyle/>
          <a:p>
            <a:r>
              <a:rPr lang="fr-FR" b="1" dirty="0" smtClean="0">
                <a:solidFill>
                  <a:schemeClr val="bg1"/>
                </a:solidFill>
              </a:rPr>
              <a:t>Essoyes</a:t>
            </a:r>
            <a:endParaRPr lang="fr-FR" b="1" dirty="0">
              <a:solidFill>
                <a:schemeClr val="bg1"/>
              </a:solidFill>
            </a:endParaRPr>
          </a:p>
        </p:txBody>
      </p:sp>
      <p:pic>
        <p:nvPicPr>
          <p:cNvPr id="21" name="Picture 9" descr="Champagne-ardennes"/>
          <p:cNvPicPr>
            <a:picLocks noChangeAspect="1" noChangeArrowheads="1"/>
          </p:cNvPicPr>
          <p:nvPr/>
        </p:nvPicPr>
        <p:blipFill>
          <a:blip r:embed="rId9" cstate="print"/>
          <a:srcRect/>
          <a:stretch>
            <a:fillRect/>
          </a:stretch>
        </p:blipFill>
        <p:spPr bwMode="auto">
          <a:xfrm>
            <a:off x="2555776" y="1052736"/>
            <a:ext cx="3106316" cy="19259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2" name="ZoneTexte 21"/>
          <p:cNvSpPr txBox="1"/>
          <p:nvPr/>
        </p:nvSpPr>
        <p:spPr>
          <a:xfrm>
            <a:off x="3275856" y="2924944"/>
            <a:ext cx="1440160" cy="369332"/>
          </a:xfrm>
          <a:prstGeom prst="rect">
            <a:avLst/>
          </a:prstGeom>
          <a:noFill/>
        </p:spPr>
        <p:txBody>
          <a:bodyPr wrap="square" rtlCol="0">
            <a:spAutoFit/>
          </a:bodyPr>
          <a:lstStyle/>
          <a:p>
            <a:r>
              <a:rPr lang="fr-FR" b="1" dirty="0" smtClean="0">
                <a:solidFill>
                  <a:schemeClr val="accent1">
                    <a:lumMod val="50000"/>
                  </a:schemeClr>
                </a:solidFill>
              </a:rPr>
              <a:t>Troyes</a:t>
            </a:r>
            <a:endParaRPr lang="fr-FR" b="1" dirty="0">
              <a:solidFill>
                <a:schemeClr val="accent1">
                  <a:lumMod val="50000"/>
                </a:schemeClr>
              </a:solidFill>
            </a:endParaRPr>
          </a:p>
        </p:txBody>
      </p:sp>
      <p:pic>
        <p:nvPicPr>
          <p:cNvPr id="21512" name="Picture 8" descr="http://www.paysagesduchampagne.fr/images/bandeau3.jpg"/>
          <p:cNvPicPr>
            <a:picLocks noChangeAspect="1" noChangeArrowheads="1"/>
          </p:cNvPicPr>
          <p:nvPr/>
        </p:nvPicPr>
        <p:blipFill>
          <a:blip r:embed="rId10" cstate="print"/>
          <a:srcRect r="31739"/>
          <a:stretch>
            <a:fillRect/>
          </a:stretch>
        </p:blipFill>
        <p:spPr bwMode="auto">
          <a:xfrm>
            <a:off x="5940152" y="4941168"/>
            <a:ext cx="2923116" cy="1706142"/>
          </a:xfrm>
          <a:prstGeom prst="rect">
            <a:avLst/>
          </a:prstGeom>
          <a:noFill/>
        </p:spPr>
      </p:pic>
      <p:pic>
        <p:nvPicPr>
          <p:cNvPr id="21514" name="Picture 10" descr="dormans"/>
          <p:cNvPicPr>
            <a:picLocks noChangeAspect="1" noChangeArrowheads="1"/>
          </p:cNvPicPr>
          <p:nvPr/>
        </p:nvPicPr>
        <p:blipFill>
          <a:blip r:embed="rId11" cstate="print"/>
          <a:srcRect l="17822" t="31491" r="33509" b="36436"/>
          <a:stretch>
            <a:fillRect/>
          </a:stretch>
        </p:blipFill>
        <p:spPr bwMode="auto">
          <a:xfrm>
            <a:off x="0" y="3645024"/>
            <a:ext cx="1645897" cy="230425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5" name="ZoneTexte 24"/>
          <p:cNvSpPr txBox="1"/>
          <p:nvPr/>
        </p:nvSpPr>
        <p:spPr>
          <a:xfrm>
            <a:off x="0" y="5877272"/>
            <a:ext cx="1440160" cy="738664"/>
          </a:xfrm>
          <a:prstGeom prst="rect">
            <a:avLst/>
          </a:prstGeom>
          <a:noFill/>
        </p:spPr>
        <p:txBody>
          <a:bodyPr wrap="square" rtlCol="0">
            <a:spAutoFit/>
          </a:bodyPr>
          <a:lstStyle/>
          <a:p>
            <a:r>
              <a:rPr lang="fr-FR" sz="1400" b="1" dirty="0" smtClean="0">
                <a:solidFill>
                  <a:schemeClr val="accent1">
                    <a:lumMod val="50000"/>
                  </a:schemeClr>
                </a:solidFill>
              </a:rPr>
              <a:t>Mémorial de Dormans 1914_1918</a:t>
            </a:r>
            <a:endParaRPr lang="fr-FR" sz="1400" b="1" dirty="0">
              <a:solidFill>
                <a:schemeClr val="accent1">
                  <a:lumMod val="50000"/>
                </a:schemeClr>
              </a:solidFill>
            </a:endParaRPr>
          </a:p>
        </p:txBody>
      </p:sp>
      <p:pic>
        <p:nvPicPr>
          <p:cNvPr id="21518" name="Picture 14" descr="http://www.ot-epernay.fr/SITES/ot-epernay.fr/local/cache-vignettes/L200xH133/arton6942-f6d75.jpg"/>
          <p:cNvPicPr>
            <a:picLocks noChangeAspect="1" noChangeArrowheads="1"/>
          </p:cNvPicPr>
          <p:nvPr/>
        </p:nvPicPr>
        <p:blipFill>
          <a:blip r:embed="rId12" cstate="print"/>
          <a:srcRect/>
          <a:stretch>
            <a:fillRect/>
          </a:stretch>
        </p:blipFill>
        <p:spPr bwMode="auto">
          <a:xfrm>
            <a:off x="3203848" y="4869160"/>
            <a:ext cx="2662978" cy="17708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8" name="ZoneTexte 27"/>
          <p:cNvSpPr txBox="1"/>
          <p:nvPr/>
        </p:nvSpPr>
        <p:spPr>
          <a:xfrm>
            <a:off x="3779912" y="5877272"/>
            <a:ext cx="1440160" cy="738664"/>
          </a:xfrm>
          <a:prstGeom prst="rect">
            <a:avLst/>
          </a:prstGeom>
          <a:noFill/>
        </p:spPr>
        <p:txBody>
          <a:bodyPr wrap="square" rtlCol="0">
            <a:spAutoFit/>
          </a:bodyPr>
          <a:lstStyle/>
          <a:p>
            <a:pPr algn="ctr"/>
            <a:r>
              <a:rPr lang="fr-FR" sz="1400" b="1" dirty="0" smtClean="0">
                <a:solidFill>
                  <a:schemeClr val="bg1"/>
                </a:solidFill>
              </a:rPr>
              <a:t>Avenue de Champagne</a:t>
            </a:r>
          </a:p>
          <a:p>
            <a:pPr algn="ctr"/>
            <a:r>
              <a:rPr lang="fr-FR" sz="1400" b="1" dirty="0" smtClean="0">
                <a:solidFill>
                  <a:schemeClr val="bg1"/>
                </a:solidFill>
              </a:rPr>
              <a:t>Epernay</a:t>
            </a:r>
            <a:endParaRPr lang="fr-FR" sz="1400" b="1" dirty="0">
              <a:solidFill>
                <a:schemeClr val="bg1"/>
              </a:solidFill>
            </a:endParaRPr>
          </a:p>
        </p:txBody>
      </p:sp>
      <p:sp>
        <p:nvSpPr>
          <p:cNvPr id="23" name="ZoneTexte 22"/>
          <p:cNvSpPr txBox="1"/>
          <p:nvPr/>
        </p:nvSpPr>
        <p:spPr>
          <a:xfrm>
            <a:off x="1475656" y="4437112"/>
            <a:ext cx="2160240" cy="646331"/>
          </a:xfrm>
          <a:prstGeom prst="rect">
            <a:avLst/>
          </a:prstGeom>
          <a:noFill/>
        </p:spPr>
        <p:txBody>
          <a:bodyPr wrap="square" rtlCol="0">
            <a:spAutoFit/>
          </a:bodyPr>
          <a:lstStyle/>
          <a:p>
            <a:r>
              <a:rPr lang="fr-FR" b="1" dirty="0" smtClean="0">
                <a:solidFill>
                  <a:schemeClr val="bg1"/>
                </a:solidFill>
              </a:rPr>
              <a:t>Lentilles, église à pans de bois</a:t>
            </a:r>
            <a:endParaRPr lang="fr-FR"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8" name="Picture 8" descr="Route Touristique du Champagne"/>
          <p:cNvPicPr>
            <a:picLocks noChangeAspect="1" noChangeArrowheads="1"/>
          </p:cNvPicPr>
          <p:nvPr/>
        </p:nvPicPr>
        <p:blipFill>
          <a:blip r:embed="rId2" cstate="print"/>
          <a:srcRect/>
          <a:stretch>
            <a:fillRect/>
          </a:stretch>
        </p:blipFill>
        <p:spPr bwMode="auto">
          <a:xfrm>
            <a:off x="4283968" y="2852936"/>
            <a:ext cx="2694175" cy="1800200"/>
          </a:xfrm>
          <a:prstGeom prst="rect">
            <a:avLst/>
          </a:prstGeom>
          <a:ln>
            <a:noFill/>
          </a:ln>
          <a:effectLst>
            <a:outerShdw blurRad="292100" dist="139700" dir="2700000" algn="tl" rotWithShape="0">
              <a:srgbClr val="333333">
                <a:alpha val="65000"/>
              </a:srgbClr>
            </a:outerShdw>
          </a:effectLst>
        </p:spPr>
      </p:pic>
      <p:sp>
        <p:nvSpPr>
          <p:cNvPr id="2" name="Titre 1"/>
          <p:cNvSpPr>
            <a:spLocks noGrp="1"/>
          </p:cNvSpPr>
          <p:nvPr>
            <p:ph type="title"/>
          </p:nvPr>
        </p:nvSpPr>
        <p:spPr>
          <a:xfrm>
            <a:off x="1619672" y="0"/>
            <a:ext cx="6079576" cy="908720"/>
          </a:xfrm>
        </p:spPr>
        <p:txBody>
          <a:bodyPr>
            <a:noAutofit/>
          </a:bodyPr>
          <a:lstStyle/>
          <a:p>
            <a:r>
              <a:rPr lang="fr-FR" sz="4800" dirty="0" smtClean="0"/>
              <a:t>Le tourisme</a:t>
            </a:r>
            <a:endParaRPr lang="fr-FR" sz="4800" dirty="0"/>
          </a:p>
        </p:txBody>
      </p:sp>
      <p:pic>
        <p:nvPicPr>
          <p:cNvPr id="17410" name="Picture 2" descr="Champagne-ardennes"/>
          <p:cNvPicPr>
            <a:picLocks noChangeAspect="1" noChangeArrowheads="1"/>
          </p:cNvPicPr>
          <p:nvPr/>
        </p:nvPicPr>
        <p:blipFill>
          <a:blip r:embed="rId3" cstate="print"/>
          <a:srcRect/>
          <a:stretch>
            <a:fillRect/>
          </a:stretch>
        </p:blipFill>
        <p:spPr bwMode="auto">
          <a:xfrm>
            <a:off x="6516216" y="260648"/>
            <a:ext cx="2463552" cy="2884949"/>
          </a:xfrm>
          <a:prstGeom prst="rect">
            <a:avLst/>
          </a:prstGeom>
          <a:noFill/>
        </p:spPr>
      </p:pic>
      <p:sp>
        <p:nvSpPr>
          <p:cNvPr id="7" name="ZoneTexte 6"/>
          <p:cNvSpPr txBox="1"/>
          <p:nvPr/>
        </p:nvSpPr>
        <p:spPr>
          <a:xfrm>
            <a:off x="3275856" y="4725144"/>
            <a:ext cx="1440160" cy="369332"/>
          </a:xfrm>
          <a:prstGeom prst="rect">
            <a:avLst/>
          </a:prstGeom>
          <a:noFill/>
        </p:spPr>
        <p:txBody>
          <a:bodyPr wrap="square" rtlCol="0">
            <a:spAutoFit/>
          </a:bodyPr>
          <a:lstStyle/>
          <a:p>
            <a:r>
              <a:rPr lang="fr-FR" dirty="0" smtClean="0">
                <a:solidFill>
                  <a:schemeClr val="bg1"/>
                </a:solidFill>
              </a:rPr>
              <a:t>Essoyes</a:t>
            </a:r>
            <a:endParaRPr lang="fr-FR" dirty="0">
              <a:solidFill>
                <a:schemeClr val="bg1"/>
              </a:solidFill>
            </a:endParaRPr>
          </a:p>
        </p:txBody>
      </p:sp>
      <p:sp>
        <p:nvSpPr>
          <p:cNvPr id="12" name="Espace réservé du numéro de diapositive 11"/>
          <p:cNvSpPr>
            <a:spLocks noGrp="1"/>
          </p:cNvSpPr>
          <p:nvPr>
            <p:ph type="sldNum" sz="quarter" idx="12"/>
          </p:nvPr>
        </p:nvSpPr>
        <p:spPr/>
        <p:txBody>
          <a:bodyPr/>
          <a:lstStyle/>
          <a:p>
            <a:fld id="{478F8BA3-DEC5-4770-9557-519DA6D24806}" type="slidenum">
              <a:rPr lang="fr-FR" smtClean="0"/>
              <a:pPr/>
              <a:t>7</a:t>
            </a:fld>
            <a:endParaRPr lang="fr-FR"/>
          </a:p>
        </p:txBody>
      </p:sp>
      <p:sp>
        <p:nvSpPr>
          <p:cNvPr id="13" name="Espace réservé du pied de page 12"/>
          <p:cNvSpPr>
            <a:spLocks noGrp="1"/>
          </p:cNvSpPr>
          <p:nvPr>
            <p:ph type="ftr" sz="quarter" idx="11"/>
          </p:nvPr>
        </p:nvSpPr>
        <p:spPr/>
        <p:txBody>
          <a:bodyPr/>
          <a:lstStyle/>
          <a:p>
            <a:r>
              <a:rPr lang="fr-FR" smtClean="0"/>
              <a:t>D.BAFCOP - LPO C.CLAUDEL</a:t>
            </a:r>
            <a:endParaRPr lang="fr-FR"/>
          </a:p>
        </p:txBody>
      </p:sp>
      <p:pic>
        <p:nvPicPr>
          <p:cNvPr id="14" name="Picture 4" descr="CRT Champagne">
            <a:hlinkClick r:id="rId4"/>
          </p:cNvPr>
          <p:cNvPicPr>
            <a:picLocks noChangeAspect="1" noChangeArrowheads="1"/>
          </p:cNvPicPr>
          <p:nvPr/>
        </p:nvPicPr>
        <p:blipFill>
          <a:blip r:embed="rId5" cstate="print"/>
          <a:srcRect/>
          <a:stretch>
            <a:fillRect/>
          </a:stretch>
        </p:blipFill>
        <p:spPr bwMode="auto">
          <a:xfrm>
            <a:off x="0" y="0"/>
            <a:ext cx="1619672" cy="1198559"/>
          </a:xfrm>
          <a:prstGeom prst="ellipse">
            <a:avLst/>
          </a:prstGeom>
          <a:ln>
            <a:noFill/>
          </a:ln>
          <a:effectLst>
            <a:softEdge rad="112500"/>
          </a:effectLst>
        </p:spPr>
      </p:pic>
      <p:pic>
        <p:nvPicPr>
          <p:cNvPr id="17" name="Picture 6" descr="http://www.champagne.fr/wpFichiers/1/1/Ressources/image/PaysagesduChampagne/paysage1.jpg"/>
          <p:cNvPicPr>
            <a:picLocks noChangeAspect="1" noChangeArrowheads="1"/>
          </p:cNvPicPr>
          <p:nvPr/>
        </p:nvPicPr>
        <p:blipFill>
          <a:blip r:embed="rId6" cstate="print"/>
          <a:srcRect/>
          <a:stretch>
            <a:fillRect/>
          </a:stretch>
        </p:blipFill>
        <p:spPr bwMode="auto">
          <a:xfrm>
            <a:off x="179512" y="1196752"/>
            <a:ext cx="1905000" cy="14401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8" name="Picture 4" descr="http://www.paysagesduchampagne.fr/images/bandeau4.jpg"/>
          <p:cNvPicPr>
            <a:picLocks noChangeAspect="1" noChangeArrowheads="1"/>
          </p:cNvPicPr>
          <p:nvPr/>
        </p:nvPicPr>
        <p:blipFill>
          <a:blip r:embed="rId7" cstate="print"/>
          <a:srcRect t="32124" r="18940"/>
          <a:stretch>
            <a:fillRect/>
          </a:stretch>
        </p:blipFill>
        <p:spPr bwMode="auto">
          <a:xfrm>
            <a:off x="251520" y="5013176"/>
            <a:ext cx="4898207" cy="1634134"/>
          </a:xfrm>
          <a:prstGeom prst="rect">
            <a:avLst/>
          </a:prstGeom>
          <a:ln>
            <a:noFill/>
          </a:ln>
          <a:effectLst>
            <a:outerShdw blurRad="292100" dist="139700" dir="2700000" algn="tl" rotWithShape="0">
              <a:srgbClr val="333333">
                <a:alpha val="65000"/>
              </a:srgbClr>
            </a:outerShdw>
          </a:effectLst>
        </p:spPr>
      </p:pic>
      <p:pic>
        <p:nvPicPr>
          <p:cNvPr id="19" name="Picture 7" descr="http://www.chevaux-champagne-ardenne.com/userfiles/246/Image/RANDO%20ATTEL%20VIGNE.jpg"/>
          <p:cNvPicPr>
            <a:picLocks noChangeAspect="1" noChangeArrowheads="1"/>
          </p:cNvPicPr>
          <p:nvPr/>
        </p:nvPicPr>
        <p:blipFill>
          <a:blip r:embed="rId8" cstate="print"/>
          <a:srcRect/>
          <a:stretch>
            <a:fillRect/>
          </a:stretch>
        </p:blipFill>
        <p:spPr bwMode="auto">
          <a:xfrm>
            <a:off x="2123728" y="908720"/>
            <a:ext cx="2448272" cy="17811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0" name="Picture 2" descr="http://www.champagne.fr/wpFichiers/1/1/Ressources/image/PaysagesduChampagne/cave.jpg"/>
          <p:cNvPicPr>
            <a:picLocks noChangeAspect="1" noChangeArrowheads="1"/>
          </p:cNvPicPr>
          <p:nvPr/>
        </p:nvPicPr>
        <p:blipFill>
          <a:blip r:embed="rId9" cstate="print"/>
          <a:srcRect/>
          <a:stretch>
            <a:fillRect/>
          </a:stretch>
        </p:blipFill>
        <p:spPr bwMode="auto">
          <a:xfrm>
            <a:off x="179512" y="2924944"/>
            <a:ext cx="2232248" cy="19442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1" name="Rectangle 20"/>
          <p:cNvSpPr/>
          <p:nvPr/>
        </p:nvSpPr>
        <p:spPr>
          <a:xfrm>
            <a:off x="251520" y="5013176"/>
            <a:ext cx="1846724" cy="369332"/>
          </a:xfrm>
          <a:prstGeom prst="rect">
            <a:avLst/>
          </a:prstGeom>
        </p:spPr>
        <p:txBody>
          <a:bodyPr wrap="none">
            <a:spAutoFit/>
          </a:bodyPr>
          <a:lstStyle/>
          <a:p>
            <a:r>
              <a:rPr lang="fr-FR" b="1" dirty="0" smtClean="0">
                <a:solidFill>
                  <a:schemeClr val="bg1"/>
                </a:solidFill>
              </a:rPr>
              <a:t>caves et crayères </a:t>
            </a:r>
            <a:endParaRPr lang="fr-FR" b="1" dirty="0">
              <a:solidFill>
                <a:schemeClr val="bg1"/>
              </a:solidFill>
            </a:endParaRPr>
          </a:p>
        </p:txBody>
      </p:sp>
      <p:pic>
        <p:nvPicPr>
          <p:cNvPr id="9218" name="Picture 2" descr="http://www.champagne-ardenne.pref.gouv.fr/var/sgar/storage/images/media/images/oiseaux_mare/3219-1-fre-FR/oiseaux_mare_medium.jpg">
            <a:hlinkClick r:id="rId10" tooltip="oiseaux mare"/>
          </p:cNvPr>
          <p:cNvPicPr>
            <a:picLocks noChangeAspect="1" noChangeArrowheads="1"/>
          </p:cNvPicPr>
          <p:nvPr/>
        </p:nvPicPr>
        <p:blipFill>
          <a:blip r:embed="rId11" cstate="print"/>
          <a:srcRect/>
          <a:stretch>
            <a:fillRect/>
          </a:stretch>
        </p:blipFill>
        <p:spPr bwMode="auto">
          <a:xfrm>
            <a:off x="4427984" y="1052736"/>
            <a:ext cx="2215631" cy="1440160"/>
          </a:xfrm>
          <a:prstGeom prst="rect">
            <a:avLst/>
          </a:prstGeom>
          <a:ln>
            <a:noFill/>
          </a:ln>
          <a:effectLst>
            <a:outerShdw blurRad="292100" dist="139700" dir="2700000" algn="tl" rotWithShape="0">
              <a:srgbClr val="333333">
                <a:alpha val="65000"/>
              </a:srgbClr>
            </a:outerShdw>
          </a:effectLst>
        </p:spPr>
      </p:pic>
      <p:pic>
        <p:nvPicPr>
          <p:cNvPr id="20482" name="Picture 2" descr="Site du Moulin de Dosches">
            <a:hlinkClick r:id="rId12"/>
          </p:cNvPr>
          <p:cNvPicPr>
            <a:picLocks noChangeAspect="1" noChangeArrowheads="1"/>
          </p:cNvPicPr>
          <p:nvPr/>
        </p:nvPicPr>
        <p:blipFill>
          <a:blip r:embed="rId13" cstate="print"/>
          <a:srcRect/>
          <a:stretch>
            <a:fillRect/>
          </a:stretch>
        </p:blipFill>
        <p:spPr bwMode="auto">
          <a:xfrm>
            <a:off x="5436096" y="4869160"/>
            <a:ext cx="2592288" cy="1728192"/>
          </a:xfrm>
          <a:prstGeom prst="rect">
            <a:avLst/>
          </a:prstGeom>
          <a:noFill/>
        </p:spPr>
      </p:pic>
      <p:sp>
        <p:nvSpPr>
          <p:cNvPr id="16" name="Rectangle 15"/>
          <p:cNvSpPr/>
          <p:nvPr/>
        </p:nvSpPr>
        <p:spPr>
          <a:xfrm>
            <a:off x="5580112" y="6165304"/>
            <a:ext cx="2194255" cy="307777"/>
          </a:xfrm>
          <a:prstGeom prst="rect">
            <a:avLst/>
          </a:prstGeom>
        </p:spPr>
        <p:txBody>
          <a:bodyPr wrap="none">
            <a:spAutoFit/>
          </a:bodyPr>
          <a:lstStyle/>
          <a:p>
            <a:r>
              <a:rPr lang="fr-FR" sz="1400" b="1" dirty="0" smtClean="0">
                <a:solidFill>
                  <a:schemeClr val="bg1"/>
                </a:solidFill>
              </a:rPr>
              <a:t>Site du Moulin de Dosches </a:t>
            </a:r>
            <a:endParaRPr lang="fr-FR" sz="1400" b="1" dirty="0">
              <a:solidFill>
                <a:schemeClr val="bg1"/>
              </a:solidFill>
            </a:endParaRPr>
          </a:p>
        </p:txBody>
      </p:sp>
      <p:pic>
        <p:nvPicPr>
          <p:cNvPr id="20486" name="Picture 6" descr="Croix de Lorraine à Colombey les Deux Eglises, Haute-Marne"/>
          <p:cNvPicPr>
            <a:picLocks noChangeAspect="1" noChangeArrowheads="1"/>
          </p:cNvPicPr>
          <p:nvPr/>
        </p:nvPicPr>
        <p:blipFill>
          <a:blip r:embed="rId14" cstate="print"/>
          <a:srcRect/>
          <a:stretch>
            <a:fillRect/>
          </a:stretch>
        </p:blipFill>
        <p:spPr bwMode="auto">
          <a:xfrm>
            <a:off x="2339752" y="2708920"/>
            <a:ext cx="1582867" cy="2232248"/>
          </a:xfrm>
          <a:prstGeom prst="ellipse">
            <a:avLst/>
          </a:prstGeom>
          <a:ln>
            <a:noFill/>
          </a:ln>
          <a:effectLst>
            <a:softEdge rad="112500"/>
          </a:effectLst>
        </p:spPr>
      </p:pic>
      <p:sp>
        <p:nvSpPr>
          <p:cNvPr id="22" name="Rectangle 21"/>
          <p:cNvSpPr/>
          <p:nvPr/>
        </p:nvSpPr>
        <p:spPr>
          <a:xfrm>
            <a:off x="2123728" y="4509120"/>
            <a:ext cx="2180340" cy="523220"/>
          </a:xfrm>
          <a:prstGeom prst="rect">
            <a:avLst/>
          </a:prstGeom>
        </p:spPr>
        <p:txBody>
          <a:bodyPr wrap="none">
            <a:spAutoFit/>
          </a:bodyPr>
          <a:lstStyle/>
          <a:p>
            <a:pPr algn="ctr"/>
            <a:r>
              <a:rPr lang="fr-FR" sz="1400" b="1" dirty="0" smtClean="0">
                <a:solidFill>
                  <a:schemeClr val="accent1">
                    <a:lumMod val="50000"/>
                  </a:schemeClr>
                </a:solidFill>
              </a:rPr>
              <a:t>Croix de Lorraine à </a:t>
            </a:r>
          </a:p>
          <a:p>
            <a:pPr algn="ctr"/>
            <a:r>
              <a:rPr lang="fr-FR" sz="1400" b="1" dirty="0" smtClean="0">
                <a:solidFill>
                  <a:schemeClr val="accent1">
                    <a:lumMod val="50000"/>
                  </a:schemeClr>
                </a:solidFill>
              </a:rPr>
              <a:t>Colombey-les-Deux-Eglises</a:t>
            </a:r>
            <a:endParaRPr lang="fr-FR" sz="1400" b="1" dirty="0">
              <a:solidFill>
                <a:schemeClr val="accent1">
                  <a:lumMod val="50000"/>
                </a:schemeClr>
              </a:solidFill>
            </a:endParaRPr>
          </a:p>
        </p:txBody>
      </p:sp>
      <p:pic>
        <p:nvPicPr>
          <p:cNvPr id="17412" name="Picture 4" descr="Region Champagne-Ardenne"/>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6480795" y="3212976"/>
            <a:ext cx="2663205" cy="282584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88640"/>
            <a:ext cx="7242048" cy="626328"/>
          </a:xfrm>
        </p:spPr>
        <p:txBody>
          <a:bodyPr>
            <a:normAutofit/>
          </a:bodyPr>
          <a:lstStyle/>
          <a:p>
            <a:r>
              <a:rPr lang="fr-FR" dirty="0" smtClean="0"/>
              <a:t>Les spécialités ardennaises</a:t>
            </a:r>
            <a:endParaRPr lang="fr-FR" dirty="0"/>
          </a:p>
        </p:txBody>
      </p:sp>
      <p:sp>
        <p:nvSpPr>
          <p:cNvPr id="3" name="Rectangle 2"/>
          <p:cNvSpPr/>
          <p:nvPr/>
        </p:nvSpPr>
        <p:spPr>
          <a:xfrm>
            <a:off x="179512" y="1052736"/>
            <a:ext cx="6480720" cy="5355312"/>
          </a:xfrm>
          <a:prstGeom prst="rect">
            <a:avLst/>
          </a:prstGeom>
        </p:spPr>
        <p:txBody>
          <a:bodyPr wrap="square">
            <a:spAutoFit/>
          </a:bodyPr>
          <a:lstStyle/>
          <a:p>
            <a:pPr>
              <a:buFont typeface="Wingdings" pitchFamily="2" charset="2"/>
              <a:buChar char="§"/>
            </a:pPr>
            <a:r>
              <a:rPr lang="fr-FR" dirty="0" smtClean="0">
                <a:solidFill>
                  <a:schemeClr val="accent1">
                    <a:lumMod val="50000"/>
                  </a:schemeClr>
                </a:solidFill>
              </a:rPr>
              <a:t>La </a:t>
            </a:r>
            <a:r>
              <a:rPr lang="fr-FR" b="1" dirty="0" smtClean="0">
                <a:solidFill>
                  <a:schemeClr val="accent1">
                    <a:lumMod val="50000"/>
                  </a:schemeClr>
                </a:solidFill>
              </a:rPr>
              <a:t>pomme de terre </a:t>
            </a:r>
            <a:r>
              <a:rPr lang="fr-FR" dirty="0" smtClean="0">
                <a:solidFill>
                  <a:schemeClr val="accent1">
                    <a:lumMod val="50000"/>
                  </a:schemeClr>
                </a:solidFill>
              </a:rPr>
              <a:t>est le légume de base de l’alimentation ardennaise. On la trouve dans la </a:t>
            </a:r>
            <a:r>
              <a:rPr lang="fr-FR" b="1" i="1" dirty="0" smtClean="0">
                <a:solidFill>
                  <a:schemeClr val="accent1">
                    <a:lumMod val="50000"/>
                  </a:schemeClr>
                </a:solidFill>
              </a:rPr>
              <a:t>salade au lard</a:t>
            </a:r>
            <a:r>
              <a:rPr lang="fr-FR" dirty="0" smtClean="0">
                <a:solidFill>
                  <a:schemeClr val="accent1">
                    <a:lumMod val="50000"/>
                  </a:schemeClr>
                </a:solidFill>
              </a:rPr>
              <a:t> et</a:t>
            </a:r>
            <a:r>
              <a:rPr lang="fr-FR" b="1" i="1" dirty="0" smtClean="0">
                <a:solidFill>
                  <a:schemeClr val="accent1">
                    <a:lumMod val="50000"/>
                  </a:schemeClr>
                </a:solidFill>
              </a:rPr>
              <a:t> La cacasse à cul nu : </a:t>
            </a:r>
            <a:r>
              <a:rPr lang="fr-FR" dirty="0" smtClean="0">
                <a:solidFill>
                  <a:schemeClr val="accent1">
                    <a:lumMod val="50000"/>
                  </a:schemeClr>
                </a:solidFill>
              </a:rPr>
              <a:t>quasiment le plat national ardennais : ragoût de pommes de terre et d'oignons fondants.</a:t>
            </a:r>
          </a:p>
          <a:p>
            <a:pPr>
              <a:buFont typeface="Wingdings" pitchFamily="2" charset="2"/>
              <a:buChar char="§"/>
            </a:pPr>
            <a:r>
              <a:rPr lang="fr-FR" dirty="0" smtClean="0">
                <a:solidFill>
                  <a:schemeClr val="accent1">
                    <a:lumMod val="50000"/>
                  </a:schemeClr>
                </a:solidFill>
              </a:rPr>
              <a:t>Dans cette région de chasseurs, </a:t>
            </a:r>
            <a:r>
              <a:rPr lang="fr-FR" b="1" dirty="0" smtClean="0">
                <a:solidFill>
                  <a:schemeClr val="accent1">
                    <a:lumMod val="50000"/>
                  </a:schemeClr>
                </a:solidFill>
              </a:rPr>
              <a:t>le gibier </a:t>
            </a:r>
            <a:r>
              <a:rPr lang="fr-FR" dirty="0" smtClean="0">
                <a:solidFill>
                  <a:schemeClr val="accent1">
                    <a:lumMod val="50000"/>
                  </a:schemeClr>
                </a:solidFill>
              </a:rPr>
              <a:t>est abondant : sanglier (emblème des Ardennes), chevreuil, lièvre, etc. </a:t>
            </a:r>
          </a:p>
          <a:p>
            <a:pPr>
              <a:buFont typeface="Wingdings" pitchFamily="2" charset="2"/>
              <a:buChar char="§"/>
            </a:pPr>
            <a:r>
              <a:rPr lang="fr-FR" b="1" i="1" dirty="0" smtClean="0">
                <a:solidFill>
                  <a:schemeClr val="accent1">
                    <a:lumMod val="50000"/>
                  </a:schemeClr>
                </a:solidFill>
              </a:rPr>
              <a:t>Le jambon cru des Ardennes</a:t>
            </a:r>
            <a:r>
              <a:rPr lang="fr-FR" dirty="0" smtClean="0">
                <a:solidFill>
                  <a:schemeClr val="accent1">
                    <a:lumMod val="50000"/>
                  </a:schemeClr>
                </a:solidFill>
              </a:rPr>
              <a:t> est frotté manuellement au sel sec et aux épices avant un lent séchage ou le </a:t>
            </a:r>
            <a:r>
              <a:rPr lang="fr-FR" b="1" i="1" dirty="0" smtClean="0">
                <a:solidFill>
                  <a:schemeClr val="accent1">
                    <a:lumMod val="50000"/>
                  </a:schemeClr>
                </a:solidFill>
              </a:rPr>
              <a:t>boudin blanc de Rethel</a:t>
            </a:r>
            <a:r>
              <a:rPr lang="fr-FR" dirty="0" smtClean="0">
                <a:solidFill>
                  <a:schemeClr val="accent1">
                    <a:lumMod val="50000"/>
                  </a:schemeClr>
                </a:solidFill>
              </a:rPr>
              <a:t> conserve jalousement le secret de sa recette. </a:t>
            </a:r>
          </a:p>
          <a:p>
            <a:pPr>
              <a:buFont typeface="Wingdings" pitchFamily="2" charset="2"/>
              <a:buChar char="§"/>
            </a:pPr>
            <a:r>
              <a:rPr lang="fr-FR" dirty="0" smtClean="0">
                <a:solidFill>
                  <a:schemeClr val="accent1">
                    <a:lumMod val="50000"/>
                  </a:schemeClr>
                </a:solidFill>
              </a:rPr>
              <a:t>La </a:t>
            </a:r>
            <a:r>
              <a:rPr lang="fr-FR" b="1" dirty="0" smtClean="0">
                <a:solidFill>
                  <a:schemeClr val="accent1">
                    <a:lumMod val="50000"/>
                  </a:schemeClr>
                </a:solidFill>
              </a:rPr>
              <a:t>dinde rouge des Ardennes</a:t>
            </a:r>
            <a:r>
              <a:rPr lang="fr-FR" dirty="0" smtClean="0">
                <a:solidFill>
                  <a:schemeClr val="accent1">
                    <a:lumMod val="50000"/>
                  </a:schemeClr>
                </a:solidFill>
              </a:rPr>
              <a:t>, plat des rois, est à nouveau élevée pour égayer les tables de fin d’année. </a:t>
            </a:r>
          </a:p>
          <a:p>
            <a:pPr>
              <a:buFont typeface="Wingdings" pitchFamily="2" charset="2"/>
              <a:buChar char="§"/>
            </a:pPr>
            <a:r>
              <a:rPr lang="fr-FR" dirty="0" smtClean="0">
                <a:solidFill>
                  <a:schemeClr val="accent1">
                    <a:lumMod val="50000"/>
                  </a:schemeClr>
                </a:solidFill>
              </a:rPr>
              <a:t>Pour les poissons, la palette est large : </a:t>
            </a:r>
            <a:r>
              <a:rPr lang="fr-FR" b="1" dirty="0" smtClean="0">
                <a:solidFill>
                  <a:schemeClr val="accent1">
                    <a:lumMod val="50000"/>
                  </a:schemeClr>
                </a:solidFill>
              </a:rPr>
              <a:t>truite de la Semoy</a:t>
            </a:r>
            <a:r>
              <a:rPr lang="fr-FR" dirty="0" smtClean="0">
                <a:solidFill>
                  <a:schemeClr val="accent1">
                    <a:lumMod val="50000"/>
                  </a:schemeClr>
                </a:solidFill>
              </a:rPr>
              <a:t>, friture de </a:t>
            </a:r>
            <a:r>
              <a:rPr lang="fr-FR" b="1" i="1" dirty="0" smtClean="0">
                <a:solidFill>
                  <a:schemeClr val="accent1">
                    <a:lumMod val="50000"/>
                  </a:schemeClr>
                </a:solidFill>
              </a:rPr>
              <a:t>fretins de la Meuse</a:t>
            </a:r>
            <a:r>
              <a:rPr lang="fr-FR" dirty="0" smtClean="0">
                <a:solidFill>
                  <a:schemeClr val="accent1">
                    <a:lumMod val="50000"/>
                  </a:schemeClr>
                </a:solidFill>
              </a:rPr>
              <a:t>, ou encore le </a:t>
            </a:r>
            <a:r>
              <a:rPr lang="fr-FR" b="1" dirty="0" smtClean="0">
                <a:solidFill>
                  <a:schemeClr val="accent1">
                    <a:lumMod val="50000"/>
                  </a:schemeClr>
                </a:solidFill>
              </a:rPr>
              <a:t>brochet</a:t>
            </a:r>
            <a:r>
              <a:rPr lang="fr-FR" b="1" i="1" dirty="0" smtClean="0">
                <a:solidFill>
                  <a:schemeClr val="accent1">
                    <a:lumMod val="50000"/>
                  </a:schemeClr>
                </a:solidFill>
              </a:rPr>
              <a:t> farci</a:t>
            </a:r>
            <a:r>
              <a:rPr lang="fr-FR" dirty="0" smtClean="0">
                <a:solidFill>
                  <a:schemeClr val="accent1">
                    <a:lumMod val="50000"/>
                  </a:schemeClr>
                </a:solidFill>
              </a:rPr>
              <a:t>. </a:t>
            </a:r>
          </a:p>
          <a:p>
            <a:pPr>
              <a:buFont typeface="Wingdings" pitchFamily="2" charset="2"/>
              <a:buChar char="§"/>
            </a:pPr>
            <a:r>
              <a:rPr lang="fr-FR" dirty="0" smtClean="0">
                <a:solidFill>
                  <a:schemeClr val="accent1">
                    <a:lumMod val="50000"/>
                  </a:schemeClr>
                </a:solidFill>
              </a:rPr>
              <a:t>Côté fromages, le </a:t>
            </a:r>
            <a:r>
              <a:rPr lang="fr-FR" b="1" i="1" dirty="0" smtClean="0">
                <a:solidFill>
                  <a:schemeClr val="accent1">
                    <a:lumMod val="50000"/>
                  </a:schemeClr>
                </a:solidFill>
              </a:rPr>
              <a:t>maroilles de la Thiérache</a:t>
            </a:r>
            <a:r>
              <a:rPr lang="fr-FR" dirty="0" smtClean="0">
                <a:solidFill>
                  <a:schemeClr val="accent1">
                    <a:lumMod val="50000"/>
                  </a:schemeClr>
                </a:solidFill>
              </a:rPr>
              <a:t> est de couleur orangée ; quant au </a:t>
            </a:r>
            <a:r>
              <a:rPr lang="fr-FR" b="1" i="1" dirty="0" smtClean="0">
                <a:solidFill>
                  <a:schemeClr val="accent1">
                    <a:lumMod val="50000"/>
                  </a:schemeClr>
                </a:solidFill>
              </a:rPr>
              <a:t>rocroy</a:t>
            </a:r>
            <a:r>
              <a:rPr lang="fr-FR" b="1" dirty="0" smtClean="0">
                <a:solidFill>
                  <a:schemeClr val="accent1">
                    <a:lumMod val="50000"/>
                  </a:schemeClr>
                </a:solidFill>
              </a:rPr>
              <a:t>, </a:t>
            </a:r>
            <a:r>
              <a:rPr lang="fr-FR" dirty="0" smtClean="0">
                <a:solidFill>
                  <a:schemeClr val="accent1">
                    <a:lumMod val="50000"/>
                  </a:schemeClr>
                </a:solidFill>
              </a:rPr>
              <a:t>il ne contient aucune matière grasse ! </a:t>
            </a:r>
          </a:p>
          <a:p>
            <a:pPr>
              <a:buFont typeface="Wingdings" pitchFamily="2" charset="2"/>
              <a:buChar char="§"/>
            </a:pPr>
            <a:r>
              <a:rPr lang="fr-FR" dirty="0" smtClean="0">
                <a:solidFill>
                  <a:schemeClr val="accent1">
                    <a:lumMod val="50000"/>
                  </a:schemeClr>
                </a:solidFill>
              </a:rPr>
              <a:t>La </a:t>
            </a:r>
            <a:r>
              <a:rPr lang="fr-FR" b="1" i="1" dirty="0" smtClean="0">
                <a:solidFill>
                  <a:schemeClr val="accent1">
                    <a:lumMod val="50000"/>
                  </a:schemeClr>
                </a:solidFill>
              </a:rPr>
              <a:t>Vaute</a:t>
            </a:r>
            <a:r>
              <a:rPr lang="fr-FR" b="1" dirty="0" smtClean="0">
                <a:solidFill>
                  <a:schemeClr val="accent1">
                    <a:lumMod val="50000"/>
                  </a:schemeClr>
                </a:solidFill>
              </a:rPr>
              <a:t>, </a:t>
            </a:r>
            <a:r>
              <a:rPr lang="fr-FR" dirty="0" smtClean="0">
                <a:solidFill>
                  <a:schemeClr val="accent1">
                    <a:lumMod val="50000"/>
                  </a:schemeClr>
                </a:solidFill>
              </a:rPr>
              <a:t>la </a:t>
            </a:r>
            <a:r>
              <a:rPr lang="fr-FR" b="1" i="1" dirty="0" smtClean="0">
                <a:solidFill>
                  <a:schemeClr val="accent1">
                    <a:lumMod val="50000"/>
                  </a:schemeClr>
                </a:solidFill>
              </a:rPr>
              <a:t>tantimolle</a:t>
            </a:r>
            <a:r>
              <a:rPr lang="fr-FR" b="1" dirty="0" smtClean="0">
                <a:solidFill>
                  <a:schemeClr val="accent1">
                    <a:lumMod val="50000"/>
                  </a:schemeClr>
                </a:solidFill>
              </a:rPr>
              <a:t> </a:t>
            </a:r>
            <a:r>
              <a:rPr lang="fr-FR" dirty="0" smtClean="0">
                <a:solidFill>
                  <a:schemeClr val="accent1">
                    <a:lumMod val="50000"/>
                  </a:schemeClr>
                </a:solidFill>
              </a:rPr>
              <a:t>et la </a:t>
            </a:r>
            <a:r>
              <a:rPr lang="fr-FR" b="1" i="1" dirty="0" smtClean="0">
                <a:solidFill>
                  <a:schemeClr val="accent1">
                    <a:lumMod val="50000"/>
                  </a:schemeClr>
                </a:solidFill>
              </a:rPr>
              <a:t>berdelle</a:t>
            </a:r>
            <a:r>
              <a:rPr lang="fr-FR" b="1" dirty="0" smtClean="0">
                <a:solidFill>
                  <a:schemeClr val="accent1">
                    <a:lumMod val="50000"/>
                  </a:schemeClr>
                </a:solidFill>
              </a:rPr>
              <a:t> </a:t>
            </a:r>
            <a:r>
              <a:rPr lang="fr-FR" dirty="0" smtClean="0">
                <a:solidFill>
                  <a:schemeClr val="accent1">
                    <a:lumMod val="50000"/>
                  </a:schemeClr>
                </a:solidFill>
              </a:rPr>
              <a:t>sont des crêpes épaisses qui agrémentent aussi bien l’entrée que le dessert. Sinon, on pourra déguster le </a:t>
            </a:r>
            <a:r>
              <a:rPr lang="fr-FR" b="1" i="1" dirty="0" smtClean="0">
                <a:solidFill>
                  <a:schemeClr val="accent1">
                    <a:lumMod val="50000"/>
                  </a:schemeClr>
                </a:solidFill>
              </a:rPr>
              <a:t>gâteau mollet</a:t>
            </a:r>
            <a:r>
              <a:rPr lang="fr-FR" b="1" dirty="0" smtClean="0">
                <a:solidFill>
                  <a:schemeClr val="accent1">
                    <a:lumMod val="50000"/>
                  </a:schemeClr>
                </a:solidFill>
              </a:rPr>
              <a:t> </a:t>
            </a:r>
            <a:r>
              <a:rPr lang="fr-FR" dirty="0" smtClean="0">
                <a:solidFill>
                  <a:schemeClr val="accent1">
                    <a:lumMod val="50000"/>
                  </a:schemeClr>
                </a:solidFill>
              </a:rPr>
              <a:t>(brioche des repas de noces), les </a:t>
            </a:r>
            <a:r>
              <a:rPr lang="fr-FR" b="1" i="1" dirty="0" smtClean="0">
                <a:solidFill>
                  <a:schemeClr val="accent1">
                    <a:lumMod val="50000"/>
                  </a:schemeClr>
                </a:solidFill>
              </a:rPr>
              <a:t>galettes au sucre</a:t>
            </a:r>
            <a:r>
              <a:rPr lang="fr-FR" dirty="0" smtClean="0">
                <a:solidFill>
                  <a:schemeClr val="accent1">
                    <a:lumMod val="50000"/>
                  </a:schemeClr>
                </a:solidFill>
              </a:rPr>
              <a:t>, les </a:t>
            </a:r>
            <a:r>
              <a:rPr lang="fr-FR" b="1" i="1" dirty="0" smtClean="0">
                <a:solidFill>
                  <a:schemeClr val="accent1">
                    <a:lumMod val="50000"/>
                  </a:schemeClr>
                </a:solidFill>
              </a:rPr>
              <a:t>ardoises en chocolat de Sedan</a:t>
            </a:r>
            <a:r>
              <a:rPr lang="fr-FR" dirty="0" smtClean="0">
                <a:solidFill>
                  <a:schemeClr val="accent1">
                    <a:lumMod val="50000"/>
                  </a:schemeClr>
                </a:solidFill>
              </a:rPr>
              <a:t>, etc. </a:t>
            </a:r>
            <a:endParaRPr lang="fr-FR" dirty="0">
              <a:solidFill>
                <a:schemeClr val="accent1">
                  <a:lumMod val="50000"/>
                </a:schemeClr>
              </a:solidFill>
            </a:endParaRPr>
          </a:p>
        </p:txBody>
      </p:sp>
      <p:pic>
        <p:nvPicPr>
          <p:cNvPr id="30722" name="Picture 2" descr="http://www.champagne-ardenne.pref.gouv.fr/var/sgar/storage/images/media/images/galette_ardennaise2/6356-1-fre-FR/galette_ardennaise_large.jpg">
            <a:hlinkClick r:id="rId2" tooltip="galette ardennaise"/>
          </p:cNvPr>
          <p:cNvPicPr>
            <a:picLocks noChangeAspect="1" noChangeArrowheads="1"/>
          </p:cNvPicPr>
          <p:nvPr/>
        </p:nvPicPr>
        <p:blipFill>
          <a:blip r:embed="rId3" cstate="print"/>
          <a:srcRect r="16841"/>
          <a:stretch>
            <a:fillRect/>
          </a:stretch>
        </p:blipFill>
        <p:spPr bwMode="auto">
          <a:xfrm>
            <a:off x="6588224" y="4005064"/>
            <a:ext cx="2376264" cy="14859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Espace réservé du numéro de diapositive 4"/>
          <p:cNvSpPr>
            <a:spLocks noGrp="1"/>
          </p:cNvSpPr>
          <p:nvPr>
            <p:ph type="sldNum" sz="quarter" idx="12"/>
          </p:nvPr>
        </p:nvSpPr>
        <p:spPr/>
        <p:txBody>
          <a:bodyPr/>
          <a:lstStyle/>
          <a:p>
            <a:fld id="{478F8BA3-DEC5-4770-9557-519DA6D24806}" type="slidenum">
              <a:rPr lang="fr-FR" smtClean="0"/>
              <a:pPr/>
              <a:t>8</a:t>
            </a:fld>
            <a:endParaRPr lang="fr-FR"/>
          </a:p>
        </p:txBody>
      </p:sp>
      <p:sp>
        <p:nvSpPr>
          <p:cNvPr id="6" name="Espace réservé du pied de page 5"/>
          <p:cNvSpPr>
            <a:spLocks noGrp="1"/>
          </p:cNvSpPr>
          <p:nvPr>
            <p:ph type="ftr" sz="quarter" idx="11"/>
          </p:nvPr>
        </p:nvSpPr>
        <p:spPr/>
        <p:txBody>
          <a:bodyPr/>
          <a:lstStyle/>
          <a:p>
            <a:r>
              <a:rPr lang="fr-FR" smtClean="0"/>
              <a:t>D.BAFCOP - LPO C.CLAUDEL</a:t>
            </a:r>
            <a:endParaRPr lang="fr-FR"/>
          </a:p>
        </p:txBody>
      </p:sp>
      <p:pic>
        <p:nvPicPr>
          <p:cNvPr id="8" name="Picture 4" descr="Pommes du pays d'Othe"/>
          <p:cNvPicPr>
            <a:picLocks noChangeAspect="1" noChangeArrowheads="1"/>
          </p:cNvPicPr>
          <p:nvPr/>
        </p:nvPicPr>
        <p:blipFill>
          <a:blip r:embed="rId4" cstate="print"/>
          <a:srcRect/>
          <a:stretch>
            <a:fillRect/>
          </a:stretch>
        </p:blipFill>
        <p:spPr bwMode="auto">
          <a:xfrm>
            <a:off x="6516216" y="5661248"/>
            <a:ext cx="2446026" cy="856109"/>
          </a:xfrm>
          <a:prstGeom prst="rect">
            <a:avLst/>
          </a:prstGeom>
          <a:ln>
            <a:noFill/>
          </a:ln>
          <a:effectLst>
            <a:outerShdw blurRad="292100" dist="139700" dir="2700000" algn="tl" rotWithShape="0">
              <a:srgbClr val="333333">
                <a:alpha val="65000"/>
              </a:srgbClr>
            </a:outerShdw>
          </a:effectLst>
        </p:spPr>
      </p:pic>
      <p:pic>
        <p:nvPicPr>
          <p:cNvPr id="13314" name="Picture 2" descr="http://www.kamaxx.com/jdlf/img/photos/3194_1.jpg"/>
          <p:cNvPicPr>
            <a:picLocks noChangeAspect="1" noChangeArrowheads="1"/>
          </p:cNvPicPr>
          <p:nvPr/>
        </p:nvPicPr>
        <p:blipFill>
          <a:blip r:embed="rId5" cstate="print"/>
          <a:srcRect/>
          <a:stretch>
            <a:fillRect/>
          </a:stretch>
        </p:blipFill>
        <p:spPr bwMode="auto">
          <a:xfrm>
            <a:off x="7308304" y="188640"/>
            <a:ext cx="1611635" cy="1549350"/>
          </a:xfrm>
          <a:prstGeom prst="rect">
            <a:avLst/>
          </a:prstGeom>
          <a:ln>
            <a:noFill/>
          </a:ln>
          <a:effectLst>
            <a:outerShdw blurRad="292100" dist="139700" dir="2700000" algn="tl" rotWithShape="0">
              <a:srgbClr val="333333">
                <a:alpha val="65000"/>
              </a:srgbClr>
            </a:outerShdw>
          </a:effectLst>
        </p:spPr>
      </p:pic>
      <p:pic>
        <p:nvPicPr>
          <p:cNvPr id="4" name="Picture 2" descr="http://www.roc.asso.fr/image/faune-sauvage/sanglier.jpg"/>
          <p:cNvPicPr>
            <a:picLocks noChangeAspect="1" noChangeArrowheads="1"/>
          </p:cNvPicPr>
          <p:nvPr/>
        </p:nvPicPr>
        <p:blipFill>
          <a:blip r:embed="rId6" cstate="print">
            <a:clrChange>
              <a:clrFrom>
                <a:srgbClr val="F8E67A"/>
              </a:clrFrom>
              <a:clrTo>
                <a:srgbClr val="F8E67A">
                  <a:alpha val="0"/>
                </a:srgbClr>
              </a:clrTo>
            </a:clrChange>
          </a:blip>
          <a:srcRect/>
          <a:stretch>
            <a:fillRect/>
          </a:stretch>
        </p:blipFill>
        <p:spPr bwMode="auto">
          <a:xfrm>
            <a:off x="6516216" y="1674682"/>
            <a:ext cx="2627784" cy="21723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332656"/>
            <a:ext cx="7242048" cy="660688"/>
          </a:xfrm>
        </p:spPr>
        <p:txBody>
          <a:bodyPr/>
          <a:lstStyle/>
          <a:p>
            <a:r>
              <a:rPr lang="fr-FR" dirty="0" smtClean="0"/>
              <a:t>Les spécialités champenoises</a:t>
            </a:r>
            <a:endParaRPr lang="fr-FR" dirty="0"/>
          </a:p>
        </p:txBody>
      </p:sp>
      <p:sp>
        <p:nvSpPr>
          <p:cNvPr id="3" name="Rectangle 2"/>
          <p:cNvSpPr/>
          <p:nvPr/>
        </p:nvSpPr>
        <p:spPr>
          <a:xfrm>
            <a:off x="251520" y="1196752"/>
            <a:ext cx="6120680" cy="5509200"/>
          </a:xfrm>
          <a:prstGeom prst="rect">
            <a:avLst/>
          </a:prstGeom>
        </p:spPr>
        <p:txBody>
          <a:bodyPr wrap="square">
            <a:spAutoFit/>
          </a:bodyPr>
          <a:lstStyle/>
          <a:p>
            <a:pPr>
              <a:buFont typeface="Wingdings" pitchFamily="2" charset="2"/>
              <a:buChar char="§"/>
            </a:pPr>
            <a:r>
              <a:rPr lang="fr-FR" sz="1600" dirty="0" smtClean="0">
                <a:solidFill>
                  <a:schemeClr val="accent1">
                    <a:lumMod val="50000"/>
                  </a:schemeClr>
                </a:solidFill>
              </a:rPr>
              <a:t>Les </a:t>
            </a:r>
            <a:r>
              <a:rPr lang="fr-FR" sz="1600" b="1" i="1" dirty="0" smtClean="0">
                <a:solidFill>
                  <a:schemeClr val="accent1">
                    <a:lumMod val="50000"/>
                  </a:schemeClr>
                </a:solidFill>
              </a:rPr>
              <a:t>andouillettes de Troyes </a:t>
            </a:r>
            <a:r>
              <a:rPr lang="fr-FR" sz="1600" dirty="0" smtClean="0">
                <a:solidFill>
                  <a:schemeClr val="accent1">
                    <a:lumMod val="50000"/>
                  </a:schemeClr>
                </a:solidFill>
              </a:rPr>
              <a:t>ont acquis une renommée mondiale. Les </a:t>
            </a:r>
            <a:r>
              <a:rPr lang="fr-FR" sz="1600" b="1" i="1" dirty="0" smtClean="0">
                <a:solidFill>
                  <a:schemeClr val="accent1">
                    <a:lumMod val="50000"/>
                  </a:schemeClr>
                </a:solidFill>
              </a:rPr>
              <a:t>pieds de porc panés de Sainte-Menehould</a:t>
            </a:r>
            <a:r>
              <a:rPr lang="fr-FR" sz="1600" dirty="0" smtClean="0">
                <a:solidFill>
                  <a:schemeClr val="accent1">
                    <a:lumMod val="50000"/>
                  </a:schemeClr>
                </a:solidFill>
              </a:rPr>
              <a:t> sont une véritable curiosité charcutière.</a:t>
            </a:r>
            <a:r>
              <a:rPr lang="fr-FR" sz="1600" b="1" i="1" dirty="0" smtClean="0">
                <a:solidFill>
                  <a:schemeClr val="accent1">
                    <a:lumMod val="50000"/>
                  </a:schemeClr>
                </a:solidFill>
              </a:rPr>
              <a:t> Le jambon de Reims</a:t>
            </a:r>
            <a:r>
              <a:rPr lang="fr-FR" sz="1600" dirty="0" smtClean="0">
                <a:solidFill>
                  <a:schemeClr val="accent1">
                    <a:lumMod val="50000"/>
                  </a:schemeClr>
                </a:solidFill>
              </a:rPr>
              <a:t> à base d'épaule de porc et de palette assaisonnées au champagne.</a:t>
            </a:r>
          </a:p>
          <a:p>
            <a:pPr>
              <a:buFont typeface="Wingdings" pitchFamily="2" charset="2"/>
              <a:buChar char="§"/>
            </a:pPr>
            <a:r>
              <a:rPr lang="fr-FR" sz="1600" dirty="0" smtClean="0">
                <a:solidFill>
                  <a:schemeClr val="accent1">
                    <a:lumMod val="50000"/>
                  </a:schemeClr>
                </a:solidFill>
              </a:rPr>
              <a:t>Les </a:t>
            </a:r>
            <a:r>
              <a:rPr lang="fr-FR" sz="1600" b="1" i="1" dirty="0" smtClean="0">
                <a:solidFill>
                  <a:schemeClr val="accent1">
                    <a:lumMod val="50000"/>
                  </a:schemeClr>
                </a:solidFill>
              </a:rPr>
              <a:t>brochets de l’étang du Der </a:t>
            </a:r>
            <a:r>
              <a:rPr lang="fr-FR" sz="1600" dirty="0" smtClean="0">
                <a:solidFill>
                  <a:schemeClr val="accent1">
                    <a:lumMod val="50000"/>
                  </a:schemeClr>
                </a:solidFill>
              </a:rPr>
              <a:t>sont réputés et souvent saucés au Champagne.</a:t>
            </a:r>
          </a:p>
          <a:p>
            <a:pPr>
              <a:buFont typeface="Wingdings" pitchFamily="2" charset="2"/>
              <a:buChar char="§"/>
            </a:pPr>
            <a:r>
              <a:rPr lang="fr-FR" sz="1600" dirty="0" smtClean="0">
                <a:solidFill>
                  <a:schemeClr val="accent1">
                    <a:lumMod val="50000"/>
                  </a:schemeClr>
                </a:solidFill>
              </a:rPr>
              <a:t>La </a:t>
            </a:r>
            <a:r>
              <a:rPr lang="fr-FR" sz="1600" b="1" i="1" dirty="0" smtClean="0">
                <a:solidFill>
                  <a:schemeClr val="accent1">
                    <a:lumMod val="50000"/>
                  </a:schemeClr>
                </a:solidFill>
              </a:rPr>
              <a:t>potée champenoise</a:t>
            </a:r>
            <a:r>
              <a:rPr lang="fr-FR" sz="1600" dirty="0" smtClean="0">
                <a:solidFill>
                  <a:schemeClr val="accent1">
                    <a:lumMod val="50000"/>
                  </a:schemeClr>
                </a:solidFill>
              </a:rPr>
              <a:t> est cuisinée notamment à base de chou et de lard.</a:t>
            </a:r>
          </a:p>
          <a:p>
            <a:pPr>
              <a:buFont typeface="Wingdings" pitchFamily="2" charset="2"/>
              <a:buChar char="§"/>
            </a:pPr>
            <a:r>
              <a:rPr lang="fr-FR" sz="1600" dirty="0" smtClean="0">
                <a:solidFill>
                  <a:schemeClr val="accent1">
                    <a:lumMod val="50000"/>
                  </a:schemeClr>
                </a:solidFill>
              </a:rPr>
              <a:t>Le </a:t>
            </a:r>
            <a:r>
              <a:rPr lang="fr-FR" sz="1600" b="1" dirty="0" smtClean="0">
                <a:solidFill>
                  <a:schemeClr val="accent1">
                    <a:lumMod val="50000"/>
                  </a:schemeClr>
                </a:solidFill>
              </a:rPr>
              <a:t>chou à Choucroute</a:t>
            </a:r>
            <a:r>
              <a:rPr lang="fr-FR" sz="1600" dirty="0" smtClean="0">
                <a:solidFill>
                  <a:schemeClr val="accent1">
                    <a:lumMod val="50000"/>
                  </a:schemeClr>
                </a:solidFill>
              </a:rPr>
              <a:t>, peu surprenant lorsque l'on sait que l'Aube est la seconde région productrice de Choucroute après l'Alsace ; </a:t>
            </a:r>
            <a:r>
              <a:rPr lang="fr-FR" sz="1600" b="1" i="1" dirty="0" smtClean="0">
                <a:solidFill>
                  <a:schemeClr val="accent1">
                    <a:lumMod val="50000"/>
                  </a:schemeClr>
                </a:solidFill>
              </a:rPr>
              <a:t>Les lentillons rosés de Champagne, </a:t>
            </a:r>
            <a:r>
              <a:rPr lang="fr-FR" sz="1600" dirty="0" smtClean="0">
                <a:solidFill>
                  <a:schemeClr val="accent1">
                    <a:lumMod val="50000"/>
                  </a:schemeClr>
                </a:solidFill>
              </a:rPr>
              <a:t>légume traditionnel de la région ont un goût doux et sucré.</a:t>
            </a:r>
          </a:p>
          <a:p>
            <a:pPr>
              <a:buFont typeface="Wingdings" pitchFamily="2" charset="2"/>
              <a:buChar char="§"/>
            </a:pPr>
            <a:r>
              <a:rPr lang="fr-FR" sz="1600" dirty="0" smtClean="0">
                <a:solidFill>
                  <a:schemeClr val="accent1">
                    <a:lumMod val="50000"/>
                  </a:schemeClr>
                </a:solidFill>
              </a:rPr>
              <a:t>En Haute-Marne, on trouve </a:t>
            </a:r>
            <a:r>
              <a:rPr lang="fr-FR" sz="1600" b="1" dirty="0" smtClean="0">
                <a:solidFill>
                  <a:schemeClr val="accent1">
                    <a:lumMod val="50000"/>
                  </a:schemeClr>
                </a:solidFill>
              </a:rPr>
              <a:t>la truffe de Bourgogne </a:t>
            </a:r>
            <a:r>
              <a:rPr lang="fr-FR" sz="1600" dirty="0" smtClean="0">
                <a:solidFill>
                  <a:schemeClr val="accent1">
                    <a:lumMod val="50000"/>
                  </a:schemeClr>
                </a:solidFill>
              </a:rPr>
              <a:t>dite truffe grise. Ce champignon pousse naturellement dans les terrains calcaires bien exposés au soleil dans les régions de Langres, Chaumont, Joinville…etc.</a:t>
            </a:r>
          </a:p>
          <a:p>
            <a:pPr>
              <a:buFont typeface="Wingdings" pitchFamily="2" charset="2"/>
              <a:buChar char="§"/>
            </a:pPr>
            <a:r>
              <a:rPr lang="fr-FR" sz="1600" dirty="0" smtClean="0">
                <a:solidFill>
                  <a:schemeClr val="accent1">
                    <a:lumMod val="50000"/>
                  </a:schemeClr>
                </a:solidFill>
              </a:rPr>
              <a:t>La </a:t>
            </a:r>
            <a:r>
              <a:rPr lang="fr-FR" sz="1600" b="1" i="1" dirty="0" smtClean="0">
                <a:solidFill>
                  <a:schemeClr val="accent1">
                    <a:lumMod val="50000"/>
                  </a:schemeClr>
                </a:solidFill>
              </a:rPr>
              <a:t>moutarde</a:t>
            </a:r>
            <a:r>
              <a:rPr lang="fr-FR" sz="1600" b="1" dirty="0" smtClean="0">
                <a:solidFill>
                  <a:schemeClr val="accent1">
                    <a:lumMod val="50000"/>
                  </a:schemeClr>
                </a:solidFill>
              </a:rPr>
              <a:t> </a:t>
            </a:r>
            <a:r>
              <a:rPr lang="fr-FR" sz="1600" dirty="0" smtClean="0">
                <a:solidFill>
                  <a:schemeClr val="accent1">
                    <a:lumMod val="50000"/>
                  </a:schemeClr>
                </a:solidFill>
              </a:rPr>
              <a:t>et le </a:t>
            </a:r>
            <a:r>
              <a:rPr lang="fr-FR" sz="1600" b="1" i="1" dirty="0" smtClean="0">
                <a:solidFill>
                  <a:schemeClr val="accent1">
                    <a:lumMod val="50000"/>
                  </a:schemeClr>
                </a:solidFill>
              </a:rPr>
              <a:t>vinaigre de Reims </a:t>
            </a:r>
            <a:r>
              <a:rPr lang="fr-FR" sz="1600" dirty="0" smtClean="0">
                <a:solidFill>
                  <a:schemeClr val="accent1">
                    <a:lumMod val="50000"/>
                  </a:schemeClr>
                </a:solidFill>
              </a:rPr>
              <a:t>sont élaborés à partir du vin de Champagne. </a:t>
            </a:r>
          </a:p>
          <a:p>
            <a:pPr>
              <a:buFont typeface="Wingdings" pitchFamily="2" charset="2"/>
              <a:buChar char="§"/>
            </a:pPr>
            <a:r>
              <a:rPr lang="fr-FR" sz="1600" dirty="0" smtClean="0">
                <a:solidFill>
                  <a:schemeClr val="accent1">
                    <a:lumMod val="50000"/>
                  </a:schemeClr>
                </a:solidFill>
              </a:rPr>
              <a:t>L’assiette à fromage est constituée des célèbres AOP </a:t>
            </a:r>
            <a:r>
              <a:rPr lang="fr-FR" sz="1600" b="1" i="1" dirty="0" smtClean="0">
                <a:solidFill>
                  <a:schemeClr val="accent1">
                    <a:lumMod val="50000"/>
                  </a:schemeClr>
                </a:solidFill>
              </a:rPr>
              <a:t>Chaource</a:t>
            </a:r>
            <a:r>
              <a:rPr lang="fr-FR" sz="1600" b="1" dirty="0" smtClean="0">
                <a:solidFill>
                  <a:schemeClr val="accent1">
                    <a:lumMod val="50000"/>
                  </a:schemeClr>
                </a:solidFill>
              </a:rPr>
              <a:t> </a:t>
            </a:r>
            <a:r>
              <a:rPr lang="fr-FR" sz="1600" dirty="0" smtClean="0">
                <a:solidFill>
                  <a:schemeClr val="accent1">
                    <a:lumMod val="50000"/>
                  </a:schemeClr>
                </a:solidFill>
              </a:rPr>
              <a:t>et </a:t>
            </a:r>
            <a:r>
              <a:rPr lang="fr-FR" sz="1600" b="1" i="1" dirty="0" smtClean="0">
                <a:solidFill>
                  <a:schemeClr val="accent1">
                    <a:lumMod val="50000"/>
                  </a:schemeClr>
                </a:solidFill>
              </a:rPr>
              <a:t>Langres</a:t>
            </a:r>
            <a:r>
              <a:rPr lang="fr-FR" sz="1600" b="1" dirty="0" smtClean="0">
                <a:solidFill>
                  <a:schemeClr val="accent1">
                    <a:lumMod val="50000"/>
                  </a:schemeClr>
                </a:solidFill>
              </a:rPr>
              <a:t>. </a:t>
            </a:r>
          </a:p>
          <a:p>
            <a:pPr>
              <a:buFont typeface="Wingdings" pitchFamily="2" charset="2"/>
              <a:buChar char="§"/>
            </a:pPr>
            <a:r>
              <a:rPr lang="fr-FR" sz="1600" dirty="0" smtClean="0">
                <a:solidFill>
                  <a:schemeClr val="accent1">
                    <a:lumMod val="50000"/>
                  </a:schemeClr>
                </a:solidFill>
              </a:rPr>
              <a:t>Pour le dessert, on ne manquera pas le </a:t>
            </a:r>
            <a:r>
              <a:rPr lang="fr-FR" sz="1600" b="1" i="1" dirty="0" smtClean="0">
                <a:solidFill>
                  <a:schemeClr val="accent1">
                    <a:lumMod val="50000"/>
                  </a:schemeClr>
                </a:solidFill>
              </a:rPr>
              <a:t>pain d'épice </a:t>
            </a:r>
            <a:r>
              <a:rPr lang="fr-FR" sz="1600" dirty="0" smtClean="0">
                <a:solidFill>
                  <a:schemeClr val="accent1">
                    <a:lumMod val="50000"/>
                  </a:schemeClr>
                </a:solidFill>
              </a:rPr>
              <a:t>de la région rémoise ou les </a:t>
            </a:r>
            <a:r>
              <a:rPr lang="fr-FR" sz="1600" b="1" i="1" dirty="0" smtClean="0">
                <a:solidFill>
                  <a:schemeClr val="accent1">
                    <a:lumMod val="50000"/>
                  </a:schemeClr>
                </a:solidFill>
              </a:rPr>
              <a:t>biscuits roses de Reims</a:t>
            </a:r>
            <a:r>
              <a:rPr lang="fr-FR" sz="1600" dirty="0" smtClean="0">
                <a:solidFill>
                  <a:schemeClr val="accent1">
                    <a:lumMod val="50000"/>
                  </a:schemeClr>
                </a:solidFill>
              </a:rPr>
              <a:t>, les </a:t>
            </a:r>
            <a:r>
              <a:rPr lang="fr-FR" sz="1600" b="1" i="1" dirty="0" smtClean="0">
                <a:solidFill>
                  <a:schemeClr val="accent1">
                    <a:lumMod val="50000"/>
                  </a:schemeClr>
                </a:solidFill>
              </a:rPr>
              <a:t>bouchons de champagne </a:t>
            </a:r>
            <a:r>
              <a:rPr lang="fr-FR" sz="1600" dirty="0" smtClean="0">
                <a:solidFill>
                  <a:schemeClr val="accent1">
                    <a:lumMod val="50000"/>
                  </a:schemeClr>
                </a:solidFill>
              </a:rPr>
              <a:t>au chocolat, et les </a:t>
            </a:r>
            <a:r>
              <a:rPr lang="fr-FR" sz="1600" b="1" i="1" dirty="0" smtClean="0">
                <a:solidFill>
                  <a:schemeClr val="accent1">
                    <a:lumMod val="50000"/>
                  </a:schemeClr>
                </a:solidFill>
              </a:rPr>
              <a:t>croquignoles de Reims </a:t>
            </a:r>
            <a:r>
              <a:rPr lang="fr-FR" sz="1600" dirty="0" smtClean="0">
                <a:solidFill>
                  <a:schemeClr val="accent1">
                    <a:lumMod val="50000"/>
                  </a:schemeClr>
                </a:solidFill>
              </a:rPr>
              <a:t>! </a:t>
            </a:r>
            <a:endParaRPr lang="fr-FR" sz="1600" dirty="0">
              <a:solidFill>
                <a:schemeClr val="accent1">
                  <a:lumMod val="50000"/>
                </a:schemeClr>
              </a:solidFill>
            </a:endParaRPr>
          </a:p>
        </p:txBody>
      </p:sp>
      <p:sp>
        <p:nvSpPr>
          <p:cNvPr id="4" name="Espace réservé du numéro de diapositive 3"/>
          <p:cNvSpPr>
            <a:spLocks noGrp="1"/>
          </p:cNvSpPr>
          <p:nvPr>
            <p:ph type="sldNum" sz="quarter" idx="12"/>
          </p:nvPr>
        </p:nvSpPr>
        <p:spPr/>
        <p:txBody>
          <a:bodyPr/>
          <a:lstStyle/>
          <a:p>
            <a:fld id="{478F8BA3-DEC5-4770-9557-519DA6D24806}" type="slidenum">
              <a:rPr lang="fr-FR" smtClean="0"/>
              <a:pPr/>
              <a:t>9</a:t>
            </a:fld>
            <a:endParaRPr lang="fr-FR"/>
          </a:p>
        </p:txBody>
      </p:sp>
      <p:sp>
        <p:nvSpPr>
          <p:cNvPr id="5" name="Espace réservé du pied de page 4"/>
          <p:cNvSpPr>
            <a:spLocks noGrp="1"/>
          </p:cNvSpPr>
          <p:nvPr>
            <p:ph type="ftr" sz="quarter" idx="11"/>
          </p:nvPr>
        </p:nvSpPr>
        <p:spPr/>
        <p:txBody>
          <a:bodyPr/>
          <a:lstStyle/>
          <a:p>
            <a:r>
              <a:rPr lang="fr-FR" smtClean="0"/>
              <a:t>D.BAFCOP - LPO C.CLAUDEL</a:t>
            </a:r>
            <a:endParaRPr lang="fr-FR"/>
          </a:p>
        </p:txBody>
      </p:sp>
      <p:pic>
        <p:nvPicPr>
          <p:cNvPr id="6" name="Picture 2" descr="http://www.champagne-ardenne.pref.gouv.fr/var/sgar/storage/images/media/images/produits_du_terroir/3099-1-fre-FR/produits_du_terroir_large.jpg">
            <a:hlinkClick r:id="rId2" tooltip="produits du terroir"/>
          </p:cNvPr>
          <p:cNvPicPr>
            <a:picLocks noChangeAspect="1" noChangeArrowheads="1"/>
          </p:cNvPicPr>
          <p:nvPr/>
        </p:nvPicPr>
        <p:blipFill>
          <a:blip r:embed="rId3" cstate="print"/>
          <a:srcRect/>
          <a:stretch>
            <a:fillRect/>
          </a:stretch>
        </p:blipFill>
        <p:spPr bwMode="auto">
          <a:xfrm>
            <a:off x="6300192" y="4437112"/>
            <a:ext cx="2664296" cy="2089118"/>
          </a:xfrm>
          <a:prstGeom prst="rect">
            <a:avLst/>
          </a:prstGeom>
          <a:ln>
            <a:noFill/>
          </a:ln>
          <a:effectLst>
            <a:outerShdw blurRad="292100" dist="139700" dir="2700000" algn="tl" rotWithShape="0">
              <a:srgbClr val="333333">
                <a:alpha val="65000"/>
              </a:srgbClr>
            </a:outerShdw>
          </a:effectLst>
        </p:spPr>
      </p:pic>
      <p:pic>
        <p:nvPicPr>
          <p:cNvPr id="7" name="Picture 8" descr="truffe de bourgogne"/>
          <p:cNvPicPr>
            <a:picLocks noChangeAspect="1" noChangeArrowheads="1"/>
          </p:cNvPicPr>
          <p:nvPr/>
        </p:nvPicPr>
        <p:blipFill>
          <a:blip r:embed="rId4" cstate="print"/>
          <a:srcRect/>
          <a:stretch>
            <a:fillRect/>
          </a:stretch>
        </p:blipFill>
        <p:spPr bwMode="auto">
          <a:xfrm>
            <a:off x="6300192" y="3068960"/>
            <a:ext cx="1890228" cy="1266453"/>
          </a:xfrm>
          <a:prstGeom prst="ellipse">
            <a:avLst/>
          </a:prstGeom>
          <a:ln>
            <a:noFill/>
          </a:ln>
          <a:effectLst>
            <a:softEdge rad="112500"/>
          </a:effectLst>
        </p:spPr>
      </p:pic>
      <p:pic>
        <p:nvPicPr>
          <p:cNvPr id="8" name="Picture 6" descr="Fromages de Champagne-Ardenne : Chaource, Langres et Champs-sur-Barse"/>
          <p:cNvPicPr>
            <a:picLocks noChangeAspect="1" noChangeArrowheads="1"/>
          </p:cNvPicPr>
          <p:nvPr/>
        </p:nvPicPr>
        <p:blipFill>
          <a:blip r:embed="rId5" cstate="print"/>
          <a:srcRect/>
          <a:stretch>
            <a:fillRect/>
          </a:stretch>
        </p:blipFill>
        <p:spPr bwMode="auto">
          <a:xfrm>
            <a:off x="6300192" y="1268760"/>
            <a:ext cx="2641476" cy="176098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2" descr="http://www.reims-tourisme.com/Portals/168/mods/ConstellationGallery/7e199328a2e448609ade722427842dac/0414f7d00ced4b20b8a4b8a5ce0c31cb.jpg"/>
          <p:cNvPicPr>
            <a:picLocks noChangeAspect="1" noChangeArrowheads="1"/>
          </p:cNvPicPr>
          <p:nvPr/>
        </p:nvPicPr>
        <p:blipFill>
          <a:blip r:embed="rId6" cstate="print"/>
          <a:srcRect/>
          <a:stretch>
            <a:fillRect/>
          </a:stretch>
        </p:blipFill>
        <p:spPr bwMode="auto">
          <a:xfrm>
            <a:off x="7308304" y="188640"/>
            <a:ext cx="1428750" cy="81915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2290" name="Picture 2" descr=" - next picture"/>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8172400" y="2204864"/>
            <a:ext cx="759253" cy="214883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852</TotalTime>
  <Words>2893</Words>
  <Application>Microsoft Office PowerPoint</Application>
  <PresentationFormat>Affichage à l'écran (4:3)</PresentationFormat>
  <Paragraphs>236</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Opulent</vt:lpstr>
      <vt:lpstr>CHAMPAGNE - ARDENNE</vt:lpstr>
      <vt:lpstr>Situation économique</vt:lpstr>
      <vt:lpstr>La terre &amp; les hommes</vt:lpstr>
      <vt:lpstr>Histoire et monuments</vt:lpstr>
      <vt:lpstr>Artisanat &amp; traditions</vt:lpstr>
      <vt:lpstr>Le tourisme</vt:lpstr>
      <vt:lpstr>Le tourisme</vt:lpstr>
      <vt:lpstr>Les spécialités ardennaises</vt:lpstr>
      <vt:lpstr>Les spécialités champenoises</vt:lpstr>
      <vt:lpstr>Les vins de Champagne</vt:lpstr>
      <vt:lpstr>Les zones de production</vt:lpstr>
      <vt:lpstr>Zoom sur l’AOC Champagne</vt:lpstr>
      <vt:lpstr>         La méthode traditionnelle pour l’obtention du Champagne </vt:lpstr>
      <vt:lpstr>Lire une étiquette</vt:lpstr>
      <vt:lpstr>Quelques flacons et leurs contenances </vt:lpstr>
      <vt:lpstr>Les autres boissons</vt:lpstr>
      <vt:lpstr>Menu du terroir</vt:lpstr>
      <vt:lpstr>Alliances gastronomiques</vt:lpstr>
      <vt:lpstr>Grandes figures régionales</vt:lpstr>
      <vt:lpstr>Tables  réputées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dom</dc:creator>
  <cp:lastModifiedBy>dom</cp:lastModifiedBy>
  <cp:revision>99</cp:revision>
  <dcterms:created xsi:type="dcterms:W3CDTF">2011-01-25T08:59:22Z</dcterms:created>
  <dcterms:modified xsi:type="dcterms:W3CDTF">2011-01-30T17:19:35Z</dcterms:modified>
</cp:coreProperties>
</file>