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Rectangle à coins arrondis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Rectangle à coins arrondis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6" name="Espace réservé de la date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Rectangle à coins arrondis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Rectangle à coins arrondis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71F84C3-226B-4BD0-9831-B08BD910D79F}" type="datetimeFigureOut">
              <a:rPr lang="fr-FR" smtClean="0"/>
              <a:t>30/03/2010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94458E9-DE69-4451-B66F-C8BCC5ACFFEA}" type="slidenum">
              <a:rPr lang="fr-FR" smtClean="0"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HORS D’OEUVRE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14348" y="4399412"/>
            <a:ext cx="7772400" cy="1315604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1.Définition</a:t>
            </a:r>
          </a:p>
          <a:p>
            <a:r>
              <a:rPr lang="fr-FR" dirty="0" smtClean="0"/>
              <a:t>2.Les hors d’œuvre froids</a:t>
            </a:r>
          </a:p>
          <a:p>
            <a:r>
              <a:rPr lang="fr-FR" dirty="0" smtClean="0"/>
              <a:t>3.Les hors d’œuvre chauds</a:t>
            </a:r>
          </a:p>
          <a:p>
            <a:r>
              <a:rPr lang="fr-FR" dirty="0" smtClean="0"/>
              <a:t>4.Vocabulaire spécifique aux hors d’œuvre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47688"/>
            <a:ext cx="8229600" cy="1066800"/>
          </a:xfrm>
        </p:spPr>
        <p:txBody>
          <a:bodyPr/>
          <a:lstStyle/>
          <a:p>
            <a:r>
              <a:rPr lang="fr-FR" dirty="0" smtClean="0"/>
              <a:t>1. DEFINITION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325112"/>
          </a:xfrm>
        </p:spPr>
        <p:txBody>
          <a:bodyPr/>
          <a:lstStyle/>
          <a:p>
            <a:r>
              <a:rPr lang="fr-FR" dirty="0" smtClean="0"/>
              <a:t>Comme leur nom l’indique, les hors d’œuvre forme la première partie d’un repas.</a:t>
            </a:r>
          </a:p>
          <a:p>
            <a:r>
              <a:rPr lang="fr-FR" dirty="0" smtClean="0"/>
              <a:t>Ils sont classés en hors d’œuvre froids ou chauds</a:t>
            </a:r>
          </a:p>
          <a:p>
            <a:r>
              <a:rPr lang="fr-FR" dirty="0" smtClean="0"/>
              <a:t>Ils ne doivent en aucun cas dominer le plat principal: ils sont « hors de l’œuvre ».</a:t>
            </a:r>
          </a:p>
          <a:p>
            <a:r>
              <a:rPr lang="fr-FR" dirty="0" smtClean="0"/>
              <a:t>L’œuvre étant le: 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286116" y="3957584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u="sng" dirty="0" smtClean="0">
                <a:solidFill>
                  <a:srgbClr val="FF0000"/>
                </a:solidFill>
              </a:rPr>
              <a:t>PLAT  PRINCIPAL</a:t>
            </a:r>
            <a:endParaRPr lang="fr-FR" sz="20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66800"/>
          </a:xfrm>
        </p:spPr>
        <p:txBody>
          <a:bodyPr/>
          <a:lstStyle/>
          <a:p>
            <a:r>
              <a:rPr lang="fr-FR" dirty="0" smtClean="0"/>
              <a:t>2.LES HORS D’ŒUVRE FROIDS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325112"/>
          </a:xfrm>
        </p:spPr>
        <p:txBody>
          <a:bodyPr/>
          <a:lstStyle/>
          <a:p>
            <a:r>
              <a:rPr lang="fr-FR" dirty="0" smtClean="0"/>
              <a:t>Les hors d’œuvre froids sont généralement servis en été.</a:t>
            </a:r>
          </a:p>
          <a:p>
            <a:r>
              <a:rPr lang="fr-FR" dirty="0" smtClean="0"/>
              <a:t>Les hors d’œuvre froids peuvent être présentés sous forme de buffet.</a:t>
            </a:r>
          </a:p>
          <a:p>
            <a:r>
              <a:rPr lang="fr-FR" dirty="0" smtClean="0"/>
              <a:t>Le responsable de préparation des hors d’œuvre froids dans une brigade est:</a:t>
            </a:r>
          </a:p>
          <a:p>
            <a:r>
              <a:rPr lang="fr-FR" dirty="0" smtClean="0"/>
              <a:t>Voici quelques applications culinaires de hors d’œuvre froids: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5143504" y="4029022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u="sng" dirty="0" smtClean="0">
                <a:solidFill>
                  <a:srgbClr val="FF0000"/>
                </a:solidFill>
              </a:rPr>
              <a:t>LE GARDE MANGER</a:t>
            </a:r>
            <a:endParaRPr lang="fr-FR" sz="20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42844" y="714355"/>
          <a:ext cx="8858312" cy="600079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214578"/>
                <a:gridCol w="2214578"/>
                <a:gridCol w="2214578"/>
                <a:gridCol w="2214578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BASE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APPLICATIONS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BASE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APPLICATIONS</a:t>
                      </a:r>
                      <a:endParaRPr lang="fr-FR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Charcuterie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Légumes Farcis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Coquillages 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Œufs 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Crustacés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Œufs de Poisson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Foie Gras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Poissons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Légumes Crus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Viandes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Légumes à la Grecque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Céréales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2357422" y="1571612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Pâté en croute, jambon fumé, rillette, saucissons…</a:t>
            </a:r>
            <a:endParaRPr lang="fr-FR" sz="1600" dirty="0"/>
          </a:p>
        </p:txBody>
      </p:sp>
      <p:sp>
        <p:nvSpPr>
          <p:cNvPr id="6" name="ZoneTexte 5"/>
          <p:cNvSpPr txBox="1"/>
          <p:nvPr/>
        </p:nvSpPr>
        <p:spPr>
          <a:xfrm>
            <a:off x="2357422" y="2455127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Huîtres, St Jacques, moules, pétoncles… </a:t>
            </a:r>
            <a:endParaRPr lang="fr-FR" sz="1600" dirty="0"/>
          </a:p>
        </p:txBody>
      </p:sp>
      <p:sp>
        <p:nvSpPr>
          <p:cNvPr id="7" name="ZoneTexte 6"/>
          <p:cNvSpPr txBox="1"/>
          <p:nvPr/>
        </p:nvSpPr>
        <p:spPr>
          <a:xfrm>
            <a:off x="2357422" y="3312383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Crevettes, écrevisses, langouste, homard, langoustines</a:t>
            </a:r>
            <a:endParaRPr lang="fr-FR" sz="1600" dirty="0"/>
          </a:p>
        </p:txBody>
      </p:sp>
      <p:sp>
        <p:nvSpPr>
          <p:cNvPr id="8" name="ZoneTexte 7"/>
          <p:cNvSpPr txBox="1"/>
          <p:nvPr/>
        </p:nvSpPr>
        <p:spPr>
          <a:xfrm>
            <a:off x="2357422" y="4169639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En brioche, mi-cuit, en pressé, en bavarois</a:t>
            </a:r>
            <a:endParaRPr lang="fr-FR" sz="1600" dirty="0"/>
          </a:p>
        </p:txBody>
      </p:sp>
      <p:sp>
        <p:nvSpPr>
          <p:cNvPr id="9" name="ZoneTexte 8"/>
          <p:cNvSpPr txBox="1"/>
          <p:nvPr/>
        </p:nvSpPr>
        <p:spPr>
          <a:xfrm>
            <a:off x="2357422" y="5026895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Carottes râpées, choux rouge, céleri rémoulade radis, tomates</a:t>
            </a:r>
            <a:endParaRPr lang="fr-FR" sz="1600" dirty="0"/>
          </a:p>
        </p:txBody>
      </p:sp>
      <p:sp>
        <p:nvSpPr>
          <p:cNvPr id="10" name="ZoneTexte 9"/>
          <p:cNvSpPr txBox="1"/>
          <p:nvPr/>
        </p:nvSpPr>
        <p:spPr>
          <a:xfrm>
            <a:off x="2357422" y="5857892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Champignons, courgettes, choux-fleurs…</a:t>
            </a:r>
            <a:endParaRPr lang="fr-FR" sz="1600" dirty="0"/>
          </a:p>
        </p:txBody>
      </p:sp>
      <p:sp>
        <p:nvSpPr>
          <p:cNvPr id="11" name="ZoneTexte 10"/>
          <p:cNvSpPr txBox="1"/>
          <p:nvPr/>
        </p:nvSpPr>
        <p:spPr>
          <a:xfrm>
            <a:off x="6786578" y="1571612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Tomates antiboise, artichauts, feuille de vigne…</a:t>
            </a:r>
            <a:endParaRPr lang="fr-FR" sz="1600" dirty="0"/>
          </a:p>
        </p:txBody>
      </p:sp>
      <p:sp>
        <p:nvSpPr>
          <p:cNvPr id="12" name="ZoneTexte 11"/>
          <p:cNvSpPr txBox="1"/>
          <p:nvPr/>
        </p:nvSpPr>
        <p:spPr>
          <a:xfrm>
            <a:off x="6786578" y="2661818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Œufs mimosa</a:t>
            </a:r>
            <a:endParaRPr lang="fr-FR" sz="1600" dirty="0"/>
          </a:p>
        </p:txBody>
      </p:sp>
      <p:sp>
        <p:nvSpPr>
          <p:cNvPr id="13" name="ZoneTexte 12"/>
          <p:cNvSpPr txBox="1"/>
          <p:nvPr/>
        </p:nvSpPr>
        <p:spPr>
          <a:xfrm>
            <a:off x="6786578" y="3286124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Œufs de </a:t>
            </a:r>
            <a:r>
              <a:rPr lang="fr-FR" sz="1600" dirty="0" err="1" smtClean="0"/>
              <a:t>lomp</a:t>
            </a:r>
            <a:r>
              <a:rPr lang="fr-FR" sz="1600" dirty="0" smtClean="0"/>
              <a:t>, caviar, de saumon</a:t>
            </a:r>
            <a:endParaRPr lang="fr-FR" sz="1600" dirty="0"/>
          </a:p>
        </p:txBody>
      </p:sp>
      <p:sp>
        <p:nvSpPr>
          <p:cNvPr id="14" name="ZoneTexte 13"/>
          <p:cNvSpPr txBox="1"/>
          <p:nvPr/>
        </p:nvSpPr>
        <p:spPr>
          <a:xfrm>
            <a:off x="6786578" y="4143380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Sardines, thon, maquereaux, rollmops</a:t>
            </a:r>
            <a:endParaRPr lang="fr-FR" sz="1600" dirty="0"/>
          </a:p>
        </p:txBody>
      </p:sp>
      <p:sp>
        <p:nvSpPr>
          <p:cNvPr id="15" name="ZoneTexte 14"/>
          <p:cNvSpPr txBox="1"/>
          <p:nvPr/>
        </p:nvSpPr>
        <p:spPr>
          <a:xfrm>
            <a:off x="6786578" y="5000636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Viande des grisons, magret de canard…</a:t>
            </a:r>
            <a:endParaRPr lang="fr-FR" sz="1600" dirty="0"/>
          </a:p>
        </p:txBody>
      </p:sp>
      <p:sp>
        <p:nvSpPr>
          <p:cNvPr id="16" name="ZoneTexte 15"/>
          <p:cNvSpPr txBox="1"/>
          <p:nvPr/>
        </p:nvSpPr>
        <p:spPr>
          <a:xfrm>
            <a:off x="6786578" y="5857892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Taboulé, salade de riz, salade de blé, salade de pâtes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66800"/>
          </a:xfrm>
        </p:spPr>
        <p:txBody>
          <a:bodyPr/>
          <a:lstStyle/>
          <a:p>
            <a:r>
              <a:rPr lang="fr-FR" dirty="0" smtClean="0"/>
              <a:t>3.LES HORS D’ŒUVRE CHAUDS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786346"/>
          </a:xfrm>
        </p:spPr>
        <p:txBody>
          <a:bodyPr/>
          <a:lstStyle/>
          <a:p>
            <a:r>
              <a:rPr lang="fr-FR" dirty="0" smtClean="0"/>
              <a:t>Les hors d’œuvre froids sont généralement servis en hiver.</a:t>
            </a:r>
          </a:p>
          <a:p>
            <a:r>
              <a:rPr lang="fr-FR" dirty="0" smtClean="0"/>
              <a:t>Les hors d’œuvre froids étaient appelés: entrées volantes.</a:t>
            </a:r>
          </a:p>
          <a:p>
            <a:r>
              <a:rPr lang="fr-FR" dirty="0" smtClean="0"/>
              <a:t>Le responsable de préparation des hors d’œuvre chauds dans une brigade est:</a:t>
            </a:r>
          </a:p>
          <a:p>
            <a:r>
              <a:rPr lang="fr-FR" dirty="0" smtClean="0"/>
              <a:t>Les hors d’œuvre chauds ont pour but de mettre en appétit et non de rassasier les convives.</a:t>
            </a:r>
          </a:p>
          <a:p>
            <a:r>
              <a:rPr lang="fr-FR" dirty="0" smtClean="0"/>
              <a:t>Voici quelques applications culinaires de hors d’œuvre </a:t>
            </a:r>
            <a:r>
              <a:rPr lang="fr-FR" dirty="0" smtClean="0"/>
              <a:t>chauds:</a:t>
            </a:r>
            <a:endParaRPr lang="fr-FR" dirty="0" smtClean="0"/>
          </a:p>
        </p:txBody>
      </p:sp>
      <p:sp>
        <p:nvSpPr>
          <p:cNvPr id="4" name="ZoneTexte 3"/>
          <p:cNvSpPr txBox="1"/>
          <p:nvPr/>
        </p:nvSpPr>
        <p:spPr>
          <a:xfrm>
            <a:off x="5286380" y="4029022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u="sng" dirty="0" smtClean="0">
                <a:solidFill>
                  <a:srgbClr val="FF0000"/>
                </a:solidFill>
              </a:rPr>
              <a:t>L’ENTREMETIER</a:t>
            </a:r>
            <a:endParaRPr lang="fr-FR" sz="20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42844" y="714357"/>
          <a:ext cx="8858312" cy="592935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214578"/>
                <a:gridCol w="2214578"/>
                <a:gridCol w="2214578"/>
                <a:gridCol w="2214578"/>
              </a:tblGrid>
              <a:tr h="118587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BASE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APPLICATIONS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BASE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APPLICATIONS</a:t>
                      </a:r>
                      <a:endParaRPr lang="fr-FR" dirty="0"/>
                    </a:p>
                  </a:txBody>
                  <a:tcPr anchor="ctr"/>
                </a:tc>
              </a:tr>
              <a:tr h="118587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Béchamel ou velouté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Légumes Farcis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118587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Brochettes 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Mousses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118587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Coquillages 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Œufs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118587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Crustacés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Pâtes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2357422" y="2214554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Soufflé au fromage, cromesquis</a:t>
            </a:r>
            <a:endParaRPr lang="fr-FR" sz="1600" dirty="0"/>
          </a:p>
        </p:txBody>
      </p:sp>
      <p:sp>
        <p:nvSpPr>
          <p:cNvPr id="6" name="ZoneTexte 5"/>
          <p:cNvSpPr txBox="1"/>
          <p:nvPr/>
        </p:nvSpPr>
        <p:spPr>
          <a:xfrm>
            <a:off x="2357422" y="3344291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Viandes, coquillages, poissons, crustacés</a:t>
            </a:r>
            <a:endParaRPr lang="fr-FR" sz="1600" dirty="0"/>
          </a:p>
        </p:txBody>
      </p:sp>
      <p:sp>
        <p:nvSpPr>
          <p:cNvPr id="7" name="ZoneTexte 6"/>
          <p:cNvSpPr txBox="1"/>
          <p:nvPr/>
        </p:nvSpPr>
        <p:spPr>
          <a:xfrm>
            <a:off x="2357422" y="5773183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Crabes, crevettes, gambas, langoustines</a:t>
            </a:r>
            <a:endParaRPr lang="fr-FR" sz="1600" dirty="0"/>
          </a:p>
        </p:txBody>
      </p:sp>
      <p:sp>
        <p:nvSpPr>
          <p:cNvPr id="8" name="ZoneTexte 7"/>
          <p:cNvSpPr txBox="1"/>
          <p:nvPr/>
        </p:nvSpPr>
        <p:spPr>
          <a:xfrm>
            <a:off x="2357422" y="4455391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Moules, huîtres chaudes, coquillages farcis</a:t>
            </a:r>
            <a:endParaRPr lang="fr-FR" sz="1600" dirty="0"/>
          </a:p>
        </p:txBody>
      </p:sp>
      <p:sp>
        <p:nvSpPr>
          <p:cNvPr id="9" name="ZoneTexte 8"/>
          <p:cNvSpPr txBox="1"/>
          <p:nvPr/>
        </p:nvSpPr>
        <p:spPr>
          <a:xfrm>
            <a:off x="6786578" y="2097937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Tomates, aubergines, champignons, courgettes</a:t>
            </a:r>
            <a:endParaRPr lang="fr-FR" sz="1600" dirty="0"/>
          </a:p>
        </p:txBody>
      </p:sp>
      <p:sp>
        <p:nvSpPr>
          <p:cNvPr id="10" name="ZoneTexte 9"/>
          <p:cNvSpPr txBox="1"/>
          <p:nvPr/>
        </p:nvSpPr>
        <p:spPr>
          <a:xfrm>
            <a:off x="6786578" y="3240945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De veau, de volailles, de poissons (quenelles)</a:t>
            </a:r>
            <a:endParaRPr lang="fr-FR" sz="1600" dirty="0"/>
          </a:p>
        </p:txBody>
      </p:sp>
      <p:sp>
        <p:nvSpPr>
          <p:cNvPr id="11" name="ZoneTexte 10"/>
          <p:cNvSpPr txBox="1"/>
          <p:nvPr/>
        </p:nvSpPr>
        <p:spPr>
          <a:xfrm>
            <a:off x="6786578" y="4558737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Mollets, pochés, brouillés, frits…</a:t>
            </a:r>
            <a:endParaRPr lang="fr-FR" sz="1600" dirty="0"/>
          </a:p>
        </p:txBody>
      </p:sp>
      <p:sp>
        <p:nvSpPr>
          <p:cNvPr id="12" name="ZoneTexte 11"/>
          <p:cNvSpPr txBox="1"/>
          <p:nvPr/>
        </p:nvSpPr>
        <p:spPr>
          <a:xfrm>
            <a:off x="6786578" y="5669837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À crêpes, a choux, a ravioles, a brioche, brisée…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42844" y="1285862"/>
          <a:ext cx="8858312" cy="535785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214578"/>
                <a:gridCol w="2214578"/>
                <a:gridCol w="2214578"/>
                <a:gridCol w="2214578"/>
              </a:tblGrid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BASE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APPLICATIONS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BASE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APPLICATIONS</a:t>
                      </a:r>
                      <a:endParaRPr lang="fr-FR" dirty="0"/>
                    </a:p>
                  </a:txBody>
                  <a:tcPr anchor="ctr"/>
                </a:tc>
              </a:tr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 brioche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Brisée 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 choux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 frire 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 crêpes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 nouilles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Feuilletée 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 pain ou a pizzas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8858312" cy="1066800"/>
          </a:xfrm>
        </p:spPr>
        <p:txBody>
          <a:bodyPr>
            <a:normAutofit/>
          </a:bodyPr>
          <a:lstStyle/>
          <a:p>
            <a:r>
              <a:rPr lang="fr-FR" sz="2800" dirty="0" smtClean="0"/>
              <a:t>Hors d’œuvre chauds à base de pâtes</a:t>
            </a:r>
            <a:endParaRPr lang="fr-FR" sz="2800" dirty="0"/>
          </a:p>
        </p:txBody>
      </p:sp>
      <p:sp>
        <p:nvSpPr>
          <p:cNvPr id="14" name="ZoneTexte 13"/>
          <p:cNvSpPr txBox="1"/>
          <p:nvPr/>
        </p:nvSpPr>
        <p:spPr>
          <a:xfrm>
            <a:off x="2357422" y="2357430"/>
            <a:ext cx="22145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Coulibiac, brioche aux fruits de mer, foie gras en brioche, saucisson en brioche</a:t>
            </a:r>
            <a:endParaRPr lang="fr-FR" sz="1600" dirty="0"/>
          </a:p>
        </p:txBody>
      </p:sp>
      <p:sp>
        <p:nvSpPr>
          <p:cNvPr id="15" name="ZoneTexte 14"/>
          <p:cNvSpPr txBox="1"/>
          <p:nvPr/>
        </p:nvSpPr>
        <p:spPr>
          <a:xfrm>
            <a:off x="2357422" y="3571876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Beignets, choux, gnocchi, profiteroles, </a:t>
            </a:r>
            <a:r>
              <a:rPr lang="fr-FR" sz="1600" dirty="0" err="1" smtClean="0"/>
              <a:t>talmousse</a:t>
            </a:r>
            <a:r>
              <a:rPr lang="fr-FR" sz="1600" dirty="0" smtClean="0"/>
              <a:t>…</a:t>
            </a:r>
            <a:endParaRPr lang="fr-FR" sz="1600" dirty="0"/>
          </a:p>
        </p:txBody>
      </p:sp>
      <p:sp>
        <p:nvSpPr>
          <p:cNvPr id="16" name="ZoneTexte 15"/>
          <p:cNvSpPr txBox="1"/>
          <p:nvPr/>
        </p:nvSpPr>
        <p:spPr>
          <a:xfrm>
            <a:off x="2357422" y="4773051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Pannequets, aumônières</a:t>
            </a:r>
            <a:endParaRPr lang="fr-FR" sz="1600" dirty="0"/>
          </a:p>
        </p:txBody>
      </p:sp>
      <p:sp>
        <p:nvSpPr>
          <p:cNvPr id="17" name="ZoneTexte 16"/>
          <p:cNvSpPr txBox="1"/>
          <p:nvPr/>
        </p:nvSpPr>
        <p:spPr>
          <a:xfrm>
            <a:off x="2357422" y="5572140"/>
            <a:ext cx="22145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Allumettes, bouchées, chaussons, croustades, dartois, friands… </a:t>
            </a:r>
            <a:endParaRPr lang="fr-FR" sz="1600" dirty="0"/>
          </a:p>
        </p:txBody>
      </p:sp>
      <p:sp>
        <p:nvSpPr>
          <p:cNvPr id="18" name="ZoneTexte 17"/>
          <p:cNvSpPr txBox="1"/>
          <p:nvPr/>
        </p:nvSpPr>
        <p:spPr>
          <a:xfrm>
            <a:off x="6786578" y="2629911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Flamiches, quiches, tartes, tourtes…</a:t>
            </a:r>
            <a:endParaRPr lang="fr-FR" sz="1600" dirty="0"/>
          </a:p>
        </p:txBody>
      </p:sp>
      <p:sp>
        <p:nvSpPr>
          <p:cNvPr id="19" name="ZoneTexte 18"/>
          <p:cNvSpPr txBox="1"/>
          <p:nvPr/>
        </p:nvSpPr>
        <p:spPr>
          <a:xfrm>
            <a:off x="6786578" y="3630043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Beignets, cromesquis, </a:t>
            </a:r>
            <a:r>
              <a:rPr lang="fr-FR" sz="1600" dirty="0" err="1" smtClean="0"/>
              <a:t>fritots</a:t>
            </a:r>
            <a:r>
              <a:rPr lang="fr-FR" sz="1600" dirty="0" smtClean="0"/>
              <a:t>…</a:t>
            </a:r>
            <a:endParaRPr lang="fr-FR" sz="1600" dirty="0"/>
          </a:p>
        </p:txBody>
      </p:sp>
      <p:sp>
        <p:nvSpPr>
          <p:cNvPr id="20" name="ZoneTexte 19"/>
          <p:cNvSpPr txBox="1"/>
          <p:nvPr/>
        </p:nvSpPr>
        <p:spPr>
          <a:xfrm>
            <a:off x="6786578" y="4714884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Ravioles, raviolis, spaghettis</a:t>
            </a:r>
            <a:endParaRPr lang="fr-FR" sz="1600" dirty="0"/>
          </a:p>
        </p:txBody>
      </p:sp>
      <p:sp>
        <p:nvSpPr>
          <p:cNvPr id="21" name="ZoneTexte 20"/>
          <p:cNvSpPr txBox="1"/>
          <p:nvPr/>
        </p:nvSpPr>
        <p:spPr>
          <a:xfrm>
            <a:off x="6786578" y="5947966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Pissaladières, pizzas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66800"/>
          </a:xfrm>
        </p:spPr>
        <p:txBody>
          <a:bodyPr/>
          <a:lstStyle/>
          <a:p>
            <a:r>
              <a:rPr lang="fr-FR" dirty="0" smtClean="0"/>
              <a:t>4.LE VOCABULAIRE SPECIFIQUE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42844" y="1500174"/>
          <a:ext cx="8858312" cy="519684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429156"/>
                <a:gridCol w="4429156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 smtClean="0"/>
                        <a:t>Préparation</a:t>
                      </a:r>
                      <a:r>
                        <a:rPr lang="fr-FR" sz="1600" b="0" baseline="0" dirty="0" smtClean="0"/>
                        <a:t> préliminaire réaliser sur le foie gras</a:t>
                      </a:r>
                      <a:endParaRPr lang="fr-FR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Œufs</a:t>
                      </a:r>
                      <a:r>
                        <a:rPr lang="fr-FR" sz="1600" baseline="0" dirty="0" smtClean="0"/>
                        <a:t> de poisson(cabillaud) colorés en noir ou rouge artificiellement et craquants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Filet de canard engraissé souvent fumé et séché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Race de canard utilisé pour le gavage pour l’obtention du foie gras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Les 3 qualité du foie gras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Moelle d’esturgeon utilisé pour fabriquer le coulibiac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Les 3 sortes de caviar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Agent levant utilisé dans les pâtes levées (brioche)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Œufs de cabillaud salés et fumés, pilés avec de l’huile d’olive, du citron et de la mie de pain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4572000" y="1590248"/>
            <a:ext cx="4429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DENERVER</a:t>
            </a:r>
            <a:endParaRPr lang="fr-FR" sz="1600" dirty="0"/>
          </a:p>
        </p:txBody>
      </p:sp>
      <p:sp>
        <p:nvSpPr>
          <p:cNvPr id="6" name="ZoneTexte 5"/>
          <p:cNvSpPr txBox="1"/>
          <p:nvPr/>
        </p:nvSpPr>
        <p:spPr>
          <a:xfrm>
            <a:off x="4572000" y="2214554"/>
            <a:ext cx="4429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ŒUFS DE LOMP</a:t>
            </a:r>
            <a:endParaRPr lang="fr-FR" sz="1600" dirty="0"/>
          </a:p>
        </p:txBody>
      </p:sp>
      <p:sp>
        <p:nvSpPr>
          <p:cNvPr id="7" name="ZoneTexte 6"/>
          <p:cNvSpPr txBox="1"/>
          <p:nvPr/>
        </p:nvSpPr>
        <p:spPr>
          <a:xfrm>
            <a:off x="4572000" y="2786058"/>
            <a:ext cx="4429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MAGRET</a:t>
            </a:r>
            <a:endParaRPr lang="fr-FR" sz="1600" dirty="0"/>
          </a:p>
        </p:txBody>
      </p:sp>
      <p:sp>
        <p:nvSpPr>
          <p:cNvPr id="8" name="ZoneTexte 7"/>
          <p:cNvSpPr txBox="1"/>
          <p:nvPr/>
        </p:nvSpPr>
        <p:spPr>
          <a:xfrm>
            <a:off x="4572000" y="3357562"/>
            <a:ext cx="4429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MULARD</a:t>
            </a:r>
            <a:endParaRPr lang="fr-FR" sz="1600" dirty="0"/>
          </a:p>
        </p:txBody>
      </p:sp>
      <p:sp>
        <p:nvSpPr>
          <p:cNvPr id="9" name="ZoneTexte 8"/>
          <p:cNvSpPr txBox="1"/>
          <p:nvPr/>
        </p:nvSpPr>
        <p:spPr>
          <a:xfrm>
            <a:off x="4572000" y="3857628"/>
            <a:ext cx="1143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EXTRA</a:t>
            </a:r>
            <a:endParaRPr lang="fr-FR" sz="1600" dirty="0"/>
          </a:p>
        </p:txBody>
      </p:sp>
      <p:sp>
        <p:nvSpPr>
          <p:cNvPr id="10" name="ZoneTexte 9"/>
          <p:cNvSpPr txBox="1"/>
          <p:nvPr/>
        </p:nvSpPr>
        <p:spPr>
          <a:xfrm>
            <a:off x="5857884" y="3857628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1</a:t>
            </a:r>
            <a:r>
              <a:rPr lang="fr-FR" sz="1600" baseline="30000" dirty="0" smtClean="0"/>
              <a:t>ER</a:t>
            </a:r>
            <a:r>
              <a:rPr lang="fr-FR" sz="1600" dirty="0" smtClean="0"/>
              <a:t> CHOIX</a:t>
            </a:r>
            <a:endParaRPr lang="fr-FR" sz="1600" dirty="0"/>
          </a:p>
        </p:txBody>
      </p:sp>
      <p:sp>
        <p:nvSpPr>
          <p:cNvPr id="11" name="ZoneTexte 10"/>
          <p:cNvSpPr txBox="1"/>
          <p:nvPr/>
        </p:nvSpPr>
        <p:spPr>
          <a:xfrm>
            <a:off x="7286644" y="3857628"/>
            <a:ext cx="1714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TOUT-VENANT</a:t>
            </a:r>
            <a:endParaRPr lang="fr-FR" sz="1600" dirty="0"/>
          </a:p>
        </p:txBody>
      </p:sp>
      <p:sp>
        <p:nvSpPr>
          <p:cNvPr id="12" name="ZoneTexte 11"/>
          <p:cNvSpPr txBox="1"/>
          <p:nvPr/>
        </p:nvSpPr>
        <p:spPr>
          <a:xfrm>
            <a:off x="4572000" y="4500570"/>
            <a:ext cx="4429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VESEGA</a:t>
            </a:r>
            <a:endParaRPr lang="fr-FR" sz="1600" dirty="0"/>
          </a:p>
        </p:txBody>
      </p:sp>
      <p:sp>
        <p:nvSpPr>
          <p:cNvPr id="13" name="ZoneTexte 12"/>
          <p:cNvSpPr txBox="1"/>
          <p:nvPr/>
        </p:nvSpPr>
        <p:spPr>
          <a:xfrm>
            <a:off x="4572000" y="5019272"/>
            <a:ext cx="1143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BELUGA</a:t>
            </a:r>
            <a:endParaRPr lang="fr-FR" sz="1600" dirty="0"/>
          </a:p>
        </p:txBody>
      </p:sp>
      <p:sp>
        <p:nvSpPr>
          <p:cNvPr id="14" name="ZoneTexte 13"/>
          <p:cNvSpPr txBox="1"/>
          <p:nvPr/>
        </p:nvSpPr>
        <p:spPr>
          <a:xfrm>
            <a:off x="5857884" y="5019272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SEVRUGA</a:t>
            </a:r>
            <a:endParaRPr lang="fr-FR" sz="1600" dirty="0"/>
          </a:p>
        </p:txBody>
      </p:sp>
      <p:sp>
        <p:nvSpPr>
          <p:cNvPr id="15" name="ZoneTexte 14"/>
          <p:cNvSpPr txBox="1"/>
          <p:nvPr/>
        </p:nvSpPr>
        <p:spPr>
          <a:xfrm>
            <a:off x="7286644" y="5019272"/>
            <a:ext cx="1714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OSCIETRE</a:t>
            </a:r>
            <a:endParaRPr lang="fr-FR" sz="1600" dirty="0"/>
          </a:p>
        </p:txBody>
      </p:sp>
      <p:sp>
        <p:nvSpPr>
          <p:cNvPr id="16" name="ZoneTexte 15"/>
          <p:cNvSpPr txBox="1"/>
          <p:nvPr/>
        </p:nvSpPr>
        <p:spPr>
          <a:xfrm>
            <a:off x="4572000" y="5643578"/>
            <a:ext cx="4429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LEVURE</a:t>
            </a:r>
            <a:endParaRPr lang="fr-FR" sz="1600" dirty="0"/>
          </a:p>
        </p:txBody>
      </p:sp>
      <p:sp>
        <p:nvSpPr>
          <p:cNvPr id="17" name="ZoneTexte 16"/>
          <p:cNvSpPr txBox="1"/>
          <p:nvPr/>
        </p:nvSpPr>
        <p:spPr>
          <a:xfrm>
            <a:off x="4572000" y="6233718"/>
            <a:ext cx="4429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mtClean="0"/>
              <a:t>TAMARA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in">
  <a:themeElements>
    <a:clrScheme name="Urbai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i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i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58</TotalTime>
  <Words>582</Words>
  <Application>Microsoft Office PowerPoint</Application>
  <PresentationFormat>Affichage à l'écran (4:3)</PresentationFormat>
  <Paragraphs>116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Urbain</vt:lpstr>
      <vt:lpstr>LES HORS D’OEUVRE</vt:lpstr>
      <vt:lpstr>1. DEFINITION</vt:lpstr>
      <vt:lpstr>2.LES HORS D’ŒUVRE FROIDS</vt:lpstr>
      <vt:lpstr>Diapositive 4</vt:lpstr>
      <vt:lpstr>3.LES HORS D’ŒUVRE CHAUDS</vt:lpstr>
      <vt:lpstr>Diapositive 6</vt:lpstr>
      <vt:lpstr>Hors d’œuvre chauds à base de pâtes</vt:lpstr>
      <vt:lpstr>4.LE VOCABULAIRE SPECIFIQUE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HORS D’OEUVRE</dc:title>
  <dc:creator>fab</dc:creator>
  <cp:lastModifiedBy>fab</cp:lastModifiedBy>
  <cp:revision>6</cp:revision>
  <dcterms:created xsi:type="dcterms:W3CDTF">2010-03-30T12:13:55Z</dcterms:created>
  <dcterms:modified xsi:type="dcterms:W3CDTF">2010-03-30T13:12:01Z</dcterms:modified>
</cp:coreProperties>
</file>