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yle léger 1 - Accentuation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F6997C3-53ED-41E2-BE7D-C82C61BD7E97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29468E-87A4-4D2A-B034-0670540B12D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86222" y="0"/>
            <a:ext cx="8357778" cy="1142984"/>
          </a:xfrm>
        </p:spPr>
        <p:txBody>
          <a:bodyPr/>
          <a:lstStyle/>
          <a:p>
            <a:r>
              <a:rPr lang="fr-FR" dirty="0" smtClean="0"/>
              <a:t>Les </a:t>
            </a:r>
            <a:r>
              <a:rPr lang="fr-FR" dirty="0" smtClean="0"/>
              <a:t>éléments de liaison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285984" y="4105292"/>
            <a:ext cx="6480048" cy="1895476"/>
          </a:xfrm>
        </p:spPr>
        <p:txBody>
          <a:bodyPr>
            <a:noAutofit/>
          </a:bodyPr>
          <a:lstStyle/>
          <a:p>
            <a:r>
              <a:rPr lang="fr-FR" sz="2800" b="1" dirty="0" smtClean="0"/>
              <a:t>1.DEFINITION</a:t>
            </a:r>
          </a:p>
          <a:p>
            <a:r>
              <a:rPr lang="fr-FR" sz="2800" b="1" dirty="0" smtClean="0"/>
              <a:t>2.LES MODES DE LIAISON</a:t>
            </a:r>
          </a:p>
          <a:p>
            <a:r>
              <a:rPr lang="fr-FR" sz="2800" b="1" dirty="0" smtClean="0"/>
              <a:t>3.LES REGLES A TENIR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rgbClr val="FF66CC"/>
            </a:solidFill>
          </a:ln>
          <a:effectLst>
            <a:softEdge rad="31750"/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fr-FR" dirty="0" smtClean="0"/>
              <a:t>1.DEFINITION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2043114"/>
          </a:xfrm>
        </p:spPr>
        <p:txBody>
          <a:bodyPr/>
          <a:lstStyle/>
          <a:p>
            <a:r>
              <a:rPr lang="fr-FR" dirty="0" smtClean="0"/>
              <a:t>On appelle « LIAISON », une opération qui consiste à incorporer un élément liant à une préparation liquide dans le but de l’épaissir</a:t>
            </a:r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461986" y="3814778"/>
            <a:ext cx="7467600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fr-F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existe 3 types de liaison: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928662" y="4357694"/>
            <a:ext cx="3000396" cy="95410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FFFF00"/>
                </a:solidFill>
                <a:latin typeface="Comic Sans MS" pitchFamily="66" charset="0"/>
              </a:rPr>
              <a:t>Liaison a base d’amidon</a:t>
            </a:r>
            <a:endParaRPr lang="fr-FR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286380" y="4357694"/>
            <a:ext cx="3000396" cy="95410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FFFF00"/>
                </a:solidFill>
                <a:latin typeface="Comic Sans MS" pitchFamily="66" charset="0"/>
              </a:rPr>
              <a:t>Liaison a base de protéines</a:t>
            </a:r>
            <a:endParaRPr lang="fr-FR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928926" y="5618165"/>
            <a:ext cx="3357586" cy="95410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FFFF00"/>
                </a:solidFill>
                <a:latin typeface="Comic Sans MS" pitchFamily="66" charset="0"/>
              </a:rPr>
              <a:t>Liaison a base d’autres produits</a:t>
            </a:r>
            <a:endParaRPr lang="fr-FR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06" y="60324"/>
            <a:ext cx="7467600" cy="582594"/>
          </a:xfrm>
          <a:gradFill flip="none" rotWithShape="1">
            <a:gsLst>
              <a:gs pos="0">
                <a:srgbClr val="FF66CC">
                  <a:shade val="30000"/>
                  <a:satMod val="115000"/>
                </a:srgbClr>
              </a:gs>
              <a:gs pos="50000">
                <a:srgbClr val="FF66CC">
                  <a:shade val="67500"/>
                  <a:satMod val="115000"/>
                </a:srgbClr>
              </a:gs>
              <a:gs pos="100000">
                <a:srgbClr val="FF66CC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fr-FR" b="1" dirty="0" smtClean="0"/>
              <a:t>A/Liaison aux Amidons</a:t>
            </a:r>
            <a:endParaRPr lang="fr-FR" b="1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785794"/>
          <a:ext cx="8858313" cy="574858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71768"/>
                <a:gridCol w="4214842"/>
                <a:gridCol w="2071703"/>
              </a:tblGrid>
              <a:tr h="634012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Modes</a:t>
                      </a:r>
                      <a:r>
                        <a:rPr lang="fr-FR" baseline="0" dirty="0" smtClean="0"/>
                        <a:t> de liaison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Phases Techniques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Utilisations</a:t>
                      </a:r>
                      <a:endParaRPr lang="fr-FR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Singer un aliment rissolé, faire colorer la farine, cuire au four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NAVARIN D’AGNEAU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Singer un aliment raidi, ne pas colorer, cuire au four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FRICASSE DE VOLAILLE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Beurre</a:t>
                      </a:r>
                      <a:r>
                        <a:rPr lang="fr-FR" baseline="0" dirty="0" smtClean="0"/>
                        <a:t> fondu + farine à poids égal, cuire sur feu vif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BECHAMEL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Mélanger de la farine et du</a:t>
                      </a:r>
                      <a:r>
                        <a:rPr lang="fr-FR" baseline="0" dirty="0" smtClean="0"/>
                        <a:t> beurre ramolli a poids égal, incorporer au fouet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LIER</a:t>
                      </a:r>
                      <a:r>
                        <a:rPr lang="fr-FR" sz="1600" baseline="0" dirty="0" smtClean="0"/>
                        <a:t> UNE SAUCE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Délayer dans un liquide froid et verser lentement dans un liquide bouillant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FOND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Aliments</a:t>
                      </a:r>
                      <a:r>
                        <a:rPr lang="fr-FR" baseline="0" dirty="0" smtClean="0"/>
                        <a:t> coupés en dés ou en purée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CURRY D’AGNEAU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Présente ds de nombreux potages , elle assure la liaison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POTAGE</a:t>
                      </a:r>
                      <a:r>
                        <a:rPr lang="fr-FR" sz="1600" baseline="0" dirty="0" smtClean="0"/>
                        <a:t> JULIENNE DARBLAY</a:t>
                      </a:r>
                      <a:endParaRPr lang="fr-FR" sz="1600" dirty="0"/>
                    </a:p>
                  </a:txBody>
                  <a:tcPr anchor="ctr"/>
                </a:tc>
              </a:tr>
              <a:tr h="634012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Mélanger la farine avec les jaunes pour épaissir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CREME</a:t>
                      </a:r>
                      <a:r>
                        <a:rPr lang="fr-FR" sz="1600" baseline="0" dirty="0" smtClean="0"/>
                        <a:t> PÂTISSIERE</a:t>
                      </a:r>
                      <a:endParaRPr lang="fr-FR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42844" y="150017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FARINE TORREFIEE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2844" y="213097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FARINE BLANCHE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2844" y="277391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ROUX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2844" y="341685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BEURRE MANIE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42844" y="405980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FECULE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0" y="4702742"/>
            <a:ext cx="29289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66CC"/>
                </a:solidFill>
              </a:rPr>
              <a:t>BANANES/CHATAIGNES</a:t>
            </a:r>
            <a:endParaRPr lang="fr-FR" sz="1600" b="1" dirty="0">
              <a:solidFill>
                <a:srgbClr val="FF66CC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42844" y="534568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POMME DE TERRE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42844" y="5917188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FARINE + JAUNES D’OEUFS</a:t>
            </a:r>
            <a:endParaRPr lang="fr-FR" b="1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06" y="60324"/>
            <a:ext cx="7467600" cy="582594"/>
          </a:xfrm>
          <a:gradFill flip="none" rotWithShape="1">
            <a:gsLst>
              <a:gs pos="0">
                <a:srgbClr val="FF66CC">
                  <a:shade val="30000"/>
                  <a:satMod val="115000"/>
                </a:srgbClr>
              </a:gs>
              <a:gs pos="50000">
                <a:srgbClr val="FF66CC">
                  <a:shade val="67500"/>
                  <a:satMod val="115000"/>
                </a:srgbClr>
              </a:gs>
              <a:gs pos="100000">
                <a:srgbClr val="FF66CC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fr-FR" b="1" dirty="0" smtClean="0"/>
              <a:t>B/Liaison aux Protéines</a:t>
            </a:r>
            <a:endParaRPr lang="fr-FR" b="1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785794"/>
          <a:ext cx="8858313" cy="557216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71768"/>
                <a:gridCol w="4214842"/>
                <a:gridCol w="2071703"/>
              </a:tblGrid>
              <a:tr h="79061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Modes</a:t>
                      </a:r>
                      <a:r>
                        <a:rPr lang="fr-FR" baseline="0" dirty="0" smtClean="0"/>
                        <a:t> de liaison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Phases Techniques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Utilisations</a:t>
                      </a:r>
                      <a:endParaRPr lang="fr-FR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Verser le lait bouillant sur ce mélange</a:t>
                      </a:r>
                      <a:r>
                        <a:rPr lang="fr-FR" baseline="0" dirty="0" smtClean="0"/>
                        <a:t> pour épaissir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CREME</a:t>
                      </a:r>
                      <a:r>
                        <a:rPr lang="fr-FR" sz="1600" baseline="0" dirty="0" smtClean="0"/>
                        <a:t> PRISE</a:t>
                      </a:r>
                      <a:endParaRPr lang="fr-FR" sz="1600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Verser</a:t>
                      </a:r>
                      <a:r>
                        <a:rPr lang="fr-FR" baseline="0" dirty="0" smtClean="0"/>
                        <a:t> du lait sur ce mélange, cuire doucement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CREME</a:t>
                      </a:r>
                      <a:r>
                        <a:rPr lang="fr-FR" sz="1600" baseline="0" dirty="0" smtClean="0"/>
                        <a:t> ANGLAISE</a:t>
                      </a:r>
                      <a:endParaRPr lang="fr-FR" sz="1600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Mélanger ces deux ingrédients pour l’appellation  velouté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POTAGE</a:t>
                      </a:r>
                      <a:r>
                        <a:rPr lang="fr-FR" sz="1600" baseline="0" dirty="0" smtClean="0"/>
                        <a:t> OU SAUCE</a:t>
                      </a:r>
                      <a:endParaRPr lang="fr-FR" sz="1600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Eléments de liaison des coquillages et crustacés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SAUCE</a:t>
                      </a:r>
                      <a:r>
                        <a:rPr lang="fr-FR" sz="1600" baseline="0" dirty="0" smtClean="0"/>
                        <a:t> AMERICAINE</a:t>
                      </a:r>
                      <a:endParaRPr lang="fr-FR" sz="1600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Elément</a:t>
                      </a:r>
                      <a:r>
                        <a:rPr lang="fr-FR" baseline="0" dirty="0" smtClean="0"/>
                        <a:t> liant utilisé en charcuterie, ou pour le gibier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BOUDIN,CIVET</a:t>
                      </a:r>
                      <a:endParaRPr lang="fr-FR" sz="1600" dirty="0"/>
                    </a:p>
                  </a:txBody>
                  <a:tcPr anchor="ctr"/>
                </a:tc>
              </a:tr>
              <a:tr h="790619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Réduction</a:t>
                      </a:r>
                      <a:r>
                        <a:rPr lang="fr-FR" baseline="0" dirty="0" smtClean="0"/>
                        <a:t> d’un élément gélifiant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SAUCE BONNE FEMME</a:t>
                      </a:r>
                      <a:endParaRPr lang="fr-FR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42844" y="177378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ŒUFS ENTIERS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2844" y="263104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JAUNES D’OEUFS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2844" y="341685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JAUNES + CREME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2844" y="420267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CORAIL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42844" y="492919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SANG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0" y="5805090"/>
            <a:ext cx="29289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66CC"/>
                </a:solidFill>
              </a:rPr>
              <a:t>COLLAGENE REDUIT</a:t>
            </a:r>
            <a:endParaRPr lang="fr-FR" sz="1600" b="1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71406" y="60324"/>
            <a:ext cx="7467600" cy="582594"/>
          </a:xfrm>
          <a:gradFill flip="none" rotWithShape="1">
            <a:gsLst>
              <a:gs pos="0">
                <a:srgbClr val="FF66CC">
                  <a:shade val="30000"/>
                  <a:satMod val="115000"/>
                </a:srgbClr>
              </a:gs>
              <a:gs pos="50000">
                <a:srgbClr val="FF66CC">
                  <a:shade val="67500"/>
                  <a:satMod val="115000"/>
                </a:srgbClr>
              </a:gs>
              <a:gs pos="100000">
                <a:srgbClr val="FF66CC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fr-FR" b="1" dirty="0" smtClean="0"/>
              <a:t>C/Liaison Autres produits</a:t>
            </a:r>
            <a:endParaRPr lang="fr-FR" b="1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42844" y="2143116"/>
          <a:ext cx="8858313" cy="330138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71768"/>
                <a:gridCol w="4214842"/>
                <a:gridCol w="2071703"/>
              </a:tblGrid>
              <a:tr h="79061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Modes</a:t>
                      </a:r>
                      <a:r>
                        <a:rPr lang="fr-FR" baseline="0" dirty="0" smtClean="0"/>
                        <a:t> de liaison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Phases Techniques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Utilisations</a:t>
                      </a:r>
                      <a:endParaRPr lang="fr-FR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Ajouter </a:t>
                      </a:r>
                      <a:r>
                        <a:rPr lang="fr-FR" dirty="0" err="1" smtClean="0"/>
                        <a:t>carottes,navets</a:t>
                      </a:r>
                      <a:r>
                        <a:rPr lang="fr-FR" dirty="0" smtClean="0"/>
                        <a:t>,petits </a:t>
                      </a:r>
                      <a:r>
                        <a:rPr lang="fr-FR" dirty="0" err="1" smtClean="0"/>
                        <a:t>pois,pois</a:t>
                      </a:r>
                      <a:r>
                        <a:rPr lang="fr-FR" dirty="0" smtClean="0"/>
                        <a:t> </a:t>
                      </a:r>
                      <a:r>
                        <a:rPr lang="fr-FR" dirty="0" err="1" smtClean="0"/>
                        <a:t>cassés,haricots</a:t>
                      </a:r>
                      <a:r>
                        <a:rPr lang="fr-FR" dirty="0" smtClean="0"/>
                        <a:t>…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POTAGE SAINT GERMAIN</a:t>
                      </a:r>
                      <a:endParaRPr lang="fr-FR" sz="1600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Réduire</a:t>
                      </a:r>
                      <a:r>
                        <a:rPr lang="fr-FR" baseline="0" dirty="0" smtClean="0"/>
                        <a:t> les fruits et les incorporer au dernier moment dans une sauce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COULIS DE FRAISES</a:t>
                      </a:r>
                      <a:endParaRPr lang="fr-FR" sz="1600" dirty="0"/>
                    </a:p>
                  </a:txBody>
                  <a:tcPr anchor="ctr"/>
                </a:tc>
              </a:tr>
              <a:tr h="798185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Réduire une sauce- Ajouter la crème-</a:t>
                      </a:r>
                      <a:r>
                        <a:rPr lang="fr-FR" baseline="0" dirty="0" smtClean="0"/>
                        <a:t> Réduire a nouveau pour épaissir gr)ace à la lécithine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STEAK</a:t>
                      </a:r>
                      <a:r>
                        <a:rPr lang="fr-FR" sz="1600" baseline="0" dirty="0" smtClean="0"/>
                        <a:t> AU POIVRE,SAUCE CREME</a:t>
                      </a:r>
                      <a:endParaRPr lang="fr-FR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214282" y="3058539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66CC"/>
                </a:solidFill>
              </a:rPr>
              <a:t>PUREE DE LEGUMES FRAIS OU SECS</a:t>
            </a:r>
            <a:endParaRPr lang="fr-FR" sz="1600" b="1" dirty="0">
              <a:solidFill>
                <a:srgbClr val="FF66CC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2844" y="392906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PUREE DE FRUITS</a:t>
            </a:r>
            <a:endParaRPr lang="fr-FR" b="1" dirty="0">
              <a:solidFill>
                <a:srgbClr val="FF66CC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2844" y="478632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66CC"/>
                </a:solidFill>
              </a:rPr>
              <a:t>CREME+BEURRE ET REDUCTION</a:t>
            </a:r>
            <a:endParaRPr lang="fr-FR" b="1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542916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Liaison aux Amidons</a:t>
            </a:r>
            <a:endParaRPr lang="fr-FR" dirty="0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ln>
            <a:solidFill>
              <a:srgbClr val="FF66CC"/>
            </a:solidFill>
          </a:ln>
          <a:effectLst>
            <a:softEdge rad="31750"/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fr-FR" dirty="0" smtClean="0"/>
              <a:t>3.REGLES A TENIR</a:t>
            </a:r>
            <a:endParaRPr lang="fr-FR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461986" y="2100266"/>
            <a:ext cx="7467600" cy="104298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Pour</a:t>
            </a: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éviter les grumeaux, il faut mélanger un peu de liquide avec les amidons(froid) et ajouter dans l’élément à épaissir (bouillant)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fr-FR" sz="1600" dirty="0" smtClean="0"/>
              <a:t>Attention, si apport d’un acidifiant, le mettre à la fin car il fluidifie les liaisons a base d’amidon</a:t>
            </a:r>
            <a:endParaRPr kumimoji="0" lang="fr-FR" sz="1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57200" y="3357562"/>
            <a:ext cx="7467600" cy="54291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fr-F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Liaison aux Amidons et corps gras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461986" y="3857626"/>
            <a:ext cx="7467600" cy="142876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fr-FR" sz="1600" dirty="0" smtClean="0"/>
              <a:t>Le beurre manié (mélange farine+beurre a quantité égale) s’incorpore dans un liquide en ébullition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L’exemple de la béchamel : roux froid+lait bouillant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fr-FR" sz="1600" dirty="0" smtClean="0"/>
              <a:t>Cette liaison est très rapide et souvent utilisée à la dernière minute</a:t>
            </a:r>
            <a:endParaRPr kumimoji="0" lang="fr-FR" sz="1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457200" y="5457852"/>
            <a:ext cx="7467600" cy="54291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fr-F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Liaison aux Fruits amylacés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461986" y="5957918"/>
            <a:ext cx="7467600" cy="104298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 pas prendre des fruits trop</a:t>
            </a: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mûrs, car ils se transforment en sucres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build="p"/>
      <p:bldP spid="9" grpId="0"/>
      <p:bldP spid="10" grpId="0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542916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Liaison aux Protéines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ln>
            <a:solidFill>
              <a:srgbClr val="FF66CC"/>
            </a:solidFill>
          </a:ln>
          <a:effectLst>
            <a:softEdge rad="31750"/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fr-FR" dirty="0" smtClean="0"/>
              <a:t>3.REGLES A TENIR</a:t>
            </a:r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61986" y="2100266"/>
            <a:ext cx="7467600" cy="75723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température ne doit pas dépasser 65°C sinon il ya risque de coagulation (sang, corail, jaunes d’œufs)</a:t>
            </a:r>
            <a:endParaRPr kumimoji="0" lang="fr-FR" sz="1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457200" y="2786058"/>
            <a:ext cx="7467600" cy="54291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fr-F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Liaison à la crème et jaunes d’œufs 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61986" y="3286124"/>
            <a:ext cx="7467600" cy="104298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fr-FR" sz="1600" dirty="0" smtClean="0"/>
              <a:t>Cette liaison ne doit pas bouillir (risque de floculation)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dois prélever un peu de liquide bouillant pour le mélanger avec cette liaison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457200" y="4214818"/>
            <a:ext cx="7467600" cy="54291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fr-F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Liaison jaunes d’œufs + féculents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461986" y="4714884"/>
            <a:ext cx="7467600" cy="104298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 pas dépasser 5 minutes d’ébullition, risque de coagulation (crème pâtissière)</a:t>
            </a:r>
            <a:endParaRPr kumimoji="0" lang="fr-FR" sz="1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457200" y="5457852"/>
            <a:ext cx="7467600" cy="54291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fr-F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Liaison crème + beurre et réduction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461986" y="5957918"/>
            <a:ext cx="7467600" cy="104298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fr-F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Après avoir ajouter la crème il faut réduire a nouveau</a:t>
            </a: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pour épaissir la lécithine</a:t>
            </a: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fr-FR" sz="1600" dirty="0" smtClean="0"/>
              <a:t>Le beurre doit être froid et coupé en petites parcelles</a:t>
            </a:r>
            <a:endParaRPr kumimoji="0" lang="fr-FR" sz="1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35024" lvl="2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/>
      <p:bldP spid="7" grpId="0" build="p"/>
      <p:bldP spid="8" grpId="0"/>
      <p:bldP spid="9" grpId="0" build="p"/>
      <p:bldP spid="10" grpId="0"/>
      <p:bldP spid="11" grpId="0" build="p"/>
      <p:bldP spid="12" grpId="0"/>
    </p:bldLst>
  </p:timing>
</p:sld>
</file>

<file path=ppt/theme/theme1.xml><?xml version="1.0" encoding="utf-8"?>
<a:theme xmlns:a="http://schemas.openxmlformats.org/drawingml/2006/main" name="Technique">
  <a:themeElements>
    <a:clrScheme name="Technique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64</TotalTime>
  <Words>530</Words>
  <Application>Microsoft Office PowerPoint</Application>
  <PresentationFormat>Affichage à l'écran (4:3)</PresentationFormat>
  <Paragraphs>94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Technique</vt:lpstr>
      <vt:lpstr>Les éléments de liaison</vt:lpstr>
      <vt:lpstr>1.DEFINITION</vt:lpstr>
      <vt:lpstr>A/Liaison aux Amidons</vt:lpstr>
      <vt:lpstr>B/Liaison aux Protéines</vt:lpstr>
      <vt:lpstr>C/Liaison Autres produits</vt:lpstr>
      <vt:lpstr>3.REGLES A TENIR</vt:lpstr>
      <vt:lpstr>3.REGLES A TENIR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19.Les éléments de liaison</dc:title>
  <dc:creator>F.LE BRET</dc:creator>
  <cp:lastModifiedBy> </cp:lastModifiedBy>
  <cp:revision>8</cp:revision>
  <dcterms:created xsi:type="dcterms:W3CDTF">2008-03-20T08:41:47Z</dcterms:created>
  <dcterms:modified xsi:type="dcterms:W3CDTF">2010-12-03T20:08:11Z</dcterms:modified>
</cp:coreProperties>
</file>