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90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12/3/2010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12/3/2010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r-FR" dirty="0" smtClean="0"/>
              <a:t>Les farces et duxelles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81000" y="1785926"/>
            <a:ext cx="8458200" cy="2728922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1.CLASSIFICATION</a:t>
            </a:r>
          </a:p>
          <a:p>
            <a:r>
              <a:rPr lang="fr-FR" dirty="0" smtClean="0"/>
              <a:t>2.APPELLATIONS ET COMPOSITION</a:t>
            </a:r>
          </a:p>
          <a:p>
            <a:r>
              <a:rPr lang="fr-FR" dirty="0" smtClean="0"/>
              <a:t>3.UTILISATION DES FARCES</a:t>
            </a:r>
          </a:p>
          <a:p>
            <a:r>
              <a:rPr lang="fr-FR" dirty="0" smtClean="0"/>
              <a:t>4.PRECAUTIONS A PRENDRE</a:t>
            </a:r>
          </a:p>
          <a:p>
            <a:r>
              <a:rPr lang="fr-FR" dirty="0" smtClean="0"/>
              <a:t>5.VOCABULAIRE SPECIFIQUE</a:t>
            </a:r>
          </a:p>
          <a:p>
            <a:r>
              <a:rPr lang="fr-FR" dirty="0" smtClean="0"/>
              <a:t>6.LA FARCE A GRATIN</a:t>
            </a:r>
          </a:p>
          <a:p>
            <a:r>
              <a:rPr lang="fr-FR" dirty="0" smtClean="0"/>
              <a:t>7.LA DUXELLE SECHE</a:t>
            </a:r>
          </a:p>
          <a:p>
            <a:r>
              <a:rPr lang="fr-FR" dirty="0" smtClean="0"/>
              <a:t>8.LA FARCE MOUSSELINE</a:t>
            </a:r>
            <a:endParaRPr lang="fr-F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r"/>
            <a:r>
              <a:rPr lang="fr-FR" sz="4400" dirty="0" smtClean="0"/>
              <a:t>6.LA FARCE A GRATIN</a:t>
            </a:r>
            <a:endParaRPr lang="fr-FR" sz="3100" dirty="0"/>
          </a:p>
        </p:txBody>
      </p:sp>
      <p:sp>
        <p:nvSpPr>
          <p:cNvPr id="7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71490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Utilisée pour farcir les canapés et les croutons, le gibier à plume, les volailles. Elle est confectionnée avec du lard gras et des foies de volaille</a:t>
            </a:r>
          </a:p>
          <a:p>
            <a:pPr lvl="2"/>
            <a:r>
              <a:rPr lang="fr-FR" dirty="0" smtClean="0"/>
              <a:t>1. je fais fondre le lard gras coupé en petits dés</a:t>
            </a:r>
          </a:p>
          <a:p>
            <a:pPr lvl="2"/>
            <a:r>
              <a:rPr lang="fr-FR" dirty="0" smtClean="0"/>
              <a:t>2.je saisi les foies</a:t>
            </a:r>
          </a:p>
          <a:p>
            <a:pPr lvl="2"/>
            <a:r>
              <a:rPr lang="fr-FR" dirty="0" smtClean="0"/>
              <a:t>3.j’ajoute les échalotes ciselées</a:t>
            </a:r>
          </a:p>
          <a:p>
            <a:pPr lvl="2"/>
            <a:r>
              <a:rPr lang="fr-FR" dirty="0" smtClean="0"/>
              <a:t>4.je flambe au cognac</a:t>
            </a:r>
          </a:p>
          <a:p>
            <a:pPr lvl="2"/>
            <a:r>
              <a:rPr lang="fr-FR" dirty="0" smtClean="0"/>
              <a:t>5.J’égoutte</a:t>
            </a:r>
          </a:p>
          <a:p>
            <a:pPr lvl="2"/>
            <a:r>
              <a:rPr lang="fr-FR" dirty="0" smtClean="0"/>
              <a:t>6.je passe au tamis</a:t>
            </a:r>
          </a:p>
          <a:p>
            <a:pPr lvl="2"/>
            <a:r>
              <a:rPr lang="fr-FR" dirty="0" smtClean="0"/>
              <a:t>7.je réserve au frais couvert d’un papier sulfurisé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457200" y="161908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7.LA DUXELLE SECHE</a:t>
            </a:r>
            <a:endParaRPr kumimoji="0" lang="fr-FR" sz="2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71490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Confectionnée avec des champignons, des échalotes, des oignons et du persil</a:t>
            </a:r>
          </a:p>
          <a:p>
            <a:pPr lvl="2"/>
            <a:r>
              <a:rPr lang="fr-FR" dirty="0" smtClean="0"/>
              <a:t>1.je lave et hache rapidement les champignons</a:t>
            </a:r>
          </a:p>
          <a:p>
            <a:pPr lvl="2"/>
            <a:r>
              <a:rPr lang="fr-FR" dirty="0" smtClean="0"/>
              <a:t>2. je cisèle oignons et échalote</a:t>
            </a:r>
          </a:p>
          <a:p>
            <a:pPr lvl="2"/>
            <a:r>
              <a:rPr lang="fr-FR" dirty="0" smtClean="0"/>
              <a:t>3.je fais suer les oignons et échalotes au beurre</a:t>
            </a:r>
          </a:p>
          <a:p>
            <a:pPr lvl="2"/>
            <a:r>
              <a:rPr lang="fr-FR" dirty="0" smtClean="0"/>
              <a:t>4.j’ajoute les champignons hachés</a:t>
            </a:r>
          </a:p>
          <a:p>
            <a:pPr lvl="2"/>
            <a:r>
              <a:rPr lang="fr-FR" dirty="0" smtClean="0"/>
              <a:t>5.je cuis jusqu’à évaporation totale de l’eau de végétation</a:t>
            </a:r>
          </a:p>
          <a:p>
            <a:pPr lvl="2"/>
            <a:r>
              <a:rPr lang="fr-FR" dirty="0" smtClean="0"/>
              <a:t>6.j’ajoute le persil haché en fin de cuisson</a:t>
            </a:r>
          </a:p>
          <a:p>
            <a:pPr lvl="2"/>
            <a:r>
              <a:rPr lang="fr-FR" dirty="0" smtClean="0"/>
              <a:t>7.je débarrasse dans une calotte recouverte de papier sulfurisé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357158" y="14285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8.LA FARCE MOUSSELINE</a:t>
            </a:r>
            <a:endParaRPr kumimoji="0" lang="fr-FR" sz="2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71490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Confectionnée avec des filets de poisson, ou de la volaille de la crème et des blancs d’œufs </a:t>
            </a:r>
          </a:p>
          <a:p>
            <a:pPr lvl="2"/>
            <a:r>
              <a:rPr lang="fr-FR" dirty="0" smtClean="0"/>
              <a:t>1. je réserve la crème et les blancs d’œufs au frais</a:t>
            </a:r>
          </a:p>
          <a:p>
            <a:pPr lvl="2"/>
            <a:r>
              <a:rPr lang="fr-FR" dirty="0" smtClean="0"/>
              <a:t>2.je </a:t>
            </a:r>
            <a:r>
              <a:rPr lang="fr-FR" dirty="0" err="1" smtClean="0"/>
              <a:t>désarête</a:t>
            </a:r>
            <a:r>
              <a:rPr lang="fr-FR" dirty="0" smtClean="0"/>
              <a:t> les filets de poissons</a:t>
            </a:r>
          </a:p>
          <a:p>
            <a:pPr lvl="2"/>
            <a:r>
              <a:rPr lang="fr-FR" dirty="0" smtClean="0"/>
              <a:t>3.je taille les filets en petits dés</a:t>
            </a:r>
          </a:p>
          <a:p>
            <a:pPr lvl="2"/>
            <a:r>
              <a:rPr lang="fr-FR" dirty="0" smtClean="0"/>
              <a:t>4.je hache les morceaux au cutter finement</a:t>
            </a:r>
          </a:p>
          <a:p>
            <a:pPr lvl="2"/>
            <a:r>
              <a:rPr lang="fr-FR" dirty="0" smtClean="0"/>
              <a:t>5.J’ajoute les blancs d’œufs en fin de mixage</a:t>
            </a:r>
          </a:p>
          <a:p>
            <a:pPr lvl="2"/>
            <a:r>
              <a:rPr lang="fr-FR" dirty="0" smtClean="0"/>
              <a:t>6.je passe au tamis</a:t>
            </a:r>
          </a:p>
          <a:p>
            <a:pPr lvl="2"/>
            <a:r>
              <a:rPr lang="fr-FR" dirty="0" smtClean="0"/>
              <a:t>7.j’ajoute la crème en plaçant mon récipient sur glace</a:t>
            </a:r>
          </a:p>
          <a:p>
            <a:pPr lvl="2"/>
            <a:r>
              <a:rPr lang="fr-FR" dirty="0" smtClean="0"/>
              <a:t>8.je réserve au frais filmé en laissant sur glace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>
          <a:xfrm>
            <a:off x="357158" y="14285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fr-FR" sz="40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 Legislation</a:t>
            </a:r>
            <a:endParaRPr kumimoji="0" lang="fr-FR" sz="2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714908"/>
          </a:xfrm>
        </p:spPr>
        <p:txBody>
          <a:bodyPr>
            <a:normAutofit/>
          </a:bodyPr>
          <a:lstStyle/>
          <a:p>
            <a:r>
              <a:rPr lang="fr-FR" sz="2800" dirty="0" smtClean="0"/>
              <a:t>Pour avoir </a:t>
            </a:r>
            <a:r>
              <a:rPr lang="fr-FR" sz="2800" dirty="0" smtClean="0"/>
              <a:t>l’appellation </a:t>
            </a:r>
            <a:r>
              <a:rPr lang="fr-FR" sz="2800" dirty="0" smtClean="0"/>
              <a:t>«  </a:t>
            </a:r>
            <a:r>
              <a:rPr lang="fr-FR" sz="2800" dirty="0" smtClean="0"/>
              <a:t>Pâté </a:t>
            </a:r>
            <a:r>
              <a:rPr lang="fr-FR" sz="2800" dirty="0" smtClean="0"/>
              <a:t>de ……… », le produit doit comporté au moins 20% de produit désigné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38200"/>
          </a:xfrm>
        </p:spPr>
        <p:txBody>
          <a:bodyPr>
            <a:normAutofit/>
          </a:bodyPr>
          <a:lstStyle/>
          <a:p>
            <a:pPr algn="r"/>
            <a:r>
              <a:rPr lang="fr-FR" sz="4400" dirty="0" smtClean="0"/>
              <a:t>1.CLASSIFICATION</a:t>
            </a:r>
            <a:endParaRPr lang="fr-FR" sz="31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1857364"/>
            <a:ext cx="8686800" cy="4222761"/>
          </a:xfrm>
        </p:spPr>
        <p:txBody>
          <a:bodyPr/>
          <a:lstStyle/>
          <a:p>
            <a:r>
              <a:rPr lang="fr-FR" dirty="0" smtClean="0"/>
              <a:t>Les farces sont composées d’aliments crus ou cuits, hachés plus ou moins finement. Elles servent soit a farcir, soit a confectionner des terrines ou pâtés.</a:t>
            </a:r>
          </a:p>
          <a:p>
            <a:pPr lvl="2"/>
            <a:r>
              <a:rPr lang="fr-FR" dirty="0" smtClean="0"/>
              <a:t>Elles se classent en 2 catégories:</a:t>
            </a:r>
          </a:p>
          <a:p>
            <a:pPr lvl="3"/>
            <a:r>
              <a:rPr lang="fr-FR" dirty="0" smtClean="0"/>
              <a:t>Les Farces maigres</a:t>
            </a:r>
          </a:p>
          <a:p>
            <a:pPr lvl="3"/>
            <a:r>
              <a:rPr lang="fr-FR" dirty="0" smtClean="0"/>
              <a:t>Les Farces grasses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642918"/>
            <a:ext cx="8686800" cy="588954"/>
          </a:xfrm>
        </p:spPr>
        <p:txBody>
          <a:bodyPr>
            <a:normAutofit/>
          </a:bodyPr>
          <a:lstStyle/>
          <a:p>
            <a:r>
              <a:rPr lang="fr-FR" sz="2800" dirty="0" smtClean="0"/>
              <a:t>A/Les farces sèches</a:t>
            </a:r>
          </a:p>
          <a:p>
            <a:pPr>
              <a:buNone/>
            </a:pPr>
            <a:endParaRPr lang="fr-FR" sz="2800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04800" y="71414"/>
            <a:ext cx="86868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fr-FR" sz="4400" dirty="0" smtClean="0"/>
              <a:t>2.APPELLATIONS ET COMPOSITIONS</a:t>
            </a:r>
            <a:endParaRPr lang="fr-FR" sz="31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42844" y="1285860"/>
          <a:ext cx="8858313" cy="5393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643206"/>
                <a:gridCol w="4000529"/>
              </a:tblGrid>
              <a:tr h="575188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APPELLATIONS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INGREDIENTS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PREPARATIONS</a:t>
                      </a:r>
                      <a:endParaRPr lang="fr-FR" dirty="0"/>
                    </a:p>
                  </a:txBody>
                  <a:tcPr anchor="ctr"/>
                </a:tc>
              </a:tr>
              <a:tr h="1775396">
                <a:tc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Champignons</a:t>
                      </a:r>
                    </a:p>
                    <a:p>
                      <a:pPr algn="ctr"/>
                      <a:r>
                        <a:rPr lang="fr-FR" sz="1400" dirty="0" smtClean="0"/>
                        <a:t>Échalotes</a:t>
                      </a:r>
                    </a:p>
                    <a:p>
                      <a:pPr algn="ctr"/>
                      <a:r>
                        <a:rPr lang="fr-FR" sz="1400" dirty="0" smtClean="0"/>
                        <a:t>Gros oignons</a:t>
                      </a:r>
                    </a:p>
                    <a:p>
                      <a:pPr algn="ctr"/>
                      <a:r>
                        <a:rPr lang="fr-FR" sz="1400" dirty="0" smtClean="0"/>
                        <a:t>Beurre</a:t>
                      </a:r>
                    </a:p>
                    <a:p>
                      <a:pPr algn="ctr"/>
                      <a:r>
                        <a:rPr lang="fr-FR" sz="1400" dirty="0" smtClean="0"/>
                        <a:t>Persil</a:t>
                      </a:r>
                    </a:p>
                    <a:p>
                      <a:pPr algn="ctr"/>
                      <a:r>
                        <a:rPr lang="fr-FR" sz="1400" dirty="0" err="1" smtClean="0"/>
                        <a:t>Sel,Poivre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1.Je cisèle oignons et échalotes</a:t>
                      </a:r>
                    </a:p>
                    <a:p>
                      <a:pPr algn="ctr"/>
                      <a:r>
                        <a:rPr lang="fr-FR" sz="1400" dirty="0" smtClean="0"/>
                        <a:t>2.Je lave</a:t>
                      </a:r>
                      <a:r>
                        <a:rPr lang="fr-FR" sz="1400" baseline="0" dirty="0" smtClean="0"/>
                        <a:t> et hache les champignons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3.Je fais suer les oignons et échalotes et ajoute les champignons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4.Je cuis a évaporation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5.J’ajoute persil haché, sel poivre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6.Je débarrasse en couvrant</a:t>
                      </a:r>
                      <a:endParaRPr lang="fr-FR" sz="1400" dirty="0"/>
                    </a:p>
                  </a:txBody>
                  <a:tcPr anchor="ctr"/>
                </a:tc>
              </a:tr>
              <a:tr h="1488720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Duxelle</a:t>
                      </a:r>
                      <a:r>
                        <a:rPr lang="fr-FR" sz="1600" dirty="0" smtClean="0"/>
                        <a:t> sèche</a:t>
                      </a:r>
                    </a:p>
                    <a:p>
                      <a:pPr algn="ctr"/>
                      <a:r>
                        <a:rPr lang="fr-FR" sz="1600" dirty="0" smtClean="0"/>
                        <a:t>Vin blanc</a:t>
                      </a:r>
                    </a:p>
                    <a:p>
                      <a:pPr algn="ctr"/>
                      <a:r>
                        <a:rPr lang="fr-FR" sz="1600" dirty="0" smtClean="0"/>
                        <a:t>Mie de pain</a:t>
                      </a:r>
                    </a:p>
                    <a:p>
                      <a:pPr algn="ctr"/>
                      <a:r>
                        <a:rPr lang="fr-FR" sz="1600" dirty="0" smtClean="0"/>
                        <a:t>Fond de veau brun lié </a:t>
                      </a:r>
                      <a:r>
                        <a:rPr lang="fr-FR" sz="1600" dirty="0" err="1" smtClean="0"/>
                        <a:t>tomaté</a:t>
                      </a:r>
                      <a:endParaRPr lang="fr-FR" sz="1600" dirty="0" smtClean="0"/>
                    </a:p>
                    <a:p>
                      <a:pPr algn="ctr"/>
                      <a:r>
                        <a:rPr lang="fr-FR" sz="1600" dirty="0" err="1" smtClean="0"/>
                        <a:t>Ail,sel</a:t>
                      </a:r>
                      <a:r>
                        <a:rPr lang="fr-FR" sz="1600" dirty="0" smtClean="0"/>
                        <a:t>,</a:t>
                      </a:r>
                      <a:r>
                        <a:rPr lang="fr-FR" sz="1600" baseline="0" dirty="0" smtClean="0"/>
                        <a:t> poivre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1.J’ajoute vin blanc à la </a:t>
                      </a:r>
                      <a:r>
                        <a:rPr lang="fr-FR" sz="1600" dirty="0" err="1" smtClean="0"/>
                        <a:t>duxelle</a:t>
                      </a:r>
                      <a:r>
                        <a:rPr lang="fr-FR" sz="1600" dirty="0" smtClean="0"/>
                        <a:t> sèche</a:t>
                      </a:r>
                    </a:p>
                    <a:p>
                      <a:pPr algn="ctr"/>
                      <a:r>
                        <a:rPr lang="fr-FR" sz="1600" dirty="0" smtClean="0"/>
                        <a:t>2.J</a:t>
                      </a:r>
                      <a:r>
                        <a:rPr lang="fr-FR" sz="1600" baseline="0" dirty="0" smtClean="0"/>
                        <a:t>’ajoute le fond de veau brun </a:t>
                      </a:r>
                      <a:r>
                        <a:rPr lang="fr-FR" sz="1600" baseline="0" dirty="0" err="1" smtClean="0"/>
                        <a:t>tomaté</a:t>
                      </a:r>
                      <a:endParaRPr lang="fr-FR" sz="1600" baseline="0" dirty="0" smtClean="0"/>
                    </a:p>
                    <a:p>
                      <a:pPr algn="ctr"/>
                      <a:r>
                        <a:rPr lang="fr-FR" sz="1600" baseline="0" dirty="0" smtClean="0"/>
                        <a:t>3.J’ajoute la mie de pain et l’ail haché</a:t>
                      </a:r>
                    </a:p>
                    <a:p>
                      <a:pPr algn="ctr"/>
                      <a:r>
                        <a:rPr lang="fr-FR" sz="1600" baseline="0" dirty="0" smtClean="0"/>
                        <a:t>4.Je cuis doucement et assaisonne</a:t>
                      </a:r>
                      <a:endParaRPr lang="fr-FR" sz="1600" dirty="0"/>
                    </a:p>
                  </a:txBody>
                  <a:tcPr anchor="ctr"/>
                </a:tc>
              </a:tr>
              <a:tr h="1488720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Gros oignons</a:t>
                      </a:r>
                    </a:p>
                    <a:p>
                      <a:pPr algn="ctr"/>
                      <a:r>
                        <a:rPr lang="fr-FR" sz="1600" dirty="0" smtClean="0"/>
                        <a:t>Poitrine de porc fumée</a:t>
                      </a:r>
                    </a:p>
                    <a:p>
                      <a:pPr algn="ctr"/>
                      <a:r>
                        <a:rPr lang="fr-FR" sz="1600" dirty="0" smtClean="0"/>
                        <a:t>Mie de pain</a:t>
                      </a:r>
                    </a:p>
                    <a:p>
                      <a:pPr algn="ctr"/>
                      <a:r>
                        <a:rPr lang="fr-FR" sz="1600" dirty="0" smtClean="0"/>
                        <a:t>Sauge, thym, sel, poivre</a:t>
                      </a:r>
                      <a:endParaRPr lang="fr-F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1.Je cisèle les oignons</a:t>
                      </a:r>
                    </a:p>
                    <a:p>
                      <a:pPr algn="ctr"/>
                      <a:r>
                        <a:rPr lang="fr-FR" sz="1600" dirty="0" smtClean="0"/>
                        <a:t>2.Je fais raidir les petits dés de poitrine et suer les oignons</a:t>
                      </a:r>
                    </a:p>
                    <a:p>
                      <a:pPr algn="ctr"/>
                      <a:r>
                        <a:rPr lang="fr-FR" sz="1600" dirty="0" smtClean="0"/>
                        <a:t>3.J’ajoute la mie de pain, assaisonne</a:t>
                      </a:r>
                      <a:endParaRPr lang="fr-FR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42844" y="2500306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DUXELLE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SECHE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2844" y="4026763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DUXELLE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A FARCIR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5598399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FARCE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AMERICAINE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-24"/>
            <a:ext cx="8686800" cy="588954"/>
          </a:xfrm>
        </p:spPr>
        <p:txBody>
          <a:bodyPr>
            <a:normAutofit/>
          </a:bodyPr>
          <a:lstStyle/>
          <a:p>
            <a:r>
              <a:rPr lang="fr-FR" sz="2800" dirty="0" smtClean="0"/>
              <a:t>B/Les farces grasses</a:t>
            </a:r>
          </a:p>
          <a:p>
            <a:pPr>
              <a:buNone/>
            </a:pPr>
            <a:endParaRPr lang="fr-FR" sz="28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42844" y="499336"/>
          <a:ext cx="8858313" cy="6267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643206"/>
                <a:gridCol w="4000529"/>
              </a:tblGrid>
              <a:tr h="38035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APPELLATIONS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INGREDIENTS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PREPARATIONS</a:t>
                      </a:r>
                      <a:endParaRPr lang="fr-FR" dirty="0"/>
                    </a:p>
                  </a:txBody>
                  <a:tcPr anchor="ctr"/>
                </a:tc>
              </a:tr>
              <a:tr h="1533286">
                <a:tc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err="1" smtClean="0"/>
                        <a:t>Oignons,ail</a:t>
                      </a:r>
                      <a:endParaRPr lang="fr-FR" sz="1400" dirty="0" smtClean="0"/>
                    </a:p>
                    <a:p>
                      <a:pPr algn="ctr"/>
                      <a:r>
                        <a:rPr lang="fr-FR" sz="1400" dirty="0" smtClean="0"/>
                        <a:t>viande</a:t>
                      </a:r>
                      <a:r>
                        <a:rPr lang="fr-FR" sz="1400" baseline="0" dirty="0" smtClean="0"/>
                        <a:t> hachée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Chair à saucisse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Vin blanc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Fond de veau lié </a:t>
                      </a:r>
                      <a:r>
                        <a:rPr lang="fr-FR" sz="1400" baseline="0" dirty="0" err="1" smtClean="0"/>
                        <a:t>tomaté</a:t>
                      </a:r>
                      <a:endParaRPr lang="fr-FR" sz="1400" baseline="0" dirty="0" smtClean="0"/>
                    </a:p>
                    <a:p>
                      <a:pPr algn="ctr"/>
                      <a:r>
                        <a:rPr lang="fr-FR" sz="1400" baseline="0" dirty="0" smtClean="0"/>
                        <a:t>Œufs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Sel, poivre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1.Je</a:t>
                      </a:r>
                      <a:r>
                        <a:rPr lang="fr-FR" sz="1400" baseline="0" dirty="0" smtClean="0"/>
                        <a:t> découpe et hache la viande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2.Je fais suer les oignons et l’ail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3.J’ajoute la viande et la chair à saucisse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4.J’ajoute le vin blanc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5.J’ajoute le fond lié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6.J’ajoute les œufs, le persil et assaisonne</a:t>
                      </a:r>
                      <a:endParaRPr lang="fr-FR" sz="1400" dirty="0"/>
                    </a:p>
                  </a:txBody>
                  <a:tcPr anchor="ctr"/>
                </a:tc>
              </a:tr>
              <a:tr h="1434058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Foies de volaille</a:t>
                      </a:r>
                    </a:p>
                    <a:p>
                      <a:pPr algn="ctr"/>
                      <a:r>
                        <a:rPr lang="fr-FR" sz="1400" dirty="0" smtClean="0"/>
                        <a:t>Lard gras</a:t>
                      </a:r>
                    </a:p>
                    <a:p>
                      <a:pPr algn="ctr"/>
                      <a:r>
                        <a:rPr lang="fr-FR" sz="1400" dirty="0" smtClean="0"/>
                        <a:t>Échalotes</a:t>
                      </a:r>
                    </a:p>
                    <a:p>
                      <a:pPr algn="ctr"/>
                      <a:r>
                        <a:rPr lang="fr-FR" sz="1400" dirty="0" smtClean="0"/>
                        <a:t>Cognac</a:t>
                      </a:r>
                    </a:p>
                    <a:p>
                      <a:pPr algn="ctr"/>
                      <a:r>
                        <a:rPr lang="fr-FR" sz="1400" dirty="0" err="1" smtClean="0"/>
                        <a:t>Sel,Poivre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1.Je découpe et fais fondre le lard gras</a:t>
                      </a:r>
                    </a:p>
                    <a:p>
                      <a:pPr algn="ctr"/>
                      <a:r>
                        <a:rPr lang="fr-FR" sz="1400" dirty="0" smtClean="0"/>
                        <a:t>2.Je</a:t>
                      </a:r>
                      <a:r>
                        <a:rPr lang="fr-FR" sz="1400" baseline="0" dirty="0" smtClean="0"/>
                        <a:t> saisis les foies de volaille au lard gras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3.Je passe les foies au tamis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4.Je réserve</a:t>
                      </a:r>
                      <a:endParaRPr lang="fr-FR" sz="1400" dirty="0"/>
                    </a:p>
                  </a:txBody>
                  <a:tcPr anchor="ctr"/>
                </a:tc>
              </a:tr>
              <a:tr h="1434058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Chair crue(</a:t>
                      </a:r>
                      <a:r>
                        <a:rPr lang="fr-FR" sz="1400" dirty="0" err="1" smtClean="0"/>
                        <a:t>volaille,veau</a:t>
                      </a:r>
                      <a:r>
                        <a:rPr lang="fr-FR" sz="1400" dirty="0" smtClean="0"/>
                        <a:t>,poisson)</a:t>
                      </a:r>
                    </a:p>
                    <a:p>
                      <a:pPr algn="ctr"/>
                      <a:r>
                        <a:rPr lang="fr-FR" sz="1400" dirty="0" smtClean="0"/>
                        <a:t>Crème fleurette</a:t>
                      </a:r>
                    </a:p>
                    <a:p>
                      <a:pPr algn="ctr"/>
                      <a:r>
                        <a:rPr lang="fr-FR" sz="1400" dirty="0" smtClean="0"/>
                        <a:t>Blancs d’œufs</a:t>
                      </a:r>
                    </a:p>
                    <a:p>
                      <a:pPr algn="ctr"/>
                      <a:r>
                        <a:rPr lang="fr-FR" sz="1400" dirty="0" smtClean="0"/>
                        <a:t>Sel,</a:t>
                      </a:r>
                      <a:r>
                        <a:rPr lang="fr-FR" sz="1400" baseline="0" dirty="0" smtClean="0"/>
                        <a:t> poivre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Piment de </a:t>
                      </a:r>
                      <a:r>
                        <a:rPr lang="fr-FR" sz="1400" baseline="0" dirty="0" err="1" smtClean="0"/>
                        <a:t>cayenne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1.Je réserve les</a:t>
                      </a:r>
                      <a:r>
                        <a:rPr lang="fr-FR" sz="1400" baseline="0" dirty="0" smtClean="0"/>
                        <a:t> matériels au frais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2.Je hache la chair, j’ajoute les blancs d’œufs 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3.Je passe la chair au tamis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4.Je monte sur glace en incorporant la crème</a:t>
                      </a:r>
                      <a:endParaRPr lang="fr-FR" sz="1400" dirty="0"/>
                    </a:p>
                  </a:txBody>
                  <a:tcPr anchor="ctr"/>
                </a:tc>
              </a:tr>
              <a:tr h="1434058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Maigre de veau et porc</a:t>
                      </a:r>
                    </a:p>
                    <a:p>
                      <a:pPr algn="ctr"/>
                      <a:r>
                        <a:rPr lang="fr-FR" sz="1400" dirty="0" smtClean="0"/>
                        <a:t>Gorge</a:t>
                      </a:r>
                      <a:r>
                        <a:rPr lang="fr-FR" sz="1400" baseline="0" dirty="0" smtClean="0"/>
                        <a:t> de porc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Élément donnant l’appellation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Cognac</a:t>
                      </a:r>
                    </a:p>
                    <a:p>
                      <a:pPr algn="ctr"/>
                      <a:r>
                        <a:rPr lang="fr-FR" sz="1400" baseline="0" dirty="0" err="1" smtClean="0"/>
                        <a:t>Sel,Poivre</a:t>
                      </a:r>
                      <a:r>
                        <a:rPr lang="fr-FR" sz="1400" baseline="0" dirty="0" smtClean="0"/>
                        <a:t>,4 épices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1.Je découpe et hache la viande</a:t>
                      </a:r>
                    </a:p>
                    <a:p>
                      <a:pPr algn="ctr"/>
                      <a:r>
                        <a:rPr lang="fr-FR" sz="1400" dirty="0" smtClean="0"/>
                        <a:t>2.Je mélange tous les ingrédients</a:t>
                      </a:r>
                      <a:endParaRPr lang="fr-FR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42844" y="1240681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FARCE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COMMUNE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2844" y="4026763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FARCE MOUSSELINE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5598399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FARCE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SIMPLE A PATE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42844" y="2669441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FARCE</a:t>
            </a:r>
          </a:p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A GRATIN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r-FR" sz="4400" dirty="0" smtClean="0"/>
              <a:t>3.UTILISATION DES FARCES</a:t>
            </a:r>
            <a:endParaRPr lang="fr-FR" sz="31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2" y="1459224"/>
          <a:ext cx="8715436" cy="18926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214710"/>
                <a:gridCol w="5500726"/>
              </a:tblGrid>
              <a:tr h="61245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Duxelles</a:t>
                      </a:r>
                      <a:r>
                        <a:rPr lang="fr-FR" b="0" baseline="0" dirty="0" smtClean="0"/>
                        <a:t> à farcir, œufs farcis </a:t>
                      </a:r>
                      <a:r>
                        <a:rPr lang="fr-FR" b="0" baseline="0" dirty="0" err="1" smtClean="0"/>
                        <a:t>chimay</a:t>
                      </a:r>
                      <a:endParaRPr lang="fr-FR" b="0" dirty="0"/>
                    </a:p>
                  </a:txBody>
                  <a:tcPr anchor="ctr"/>
                </a:tc>
              </a:tr>
              <a:tr h="53752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Grosses têtes de champignons, aubergines, courgettes, fonds d’artichauts, oignons</a:t>
                      </a:r>
                      <a:endParaRPr lang="fr-FR" b="0" dirty="0"/>
                    </a:p>
                  </a:txBody>
                  <a:tcPr anchor="ctr"/>
                </a:tc>
              </a:tr>
              <a:tr h="53752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Pigeonneaux, poussins et jeunes volailles, volaille en croûte</a:t>
                      </a:r>
                      <a:endParaRPr lang="fr-FR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85720" y="1528692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DUXELLE SECHE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85720" y="2171634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DUXELLE A FARCIR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85720" y="2814576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FARCE AMERICAINE</a:t>
            </a:r>
            <a:endParaRPr lang="fr-FR" sz="2000" dirty="0">
              <a:solidFill>
                <a:srgbClr val="C00000"/>
              </a:solidFill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214282" y="3784939"/>
          <a:ext cx="8715436" cy="271589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214710"/>
                <a:gridCol w="5500726"/>
              </a:tblGrid>
              <a:tr h="74756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Friands, hachis</a:t>
                      </a:r>
                      <a:r>
                        <a:rPr lang="fr-FR" b="0" baseline="0" dirty="0" smtClean="0"/>
                        <a:t> Parmentier ,tomates , aubergines , artichauts farcis, raviolis</a:t>
                      </a:r>
                      <a:endParaRPr lang="fr-FR" b="0" dirty="0"/>
                    </a:p>
                  </a:txBody>
                  <a:tcPr anchor="ctr"/>
                </a:tc>
              </a:tr>
              <a:tr h="65611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Pour farcir croûtons et canapés servis avec le gibier à plume, cailles farcies</a:t>
                      </a:r>
                      <a:endParaRPr lang="fr-FR" b="0" dirty="0"/>
                    </a:p>
                  </a:txBody>
                  <a:tcPr anchor="ctr"/>
                </a:tc>
              </a:tr>
              <a:tr h="65611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Volailles farcies, truites, turbots, barbues, quenelles, soles soufflées,</a:t>
                      </a:r>
                      <a:r>
                        <a:rPr lang="fr-FR" b="0" baseline="0" dirty="0" smtClean="0"/>
                        <a:t> paupiette de poisson</a:t>
                      </a:r>
                      <a:endParaRPr lang="fr-FR" b="0" dirty="0"/>
                    </a:p>
                  </a:txBody>
                  <a:tcPr anchor="ctr"/>
                </a:tc>
              </a:tr>
              <a:tr h="65611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err="1" smtClean="0"/>
                        <a:t>Ballotines</a:t>
                      </a:r>
                      <a:r>
                        <a:rPr lang="fr-FR" b="0" dirty="0" smtClean="0"/>
                        <a:t>, terrines, pâté en croûte, galantine</a:t>
                      </a:r>
                      <a:endParaRPr lang="fr-FR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285720" y="3957584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FARCE COMMUNE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85720" y="4600526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FARCE A GRATIN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85720" y="5354605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FARCE MOUSSELINE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85720" y="595784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solidFill>
                  <a:srgbClr val="C00000"/>
                </a:solidFill>
              </a:rPr>
              <a:t>FARCE SIMPLE A PATE </a:t>
            </a:r>
            <a:endParaRPr lang="fr-FR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r"/>
            <a:r>
              <a:rPr lang="fr-FR" sz="4400" dirty="0" smtClean="0"/>
              <a:t>4.PRECAUTIONS DE REALISATION</a:t>
            </a:r>
            <a:endParaRPr lang="fr-FR" sz="31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000528"/>
          </a:xfrm>
        </p:spPr>
        <p:txBody>
          <a:bodyPr>
            <a:normAutofit fontScale="92500" lnSpcReduction="10000"/>
          </a:bodyPr>
          <a:lstStyle/>
          <a:p>
            <a:r>
              <a:rPr lang="fr-FR" u="sng" dirty="0" smtClean="0"/>
              <a:t>Hygiène des denrées.</a:t>
            </a:r>
          </a:p>
          <a:p>
            <a:pPr lvl="2"/>
            <a:r>
              <a:rPr lang="fr-FR" dirty="0" smtClean="0"/>
              <a:t>Les matières premières doivent être fraiches et de bonne qualité et sorties au dernier moment de la chambre froide</a:t>
            </a:r>
          </a:p>
          <a:p>
            <a:pPr lvl="2"/>
            <a:r>
              <a:rPr lang="fr-FR" dirty="0" smtClean="0"/>
              <a:t>La conservation des farces est interdite en collectivité.</a:t>
            </a:r>
          </a:p>
          <a:p>
            <a:pPr lvl="2"/>
            <a:r>
              <a:rPr lang="fr-FR" dirty="0" smtClean="0"/>
              <a:t>Il est interdit de congeler de la viande hachée.</a:t>
            </a:r>
          </a:p>
          <a:p>
            <a:pPr lvl="2"/>
            <a:r>
              <a:rPr lang="fr-FR" dirty="0" smtClean="0"/>
              <a:t>Le secteur ou le hachage est effectué doit être séparé de la cuisine</a:t>
            </a:r>
          </a:p>
          <a:p>
            <a:pPr lvl="2"/>
            <a:r>
              <a:rPr lang="fr-FR" dirty="0" smtClean="0"/>
              <a:t>Le hachage doit être réalisé moins </a:t>
            </a:r>
            <a:r>
              <a:rPr lang="fr-FR" smtClean="0"/>
              <a:t>de deux heures </a:t>
            </a:r>
            <a:r>
              <a:rPr lang="fr-FR" dirty="0" smtClean="0"/>
              <a:t>avant son utilisation et stocké à +3°C</a:t>
            </a:r>
          </a:p>
          <a:p>
            <a:pPr lvl="2"/>
            <a:r>
              <a:rPr lang="fr-FR" dirty="0" smtClean="0"/>
              <a:t>Les denrées doivent être hachées sur le lieu de la consommation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r"/>
            <a:r>
              <a:rPr lang="fr-FR" sz="4400" dirty="0" smtClean="0"/>
              <a:t>4.PRECAUTIONS DE REALISATION</a:t>
            </a:r>
            <a:endParaRPr lang="fr-FR" sz="31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000528"/>
          </a:xfrm>
        </p:spPr>
        <p:txBody>
          <a:bodyPr>
            <a:normAutofit/>
          </a:bodyPr>
          <a:lstStyle/>
          <a:p>
            <a:r>
              <a:rPr lang="fr-FR" u="sng" dirty="0" smtClean="0"/>
              <a:t>Hygiène du matériel</a:t>
            </a:r>
          </a:p>
          <a:p>
            <a:pPr lvl="2"/>
            <a:r>
              <a:rPr lang="fr-FR" dirty="0" smtClean="0"/>
              <a:t>Les matériel de hachage doit être démonté, lavé et désinfecté après chaque utilisation et stocké au froid.</a:t>
            </a:r>
          </a:p>
          <a:p>
            <a:pPr lvl="2"/>
            <a:r>
              <a:rPr lang="fr-FR" dirty="0" smtClean="0"/>
              <a:t>Les tables doivent être en matériaux inoxydable</a:t>
            </a:r>
          </a:p>
          <a:p>
            <a:pPr lvl="2"/>
            <a:r>
              <a:rPr lang="fr-FR" dirty="0" smtClean="0"/>
              <a:t>Les planches à découper doivent être lisses et nettoyées avant utilisation</a:t>
            </a:r>
          </a:p>
          <a:p>
            <a:pPr lvl="2"/>
            <a:r>
              <a:rPr lang="fr-FR" dirty="0" smtClean="0"/>
              <a:t>Ne pas essuyer le </a:t>
            </a:r>
            <a:r>
              <a:rPr lang="fr-FR" dirty="0" smtClean="0"/>
              <a:t>matériel </a:t>
            </a:r>
            <a:r>
              <a:rPr lang="fr-FR" dirty="0" smtClean="0"/>
              <a:t>après lavage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r"/>
            <a:r>
              <a:rPr lang="fr-FR" sz="4400" dirty="0" smtClean="0"/>
              <a:t>4.PRECAUTIONS DE REALISATION</a:t>
            </a:r>
            <a:endParaRPr lang="fr-FR" sz="31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42844" y="1071546"/>
            <a:ext cx="8901114" cy="4000528"/>
          </a:xfrm>
        </p:spPr>
        <p:txBody>
          <a:bodyPr>
            <a:normAutofit/>
          </a:bodyPr>
          <a:lstStyle/>
          <a:p>
            <a:r>
              <a:rPr lang="fr-FR" u="sng" dirty="0" smtClean="0"/>
              <a:t>Hygiène du personnel</a:t>
            </a:r>
          </a:p>
          <a:p>
            <a:pPr lvl="2"/>
            <a:r>
              <a:rPr lang="fr-FR" dirty="0" smtClean="0"/>
              <a:t>L’hygiène du personnel doit être irréprochable</a:t>
            </a:r>
          </a:p>
          <a:p>
            <a:pPr lvl="2"/>
            <a:r>
              <a:rPr lang="fr-FR" dirty="0" smtClean="0"/>
              <a:t>Porter des vêtements très propres</a:t>
            </a:r>
          </a:p>
          <a:p>
            <a:pPr lvl="2"/>
            <a:r>
              <a:rPr lang="fr-FR" dirty="0" smtClean="0"/>
              <a:t>Porter des gants à usage unique</a:t>
            </a:r>
          </a:p>
          <a:p>
            <a:pPr lvl="2"/>
            <a:r>
              <a:rPr lang="fr-FR" dirty="0" smtClean="0"/>
              <a:t>Porter un masque bucco-nasal</a:t>
            </a:r>
          </a:p>
          <a:p>
            <a:pPr lvl="2"/>
            <a:r>
              <a:rPr lang="fr-FR" dirty="0" smtClean="0"/>
              <a:t>Porter une coiffe couvrant toute la coiffure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r-FR" sz="4400" dirty="0" smtClean="0"/>
              <a:t>5.LE VOCABULAIRE SPECIFIQUE</a:t>
            </a:r>
            <a:endParaRPr lang="fr-FR" sz="31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428596" y="1500174"/>
          <a:ext cx="8358246" cy="521304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14644"/>
                <a:gridCol w="5643602"/>
              </a:tblGrid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Moule chemisé d’une gelée garni d’une mousse et d’une garniture (éléments cuits)</a:t>
                      </a:r>
                      <a:endParaRPr lang="fr-FR" b="0" dirty="0"/>
                    </a:p>
                  </a:txBody>
                  <a:tcPr anchor="ctr"/>
                </a:tc>
              </a:tr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Tranche de lard gras dont on enveloppe un morceau de viande ou de volaille</a:t>
                      </a:r>
                      <a:endParaRPr lang="fr-FR" b="0" dirty="0"/>
                    </a:p>
                  </a:txBody>
                  <a:tcPr anchor="ctr"/>
                </a:tc>
              </a:tr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Charcuterie cuite composée de viande maigre, la peau de la volaille constitue l’enveloppe dans laquelle sont enfermés tous les éléments. Le tout est cuit au torchon</a:t>
                      </a:r>
                      <a:endParaRPr lang="fr-FR" b="0" dirty="0"/>
                    </a:p>
                  </a:txBody>
                  <a:tcPr anchor="ctr"/>
                </a:tc>
              </a:tr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C’est un long bâtonnet de chair déposé en longueur dans un pâté</a:t>
                      </a:r>
                      <a:endParaRPr lang="fr-FR" b="0" dirty="0"/>
                    </a:p>
                  </a:txBody>
                  <a:tcPr anchor="ctr"/>
                </a:tc>
              </a:tr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Farce disposée dans un moule spécial, chemisé avec</a:t>
                      </a:r>
                      <a:r>
                        <a:rPr lang="fr-FR" b="0" baseline="0" dirty="0" smtClean="0"/>
                        <a:t> une pâte, le tout recouvert d’une deuxième pâte et cuit au four</a:t>
                      </a:r>
                      <a:endParaRPr lang="fr-FR" b="0" dirty="0"/>
                    </a:p>
                  </a:txBody>
                  <a:tcPr anchor="ctr"/>
                </a:tc>
              </a:tr>
              <a:tr h="82328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Les éléments sont entourés d’une barde puis placés dans un récipient. La</a:t>
                      </a:r>
                      <a:r>
                        <a:rPr lang="fr-FR" b="0" baseline="0" dirty="0" smtClean="0"/>
                        <a:t> cuisson se fait au four au bain-marie</a:t>
                      </a:r>
                      <a:endParaRPr lang="fr-FR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428596" y="167156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ASPIC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28596" y="2467269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LA BARDE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28596" y="3324525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BALLOTINE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28596" y="421481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LA LÈCHE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28596" y="5110475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PÂTE EN CROUTE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28596" y="5967731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rgbClr val="C00000"/>
                </a:solidFill>
              </a:rPr>
              <a:t>TERRINE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131</TotalTime>
  <Words>1007</Words>
  <Application>Microsoft Office PowerPoint</Application>
  <PresentationFormat>Affichage à l'écran (4:3)</PresentationFormat>
  <Paragraphs>181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Trek</vt:lpstr>
      <vt:lpstr>Les farces et duxelles</vt:lpstr>
      <vt:lpstr>1.CLASSIFICATION</vt:lpstr>
      <vt:lpstr>2.APPELLATIONS ET COMPOSITIONS</vt:lpstr>
      <vt:lpstr>Diapositive 4</vt:lpstr>
      <vt:lpstr>3.UTILISATION DES FARCES</vt:lpstr>
      <vt:lpstr>4.PRECAUTIONS DE REALISATION</vt:lpstr>
      <vt:lpstr>4.PRECAUTIONS DE REALISATION</vt:lpstr>
      <vt:lpstr>4.PRECAUTIONS DE REALISATION</vt:lpstr>
      <vt:lpstr>5.LE VOCABULAIRE SPECIFIQUE</vt:lpstr>
      <vt:lpstr>6.LA FARCE A GRATIN</vt:lpstr>
      <vt:lpstr>Diapositive 11</vt:lpstr>
      <vt:lpstr>Diapositive 12</vt:lpstr>
      <vt:lpstr>Diapositive 13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16.Les farces et duxelles</dc:title>
  <dc:creator>F.LE BRET</dc:creator>
  <cp:lastModifiedBy> </cp:lastModifiedBy>
  <cp:revision>14</cp:revision>
  <dcterms:created xsi:type="dcterms:W3CDTF">2007-10-07T13:55:51Z</dcterms:created>
  <dcterms:modified xsi:type="dcterms:W3CDTF">2010-12-03T20:07:34Z</dcterms:modified>
</cp:coreProperties>
</file>