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3" r:id="rId6"/>
    <p:sldId id="261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12/3/2010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‹N°›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43608" y="0"/>
            <a:ext cx="8100392" cy="1975104"/>
          </a:xfrm>
        </p:spPr>
        <p:txBody>
          <a:bodyPr/>
          <a:lstStyle/>
          <a:p>
            <a:r>
              <a:rPr lang="fr-FR" sz="4800" dirty="0" smtClean="0"/>
              <a:t>LES </a:t>
            </a:r>
            <a:r>
              <a:rPr lang="fr-FR" sz="4800" dirty="0" smtClean="0"/>
              <a:t>FONDS EN CUISINE</a:t>
            </a:r>
            <a:endParaRPr lang="fr-FR" sz="48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00132" y="2357430"/>
            <a:ext cx="8143868" cy="4071966"/>
          </a:xfrm>
        </p:spPr>
        <p:txBody>
          <a:bodyPr>
            <a:normAutofit/>
          </a:bodyPr>
          <a:lstStyle/>
          <a:p>
            <a:r>
              <a:rPr lang="fr-FR" sz="3600" dirty="0" smtClean="0"/>
              <a:t>1.CLASSIFICATION DES FONDS</a:t>
            </a:r>
          </a:p>
          <a:p>
            <a:r>
              <a:rPr lang="fr-FR" sz="3600" dirty="0" smtClean="0"/>
              <a:t>2.LES ETAPES DE REALISATION DES FONDS</a:t>
            </a:r>
          </a:p>
          <a:p>
            <a:r>
              <a:rPr lang="fr-FR" sz="3600" dirty="0" smtClean="0"/>
              <a:t>		*Le fond blanc</a:t>
            </a:r>
          </a:p>
          <a:p>
            <a:r>
              <a:rPr lang="fr-FR" sz="3600" dirty="0" smtClean="0"/>
              <a:t>		*Le fond brun</a:t>
            </a:r>
          </a:p>
          <a:p>
            <a:r>
              <a:rPr lang="fr-FR" sz="3600" dirty="0" smtClean="0"/>
              <a:t>		*</a:t>
            </a:r>
            <a:r>
              <a:rPr lang="fr-FR" sz="3600" smtClean="0"/>
              <a:t>Le fumet</a:t>
            </a:r>
            <a:endParaRPr lang="fr-FR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71414"/>
            <a:ext cx="7772400" cy="914400"/>
          </a:xfrm>
        </p:spPr>
        <p:txBody>
          <a:bodyPr>
            <a:normAutofit fontScale="90000"/>
          </a:bodyPr>
          <a:lstStyle/>
          <a:p>
            <a:pPr algn="r"/>
            <a:r>
              <a:rPr lang="fr-FR" dirty="0" smtClean="0"/>
              <a:t>1.CLASSIFICATION DES FONDS</a:t>
            </a:r>
            <a:br>
              <a:rPr lang="fr-FR" dirty="0" smtClean="0"/>
            </a:b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14400" y="857232"/>
            <a:ext cx="7772400" cy="2002630"/>
          </a:xfrm>
        </p:spPr>
        <p:txBody>
          <a:bodyPr>
            <a:normAutofit/>
          </a:bodyPr>
          <a:lstStyle/>
          <a:p>
            <a:r>
              <a:rPr lang="fr-FR" dirty="0" smtClean="0"/>
              <a:t>Les fonds sont classés en 2 catégories:</a:t>
            </a:r>
          </a:p>
          <a:p>
            <a:pPr lvl="3"/>
            <a:r>
              <a:rPr lang="fr-FR" dirty="0" smtClean="0"/>
              <a:t>Les Fonds blancs : fond blanc de veau, de volaille, marmite (pot au feu), </a:t>
            </a:r>
            <a:r>
              <a:rPr lang="fr-FR" b="1" u="sng" dirty="0" smtClean="0"/>
              <a:t>fumet</a:t>
            </a:r>
            <a:r>
              <a:rPr lang="fr-FR" dirty="0" smtClean="0"/>
              <a:t> de poisson</a:t>
            </a:r>
          </a:p>
          <a:p>
            <a:pPr lvl="3"/>
            <a:r>
              <a:rPr lang="fr-FR" dirty="0" smtClean="0"/>
              <a:t>Les fonds bruns : fond brun de veau clair, fond brun de volaille, de gibier, </a:t>
            </a:r>
            <a:r>
              <a:rPr lang="fr-FR" b="1" u="sng" dirty="0" smtClean="0"/>
              <a:t>fumet</a:t>
            </a:r>
            <a:r>
              <a:rPr lang="fr-FR" dirty="0" smtClean="0"/>
              <a:t> de crustacés</a:t>
            </a:r>
          </a:p>
        </p:txBody>
      </p:sp>
      <p:pic>
        <p:nvPicPr>
          <p:cNvPr id="1026" name="Picture 2" descr="http://www.diabete-abd.be/images/Gigot%20de%20boeu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986570" y="2442530"/>
            <a:ext cx="1027459" cy="2000265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1500166" y="4000504"/>
            <a:ext cx="2071702" cy="6429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FOND D’AGNEAU</a:t>
            </a: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://www.bagadoo.tm.fr/kemper/PIF/lango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786058"/>
            <a:ext cx="1857388" cy="1143008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5214942" y="3988362"/>
            <a:ext cx="3071834" cy="6550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FUMET DE LANGOUSTINES</a:t>
            </a: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1030" name="Picture 6" descr="http://www.astro.umd.edu/~dcr/Archives/Photos/Birds/filenames/Pigeon,Fer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4828050"/>
            <a:ext cx="1563624" cy="1172718"/>
          </a:xfrm>
          <a:prstGeom prst="rect">
            <a:avLst/>
          </a:prstGeom>
          <a:noFill/>
        </p:spPr>
      </p:pic>
      <p:sp>
        <p:nvSpPr>
          <p:cNvPr id="9" name="ZoneTexte 8"/>
          <p:cNvSpPr txBox="1"/>
          <p:nvPr/>
        </p:nvSpPr>
        <p:spPr>
          <a:xfrm>
            <a:off x="1142976" y="6060064"/>
            <a:ext cx="2714644" cy="6550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FOND BRUN DE PIGEON</a:t>
            </a: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1032" name="Picture 8" descr="http://www.oiseau-libre.net/Photos/RH/FaisanColchide_R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786322"/>
            <a:ext cx="1785950" cy="1167026"/>
          </a:xfrm>
          <a:prstGeom prst="rect">
            <a:avLst/>
          </a:prstGeom>
          <a:noFill/>
        </p:spPr>
      </p:pic>
      <p:sp>
        <p:nvSpPr>
          <p:cNvPr id="11" name="ZoneTexte 10"/>
          <p:cNvSpPr txBox="1"/>
          <p:nvPr/>
        </p:nvSpPr>
        <p:spPr>
          <a:xfrm>
            <a:off x="5357818" y="6060064"/>
            <a:ext cx="2714644" cy="6550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FOND BRUN DE FAISAN</a:t>
            </a: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914400"/>
          </a:xfrm>
        </p:spPr>
        <p:txBody>
          <a:bodyPr/>
          <a:lstStyle/>
          <a:p>
            <a:pPr algn="r"/>
            <a:r>
              <a:rPr lang="fr-FR" dirty="0" smtClean="0"/>
              <a:t>LEGISLATION SUR LES FONDS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78818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fr-FR" dirty="0" smtClean="0"/>
              <a:t>Depuis le 9 mai 1995 une législation concernant les fonds est entrée en vigueur</a:t>
            </a:r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871566" y="2571744"/>
            <a:ext cx="7772400" cy="40028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Température de refroidissement à +10°C en moins de 2 heures (cellule)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lang="fr-FR" sz="2800" dirty="0" smtClean="0"/>
              <a:t>Conservation 48 heures maxi à +3°C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Utilisation d’éléments de base frais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lang="fr-FR" sz="2800" dirty="0" smtClean="0"/>
              <a:t>Arêtes et os provenant de produits frais effectués sur place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Opération</a:t>
            </a:r>
            <a:r>
              <a:rPr kumimoji="0" lang="fr-F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filtrage avec du matériel propre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lang="fr-FR" sz="2800" baseline="0" dirty="0" smtClean="0"/>
              <a:t>Porter</a:t>
            </a:r>
            <a:r>
              <a:rPr lang="fr-FR" sz="2800" dirty="0" smtClean="0"/>
              <a:t> à nouveau à ébullition après filtrage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285984" y="0"/>
            <a:ext cx="6400800" cy="2286000"/>
          </a:xfrm>
        </p:spPr>
        <p:txBody>
          <a:bodyPr>
            <a:normAutofit/>
          </a:bodyPr>
          <a:lstStyle/>
          <a:p>
            <a:pPr algn="r"/>
            <a:r>
              <a:rPr lang="fr-FR" sz="2400" u="sng" dirty="0" smtClean="0"/>
              <a:t>LES ETAPES DE FABRICATION</a:t>
            </a:r>
            <a:br>
              <a:rPr lang="fr-FR" sz="2400" u="sng" dirty="0" smtClean="0"/>
            </a:br>
            <a:endParaRPr lang="fr-FR" sz="2400" u="sng" dirty="0"/>
          </a:p>
        </p:txBody>
      </p:sp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714356"/>
            <a:ext cx="3857652" cy="714380"/>
          </a:xfrm>
        </p:spPr>
        <p:txBody>
          <a:bodyPr>
            <a:noAutofit/>
          </a:bodyPr>
          <a:lstStyle/>
          <a:p>
            <a:r>
              <a:rPr lang="fr-FR" sz="3200" b="1" dirty="0" smtClean="0"/>
              <a:t>Le fond blanc</a:t>
            </a:r>
          </a:p>
          <a:p>
            <a:r>
              <a:rPr lang="fr-FR" sz="3200" b="1" dirty="0" smtClean="0"/>
              <a:t>	</a:t>
            </a:r>
            <a:endParaRPr lang="fr-FR" sz="3200" b="1" dirty="0"/>
          </a:p>
        </p:txBody>
      </p:sp>
      <p:sp>
        <p:nvSpPr>
          <p:cNvPr id="4" name="Espace réservé du texte 1"/>
          <p:cNvSpPr txBox="1">
            <a:spLocks/>
          </p:cNvSpPr>
          <p:nvPr/>
        </p:nvSpPr>
        <p:spPr>
          <a:xfrm>
            <a:off x="2285984" y="1643050"/>
            <a:ext cx="6858016" cy="5143536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concasse les os (ou les carcasses)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kumimoji="0" lang="fr-F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 blanchi les os (départ</a:t>
            </a:r>
            <a:r>
              <a:rPr kumimoji="0" lang="fr-FR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eau froide)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kumimoji="0" lang="fr-FR" sz="20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baseline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J’écume pendant que les os blanchissent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baseline="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kumimoji="0" lang="fr-FR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J’égoutte et je refroidi les os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kumimoji="0" lang="fr-FR" sz="20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place les os dans un rondeau avec la garniture aromatique et porte à ébullition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noProof="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J’ajoute la garniture aromatique et je cuis 1h30 pour la volaille et 2h30 à 3h00 pour le veau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J’écume et je dégraisse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passe au chinois sans fouler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refais bouillir et je refroidis en cellule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uiExpand="1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285984" y="0"/>
            <a:ext cx="6400800" cy="2286000"/>
          </a:xfrm>
        </p:spPr>
        <p:txBody>
          <a:bodyPr>
            <a:normAutofit/>
          </a:bodyPr>
          <a:lstStyle/>
          <a:p>
            <a:pPr algn="r"/>
            <a:r>
              <a:rPr lang="fr-FR" sz="2400" u="sng" dirty="0" smtClean="0"/>
              <a:t>LES ETAPES DE FABRICATION</a:t>
            </a:r>
            <a:br>
              <a:rPr lang="fr-FR" sz="2400" u="sng" dirty="0" smtClean="0"/>
            </a:br>
            <a:endParaRPr lang="fr-FR" sz="2400" u="sng" dirty="0"/>
          </a:p>
        </p:txBody>
      </p:sp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500042"/>
            <a:ext cx="3857652" cy="714380"/>
          </a:xfrm>
        </p:spPr>
        <p:txBody>
          <a:bodyPr>
            <a:noAutofit/>
          </a:bodyPr>
          <a:lstStyle/>
          <a:p>
            <a:r>
              <a:rPr lang="fr-FR" sz="3200" b="1" dirty="0" smtClean="0"/>
              <a:t>Le fond brun</a:t>
            </a:r>
          </a:p>
          <a:p>
            <a:r>
              <a:rPr lang="fr-FR" sz="3200" b="1" dirty="0" smtClean="0"/>
              <a:t>	</a:t>
            </a:r>
            <a:endParaRPr lang="fr-FR" sz="3200" b="1" dirty="0"/>
          </a:p>
        </p:txBody>
      </p:sp>
      <p:sp>
        <p:nvSpPr>
          <p:cNvPr id="4" name="Espace réservé du texte 1"/>
          <p:cNvSpPr txBox="1">
            <a:spLocks/>
          </p:cNvSpPr>
          <p:nvPr/>
        </p:nvSpPr>
        <p:spPr>
          <a:xfrm>
            <a:off x="2285984" y="857232"/>
            <a:ext cx="6858016" cy="6000792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concasse les os (ou les carcasses)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kumimoji="0" lang="fr-F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 fais colorer au four les os dans une plaque à rôtir</a:t>
            </a:r>
            <a:endParaRPr kumimoji="0" lang="fr-FR" sz="20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kumimoji="0" lang="fr-FR" sz="20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baseline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J’ajoute la garniture aromatique au 2/3 de la coloration des os.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baseline="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kumimoji="0" lang="fr-FR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 sors du four et fais pincer les sucs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kumimoji="0" lang="fr-FR" sz="20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retire les os et la G.A je dégraisse et déglace à l’eau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noProof="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Dans un rondeau je place les os caramélisés et le déglaçage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mouille à l’eau froide et porte à ébullition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J’ajoute les tomates, l’ail et le B.G et je cuis 3 à 4 heures (1h30 pour la volaille)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passe au chinois sans fouler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refais bouillir et je refroidis en cellule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1"/>
          <p:cNvSpPr txBox="1">
            <a:spLocks/>
          </p:cNvSpPr>
          <p:nvPr/>
        </p:nvSpPr>
        <p:spPr>
          <a:xfrm>
            <a:off x="2285984" y="0"/>
            <a:ext cx="5643602" cy="785818"/>
          </a:xfrm>
          <a:prstGeom prst="rect">
            <a:avLst/>
          </a:prstGeom>
        </p:spPr>
        <p:txBody>
          <a:bodyPr vert="horz" lIns="82296" tIns="45720" bIns="0" anchor="t">
            <a:normAutofit/>
          </a:bodyPr>
          <a:lstStyle/>
          <a:p>
            <a:pPr marL="54864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lang="fr-FR" sz="32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Les dérivés des fonds bruns</a:t>
            </a:r>
            <a:endParaRPr kumimoji="0" lang="fr-FR" sz="3200" b="1" i="1" u="sng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142844" y="1643050"/>
          <a:ext cx="8501122" cy="423510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250561"/>
                <a:gridCol w="4250561"/>
              </a:tblGrid>
              <a:tr h="63246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Fond contenant une très forte proportion d’ingrédients très corsé</a:t>
                      </a:r>
                      <a:endParaRPr lang="fr-FR" sz="1600" b="1" dirty="0"/>
                    </a:p>
                  </a:txBody>
                  <a:tcPr anchor="ctr"/>
                </a:tc>
              </a:tr>
              <a:tr h="63246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Réduction d’un fond jusqu’à une consistance sirupeuse</a:t>
                      </a:r>
                      <a:endParaRPr lang="fr-FR" sz="1600" b="1" dirty="0"/>
                    </a:p>
                  </a:txBody>
                  <a:tcPr anchor="ctr"/>
                </a:tc>
              </a:tr>
              <a:tr h="568418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Fond brun lié réduit</a:t>
                      </a:r>
                      <a:endParaRPr lang="fr-FR" sz="1600" b="1" dirty="0"/>
                    </a:p>
                  </a:txBody>
                  <a:tcPr anchor="ctr"/>
                </a:tc>
              </a:tr>
              <a:tr h="63246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Fond brun+liaison au roux ou farine torréfiée+</a:t>
                      </a:r>
                      <a:r>
                        <a:rPr lang="fr-FR" sz="1600" b="1" baseline="0" dirty="0" smtClean="0"/>
                        <a:t>garniture aromatique</a:t>
                      </a:r>
                      <a:endParaRPr lang="fr-FR" sz="1600" b="1" dirty="0"/>
                    </a:p>
                  </a:txBody>
                  <a:tcPr anchor="ctr"/>
                </a:tc>
              </a:tr>
              <a:tr h="63246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Fond brun+fécule</a:t>
                      </a:r>
                      <a:r>
                        <a:rPr lang="fr-FR" sz="1600" b="1" baseline="0" dirty="0" smtClean="0"/>
                        <a:t> ou arrow-root dilué avec madère ou vin blanc</a:t>
                      </a:r>
                      <a:endParaRPr lang="fr-FR" sz="1600" b="1" dirty="0"/>
                    </a:p>
                  </a:txBody>
                  <a:tcPr anchor="ctr"/>
                </a:tc>
              </a:tr>
              <a:tr h="568418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Fond brun de gibier+roux brun</a:t>
                      </a:r>
                      <a:endParaRPr lang="fr-FR" sz="1600" b="1" dirty="0"/>
                    </a:p>
                  </a:txBody>
                  <a:tcPr anchor="ctr"/>
                </a:tc>
              </a:tr>
              <a:tr h="568418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Fond brun de volaille+fécule ou arrow-root</a:t>
                      </a:r>
                      <a:endParaRPr lang="fr-FR" sz="16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285720" y="1785926"/>
            <a:ext cx="4000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b="1" dirty="0" smtClean="0"/>
              <a:t>ESSENCE</a:t>
            </a:r>
            <a:endParaRPr lang="fr-FR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285720" y="2416726"/>
            <a:ext cx="4000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b="1" dirty="0" smtClean="0"/>
              <a:t>GLACE</a:t>
            </a:r>
            <a:endParaRPr lang="fr-FR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285720" y="2988230"/>
            <a:ext cx="4000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b="1" dirty="0" smtClean="0"/>
              <a:t>½ GLACE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285720" y="3631172"/>
            <a:ext cx="4000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b="1" dirty="0" smtClean="0"/>
              <a:t>ESPAGNOLE</a:t>
            </a:r>
            <a:endParaRPr lang="fr-FR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285720" y="4202676"/>
            <a:ext cx="4000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b="1" dirty="0" smtClean="0"/>
              <a:t>FOND BRUN LIE</a:t>
            </a:r>
            <a:endParaRPr lang="fr-FR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285720" y="4774180"/>
            <a:ext cx="4000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b="1" dirty="0" smtClean="0"/>
              <a:t>SAUCE POIVRADE</a:t>
            </a:r>
            <a:endParaRPr lang="fr-FR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285720" y="5417122"/>
            <a:ext cx="40005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b="1" dirty="0" smtClean="0"/>
              <a:t>FOND BRUN DE VOLAILLE LIE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285984" y="0"/>
            <a:ext cx="6400800" cy="2286000"/>
          </a:xfrm>
        </p:spPr>
        <p:txBody>
          <a:bodyPr>
            <a:normAutofit/>
          </a:bodyPr>
          <a:lstStyle/>
          <a:p>
            <a:pPr algn="r"/>
            <a:r>
              <a:rPr lang="fr-FR" sz="2400" u="sng" dirty="0" smtClean="0"/>
              <a:t>LES ETAPES DE FABRICATION</a:t>
            </a:r>
            <a:br>
              <a:rPr lang="fr-FR" sz="2400" u="sng" dirty="0" smtClean="0"/>
            </a:br>
            <a:endParaRPr lang="fr-FR" sz="2400" u="sng" dirty="0"/>
          </a:p>
        </p:txBody>
      </p:sp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714356"/>
            <a:ext cx="3857652" cy="714380"/>
          </a:xfrm>
        </p:spPr>
        <p:txBody>
          <a:bodyPr>
            <a:noAutofit/>
          </a:bodyPr>
          <a:lstStyle/>
          <a:p>
            <a:r>
              <a:rPr lang="fr-FR" sz="3200" b="1" dirty="0" smtClean="0"/>
              <a:t>Le fumet</a:t>
            </a:r>
          </a:p>
          <a:p>
            <a:r>
              <a:rPr lang="fr-FR" sz="3200" b="1" dirty="0" smtClean="0"/>
              <a:t>	</a:t>
            </a:r>
            <a:endParaRPr lang="fr-FR" sz="3200" b="1" dirty="0"/>
          </a:p>
        </p:txBody>
      </p:sp>
      <p:sp>
        <p:nvSpPr>
          <p:cNvPr id="4" name="Espace réservé du texte 1"/>
          <p:cNvSpPr txBox="1">
            <a:spLocks/>
          </p:cNvSpPr>
          <p:nvPr/>
        </p:nvSpPr>
        <p:spPr>
          <a:xfrm>
            <a:off x="2285984" y="1643050"/>
            <a:ext cx="6858016" cy="5143536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concasse les arêtes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kumimoji="0" lang="fr-F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 lave</a:t>
            </a:r>
            <a:r>
              <a:rPr kumimoji="0" lang="fr-FR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les arêtes et je les fais dégorger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kumimoji="0" lang="fr-FR" sz="20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baseline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fais suer la G.A</a:t>
            </a:r>
            <a:r>
              <a:rPr lang="fr-FR" sz="20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 (échalotes, B.G, poivre grains, carottes(facultatif)</a:t>
            </a:r>
            <a:endParaRPr lang="fr-FR" sz="2000" baseline="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baseline="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kumimoji="0" lang="fr-FR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 fais suer les arêtes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kumimoji="0" lang="fr-FR" sz="20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mouille a hauteur à l’eau froide (déglacer vin blanc éventuellement)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noProof="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porte à ébullition et j’écume souvent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cuis 20 à 25 minutes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passe au chinois sans fouler</a:t>
            </a: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endParaRPr lang="fr-FR" sz="2000" dirty="0" smtClean="0">
              <a:solidFill>
                <a:schemeClr val="tx2">
                  <a:shade val="30000"/>
                  <a:satMod val="150000"/>
                </a:schemeClr>
              </a:solidFill>
            </a:endParaRPr>
          </a:p>
          <a:p>
            <a:pPr marL="532638" marR="0" lvl="0" indent="-51435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AutoNum type="arabicPeriod"/>
              <a:tabLst/>
              <a:defRPr/>
            </a:pPr>
            <a:r>
              <a:rPr lang="fr-FR" sz="2000" noProof="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Je refais bouillir et je refroidis en cellule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111</TotalTime>
  <Words>500</Words>
  <Application>Microsoft Office PowerPoint</Application>
  <PresentationFormat>Affichage à l'écran (4:3)</PresentationFormat>
  <Paragraphs>99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Solstice</vt:lpstr>
      <vt:lpstr>LES FONDS EN CUISINE</vt:lpstr>
      <vt:lpstr>1.CLASSIFICATION DES FONDS </vt:lpstr>
      <vt:lpstr>LEGISLATION SUR LES FONDS</vt:lpstr>
      <vt:lpstr>LES ETAPES DE FABRICATION </vt:lpstr>
      <vt:lpstr>LES ETAPES DE FABRICATION </vt:lpstr>
      <vt:lpstr>Diapositive 6</vt:lpstr>
      <vt:lpstr>LES ETAPES DE FABRICATION 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13.LES FONDS EN CUISINE</dc:title>
  <dc:creator>F.LE BRET</dc:creator>
  <cp:lastModifiedBy> </cp:lastModifiedBy>
  <cp:revision>13</cp:revision>
  <dcterms:created xsi:type="dcterms:W3CDTF">2007-10-06T12:37:06Z</dcterms:created>
  <dcterms:modified xsi:type="dcterms:W3CDTF">2010-12-03T20:05:49Z</dcterms:modified>
</cp:coreProperties>
</file>