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fr-FR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le rect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le isocè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1" name="Connecteur droit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4E531A5-71BD-441B-B8A8-24FBD75014ED}" type="datetimeFigureOut">
              <a:rPr lang="fr-FR" smtClean="0"/>
              <a:pPr/>
              <a:t>03/12/2010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12E01D4-EDB3-4999-B6FE-0BB12DDD0B5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-24"/>
            <a:ext cx="9144000" cy="1472184"/>
          </a:xfrm>
        </p:spPr>
        <p:txBody>
          <a:bodyPr/>
          <a:lstStyle/>
          <a:p>
            <a:pPr algn="ctr"/>
            <a:r>
              <a:rPr lang="fr-FR" b="1" dirty="0" smtClean="0"/>
              <a:t>L’ENTRETIEN DES LOCAUX</a:t>
            </a:r>
            <a:br>
              <a:rPr lang="fr-FR" b="1" dirty="0" smtClean="0"/>
            </a:br>
            <a:r>
              <a:rPr lang="fr-FR" b="1" dirty="0" smtClean="0"/>
              <a:t>LES NORMES H.A.C.C.P.</a:t>
            </a:r>
            <a:endParaRPr lang="fr-FR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1850064"/>
            <a:ext cx="9144000" cy="4722208"/>
          </a:xfrm>
        </p:spPr>
        <p:txBody>
          <a:bodyPr>
            <a:normAutofit lnSpcReduction="10000"/>
          </a:bodyPr>
          <a:lstStyle/>
          <a:p>
            <a:pPr marL="541782" indent="-514350">
              <a:buAutoNum type="arabicPeriod"/>
            </a:pPr>
            <a:r>
              <a:rPr lang="fr-FR" sz="4000" b="1" dirty="0" smtClean="0"/>
              <a:t>Introduction</a:t>
            </a:r>
          </a:p>
          <a:p>
            <a:pPr marL="541782" indent="-514350">
              <a:buAutoNum type="arabicPeriod"/>
            </a:pPr>
            <a:r>
              <a:rPr lang="fr-FR" sz="4000" b="1" dirty="0" smtClean="0"/>
              <a:t>Le nettoyage des locaux</a:t>
            </a:r>
          </a:p>
          <a:p>
            <a:pPr marL="541782" indent="-514350">
              <a:buAutoNum type="arabicPeriod"/>
            </a:pPr>
            <a:r>
              <a:rPr lang="fr-FR" sz="4000" b="1" dirty="0" smtClean="0"/>
              <a:t>Le plan de nettoyage</a:t>
            </a:r>
          </a:p>
          <a:p>
            <a:pPr marL="541782" indent="-514350">
              <a:buAutoNum type="arabicPeriod"/>
            </a:pPr>
            <a:r>
              <a:rPr lang="fr-FR" sz="4000" b="1" dirty="0" smtClean="0"/>
              <a:t>La fréquence de nettoyage</a:t>
            </a:r>
          </a:p>
          <a:p>
            <a:pPr marL="541782" indent="-514350">
              <a:buAutoNum type="arabicPeriod"/>
            </a:pPr>
            <a:r>
              <a:rPr lang="fr-FR" sz="4000" b="1" dirty="0" smtClean="0"/>
              <a:t>Les produits de nettoyage</a:t>
            </a:r>
          </a:p>
          <a:p>
            <a:pPr marL="541782" indent="-514350">
              <a:buAutoNum type="arabicPeriod"/>
            </a:pPr>
            <a:r>
              <a:rPr lang="fr-FR" sz="4000" b="1" dirty="0" smtClean="0"/>
              <a:t>Le nettoyage des cuisines d’initiation</a:t>
            </a:r>
          </a:p>
          <a:p>
            <a:pPr marL="541782" indent="-514350">
              <a:buAutoNum type="arabicPeriod"/>
            </a:pPr>
            <a:r>
              <a:rPr lang="fr-FR" sz="4000" b="1" dirty="0" smtClean="0"/>
              <a:t>Les normes H.A.C.C.P.</a:t>
            </a:r>
            <a:endParaRPr lang="fr-FR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fr-FR" b="1" dirty="0" smtClean="0"/>
              <a:t>1. INTRODUCTION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/>
          <a:lstStyle/>
          <a:p>
            <a:r>
              <a:rPr lang="fr-FR" dirty="0" smtClean="0"/>
              <a:t>Le nettoyage et la désinfection des locaux ou du matériel, sont des opérations à effectuer quotidiennement.</a:t>
            </a:r>
          </a:p>
          <a:p>
            <a:r>
              <a:rPr lang="fr-FR" dirty="0" smtClean="0"/>
              <a:t>Il est important de tenir compte des critères suivant lors du nettoyage:</a:t>
            </a:r>
          </a:p>
          <a:p>
            <a:pPr lvl="3"/>
            <a:r>
              <a:rPr lang="fr-FR" dirty="0" smtClean="0"/>
              <a:t>La nature de la surface </a:t>
            </a:r>
            <a:r>
              <a:rPr lang="fr-FR" dirty="0" smtClean="0"/>
              <a:t>à </a:t>
            </a:r>
            <a:r>
              <a:rPr lang="fr-FR" dirty="0" smtClean="0"/>
              <a:t>nettoyer</a:t>
            </a:r>
          </a:p>
          <a:p>
            <a:pPr lvl="3"/>
            <a:r>
              <a:rPr lang="fr-FR" dirty="0" smtClean="0"/>
              <a:t>L’importance des salissures</a:t>
            </a:r>
          </a:p>
          <a:p>
            <a:pPr lvl="3"/>
            <a:r>
              <a:rPr lang="fr-FR" dirty="0" smtClean="0"/>
              <a:t>Le choix du produit à utiliser</a:t>
            </a:r>
            <a:endParaRPr lang="fr-F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fr-FR" b="1" dirty="0" smtClean="0"/>
              <a:t>2. LE NETTOYAGE DES LOCAUX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r>
              <a:rPr lang="fr-FR" dirty="0" smtClean="0"/>
              <a:t>L’hygiène en restauration doit être appliquée en tous lieux, en tous temps, lors de toutes les manipulations par les personnels.</a:t>
            </a:r>
          </a:p>
          <a:p>
            <a:r>
              <a:rPr lang="fr-FR" dirty="0" smtClean="0"/>
              <a:t>La réglementation impose la mise en place d’une démarche H.A.C.C.P. pour garantir la sécurité alimentaire.</a:t>
            </a:r>
          </a:p>
          <a:p>
            <a:r>
              <a:rPr lang="fr-FR" dirty="0" smtClean="0"/>
              <a:t>Le plan de nettoyage traite l’organisation générale de nettoyage et de désinfection et indique les surfaces à traiter.</a:t>
            </a:r>
          </a:p>
          <a:p>
            <a:r>
              <a:rPr lang="fr-FR" dirty="0" smtClean="0"/>
              <a:t>Le protocole de nettoyage indique la technique et les instructions à suivre.</a:t>
            </a:r>
            <a:endParaRPr lang="fr-F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fr-FR" b="1" dirty="0" smtClean="0"/>
              <a:t>3.LE PLAN DE NETTOYAGE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1857388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Le plan de nettoyage est un document détaillant l’organisation générale du nettoyage et de la désinfection des différents secteurs. C’est une démarche « QUALITE ».</a:t>
            </a:r>
          </a:p>
          <a:p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71434" y="3000372"/>
          <a:ext cx="9001160" cy="334709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25145"/>
                <a:gridCol w="1125145"/>
                <a:gridCol w="1125145"/>
                <a:gridCol w="1125145"/>
                <a:gridCol w="1125145"/>
                <a:gridCol w="1125145"/>
                <a:gridCol w="1125145"/>
                <a:gridCol w="1125145"/>
              </a:tblGrid>
              <a:tr h="500066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Surface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fréquence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produit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dosage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temps/T°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rinçage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Points clefs</a:t>
                      </a:r>
                      <a:endParaRPr lang="fr-F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responsable</a:t>
                      </a:r>
                      <a:endParaRPr lang="fr-FR" sz="1200" b="1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Sols, </a:t>
                      </a:r>
                      <a:r>
                        <a:rPr lang="fr-FR" sz="1000" dirty="0" smtClean="0"/>
                        <a:t>grilles, siphons</a:t>
                      </a:r>
                      <a:r>
                        <a:rPr lang="fr-FR" sz="1000" dirty="0" smtClean="0"/>
                        <a:t>,</a:t>
                      </a:r>
                      <a:r>
                        <a:rPr lang="fr-FR" sz="1000" baseline="0" dirty="0" smtClean="0"/>
                        <a:t> poignées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Chaque jour en fin</a:t>
                      </a:r>
                      <a:r>
                        <a:rPr lang="fr-FR" sz="1000" baseline="0" dirty="0" smtClean="0"/>
                        <a:t> de service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Oasis</a:t>
                      </a:r>
                      <a:r>
                        <a:rPr lang="fr-FR" sz="1000" baseline="0" dirty="0" smtClean="0"/>
                        <a:t>111 puis </a:t>
                      </a:r>
                      <a:r>
                        <a:rPr lang="fr-FR" sz="1000" baseline="0" dirty="0" smtClean="0"/>
                        <a:t>Eco </a:t>
                      </a:r>
                      <a:r>
                        <a:rPr lang="fr-FR" sz="1000" baseline="0" dirty="0" smtClean="0"/>
                        <a:t>bac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10g/L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5 à 8 mn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OUI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Retirer les grilles pour nettoyer les siphons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000" dirty="0"/>
                    </a:p>
                  </a:txBody>
                  <a:tcPr anchor="ctr"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err="1" smtClean="0"/>
                        <a:t>Murs,étagères</a:t>
                      </a:r>
                      <a:r>
                        <a:rPr lang="fr-FR" sz="1000" dirty="0" smtClean="0"/>
                        <a:t>,portes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Chaque semaine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Eco bac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10g/L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5</a:t>
                      </a:r>
                      <a:r>
                        <a:rPr lang="fr-FR" sz="1000" baseline="0" dirty="0" smtClean="0"/>
                        <a:t> à 8 mn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OUI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Utiliser une lavette sur les prises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Hottes et filtres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Chaque semaine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Grease cutter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PUR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10 à 15 mn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OUI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Rincer en machine plonge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mains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Après chaque action sale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Favola </a:t>
                      </a:r>
                      <a:r>
                        <a:rPr lang="fr-FR" sz="1000" dirty="0" smtClean="0"/>
                        <a:t>bactéricide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PUR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2 à 3 mn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OUI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Essuyer avec serviette jetable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71438" y="3071810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QUOI?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142976" y="3071810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QUAND?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3786182" y="307181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COMMENT?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7929586" y="3071810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QUI?</a:t>
            </a:r>
            <a:endParaRPr lang="fr-F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fr-FR" b="1" dirty="0" smtClean="0"/>
              <a:t>4.LA FREQUENCE DE NETTOYAGE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1714512"/>
          </a:xfrm>
        </p:spPr>
        <p:txBody>
          <a:bodyPr>
            <a:normAutofit/>
          </a:bodyPr>
          <a:lstStyle/>
          <a:p>
            <a:r>
              <a:rPr lang="fr-FR" dirty="0" smtClean="0"/>
              <a:t>Elle représente la fréquence minimale obligatoire concernant le nettoyage et la désinfection de chaque zone.</a:t>
            </a:r>
          </a:p>
          <a:p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142844" y="2786058"/>
          <a:ext cx="8810644" cy="3857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2661"/>
                <a:gridCol w="2202661"/>
                <a:gridCol w="2202661"/>
                <a:gridCol w="2202661"/>
              </a:tblGrid>
              <a:tr h="119063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667013">
                <a:tc>
                  <a:txBody>
                    <a:bodyPr/>
                    <a:lstStyle/>
                    <a:p>
                      <a:r>
                        <a:rPr lang="fr-FR" b="1" dirty="0" smtClean="0"/>
                        <a:t>.PLAN</a:t>
                      </a:r>
                      <a:r>
                        <a:rPr lang="fr-FR" b="1" baseline="0" dirty="0" smtClean="0"/>
                        <a:t> DE TRAVAIL</a:t>
                      </a:r>
                    </a:p>
                    <a:p>
                      <a:r>
                        <a:rPr lang="fr-FR" b="1" baseline="0" dirty="0" smtClean="0"/>
                        <a:t>.SAUTEUSE</a:t>
                      </a:r>
                    </a:p>
                    <a:p>
                      <a:r>
                        <a:rPr lang="fr-FR" b="1" baseline="0" dirty="0" smtClean="0"/>
                        <a:t>.MARMITE</a:t>
                      </a:r>
                    </a:p>
                    <a:p>
                      <a:r>
                        <a:rPr lang="fr-FR" b="1" baseline="0" dirty="0" smtClean="0"/>
                        <a:t>.FOUR</a:t>
                      </a:r>
                    </a:p>
                    <a:p>
                      <a:r>
                        <a:rPr lang="fr-FR" b="1" baseline="0" dirty="0" smtClean="0"/>
                        <a:t>.MICRO-ONDES</a:t>
                      </a:r>
                    </a:p>
                    <a:p>
                      <a:r>
                        <a:rPr lang="fr-FR" b="1" baseline="0" dirty="0" smtClean="0"/>
                        <a:t>.MATERIEL DE PREPARATION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.CELLULE</a:t>
                      </a:r>
                    </a:p>
                    <a:p>
                      <a:r>
                        <a:rPr lang="fr-FR" b="1" dirty="0" smtClean="0"/>
                        <a:t>.FOURNEAUX</a:t>
                      </a:r>
                    </a:p>
                    <a:p>
                      <a:r>
                        <a:rPr lang="fr-FR" b="1" dirty="0" smtClean="0"/>
                        <a:t>.SOLS</a:t>
                      </a:r>
                    </a:p>
                    <a:p>
                      <a:r>
                        <a:rPr lang="fr-FR" b="1" dirty="0" smtClean="0"/>
                        <a:t>.POIGNEES</a:t>
                      </a:r>
                      <a:r>
                        <a:rPr lang="fr-FR" b="1" baseline="0" dirty="0" smtClean="0"/>
                        <a:t> DE .PORTES</a:t>
                      </a:r>
                    </a:p>
                    <a:p>
                      <a:r>
                        <a:rPr lang="fr-FR" b="1" baseline="0" dirty="0" smtClean="0"/>
                        <a:t>.LAVE-MAINS</a:t>
                      </a:r>
                    </a:p>
                    <a:p>
                      <a:r>
                        <a:rPr lang="fr-FR" b="1" baseline="0" dirty="0" smtClean="0"/>
                        <a:t>.SIPHONS</a:t>
                      </a:r>
                    </a:p>
                    <a:p>
                      <a:r>
                        <a:rPr lang="fr-FR" b="1" baseline="0" dirty="0" smtClean="0"/>
                        <a:t>.SUPPORT POUBELLE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.HOTTES</a:t>
                      </a:r>
                    </a:p>
                    <a:p>
                      <a:r>
                        <a:rPr lang="fr-FR" b="1" dirty="0" smtClean="0"/>
                        <a:t>.PLAFONDS SECTEUR CUISSON</a:t>
                      </a:r>
                    </a:p>
                    <a:p>
                      <a:r>
                        <a:rPr lang="fr-FR" b="1" dirty="0" smtClean="0"/>
                        <a:t>.PORTES</a:t>
                      </a:r>
                    </a:p>
                    <a:p>
                      <a:r>
                        <a:rPr lang="fr-FR" b="1" dirty="0" smtClean="0"/>
                        <a:t>.MURS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.PLAFONDS PREPARATION FROIDE</a:t>
                      </a:r>
                      <a:endParaRPr lang="fr-F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285720" y="3077174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APRES</a:t>
            </a:r>
          </a:p>
          <a:p>
            <a:pPr algn="ctr"/>
            <a:r>
              <a:rPr lang="fr-FR" b="1" dirty="0" smtClean="0"/>
              <a:t> CHAQUE</a:t>
            </a:r>
          </a:p>
          <a:p>
            <a:pPr algn="ctr"/>
            <a:r>
              <a:rPr lang="fr-FR" b="1" dirty="0" smtClean="0"/>
              <a:t>UTILISATION</a:t>
            </a:r>
            <a:endParaRPr lang="fr-FR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2428860" y="3071810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A</a:t>
            </a:r>
          </a:p>
          <a:p>
            <a:pPr algn="ctr"/>
            <a:r>
              <a:rPr lang="fr-FR" b="1" dirty="0" smtClean="0"/>
              <a:t>CHAQUE FIN</a:t>
            </a:r>
          </a:p>
          <a:p>
            <a:pPr algn="ctr"/>
            <a:r>
              <a:rPr lang="fr-FR" b="1" dirty="0" smtClean="0"/>
              <a:t>DE SERVICE</a:t>
            </a:r>
            <a:endParaRPr lang="fr-FR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4714876" y="3071810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1 FOIS</a:t>
            </a:r>
          </a:p>
          <a:p>
            <a:pPr algn="ctr"/>
            <a:r>
              <a:rPr lang="fr-FR" b="1" dirty="0" smtClean="0"/>
              <a:t>PAR</a:t>
            </a:r>
          </a:p>
          <a:p>
            <a:pPr algn="ctr"/>
            <a:r>
              <a:rPr lang="fr-FR" b="1" dirty="0" smtClean="0"/>
              <a:t>SEMAINE</a:t>
            </a:r>
            <a:endParaRPr lang="fr-FR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6858016" y="3071810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1 FOIS</a:t>
            </a:r>
          </a:p>
          <a:p>
            <a:pPr algn="ctr"/>
            <a:r>
              <a:rPr lang="fr-FR" b="1" dirty="0" smtClean="0"/>
              <a:t>PAR</a:t>
            </a:r>
          </a:p>
          <a:p>
            <a:pPr algn="ctr"/>
            <a:r>
              <a:rPr lang="fr-FR" b="1" dirty="0" smtClean="0"/>
              <a:t>MOIS</a:t>
            </a:r>
            <a:endParaRPr lang="fr-FR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fr-FR" b="1" dirty="0" smtClean="0"/>
              <a:t>5. LES PRODUITS DE NETTOYAGE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1571636"/>
          </a:xfrm>
        </p:spPr>
        <p:txBody>
          <a:bodyPr/>
          <a:lstStyle/>
          <a:p>
            <a:r>
              <a:rPr lang="fr-FR" dirty="0" smtClean="0"/>
              <a:t>Les produits de nettoyage sont nombreux et divers, ils doivent être utilisés avec précautions et en respectant la procédure.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571472" y="2857496"/>
          <a:ext cx="8072493" cy="3571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831"/>
                <a:gridCol w="2690831"/>
                <a:gridCol w="2690831"/>
              </a:tblGrid>
              <a:tr h="126599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305910">
                <a:tc>
                  <a:txBody>
                    <a:bodyPr/>
                    <a:lstStyle/>
                    <a:p>
                      <a:r>
                        <a:rPr lang="fr-FR" b="1" dirty="0" smtClean="0"/>
                        <a:t>.FRITEUSES</a:t>
                      </a:r>
                    </a:p>
                    <a:p>
                      <a:r>
                        <a:rPr lang="fr-FR" b="1" dirty="0" smtClean="0"/>
                        <a:t>.GRILLES/HOTTES</a:t>
                      </a:r>
                    </a:p>
                    <a:p>
                      <a:r>
                        <a:rPr lang="fr-FR" b="1" dirty="0" smtClean="0"/>
                        <a:t>.MATERIELS</a:t>
                      </a:r>
                    </a:p>
                    <a:p>
                      <a:r>
                        <a:rPr lang="fr-FR" b="1" dirty="0" smtClean="0"/>
                        <a:t>.SOLS</a:t>
                      </a:r>
                    </a:p>
                    <a:p>
                      <a:r>
                        <a:rPr lang="fr-FR" b="1" dirty="0" smtClean="0"/>
                        <a:t>.SURFACES DE TRAVAIL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.PLAN DE TRAVAIL</a:t>
                      </a:r>
                    </a:p>
                    <a:p>
                      <a:r>
                        <a:rPr lang="fr-FR" b="1" dirty="0" smtClean="0"/>
                        <a:t>.MATERIELS DE MANIPULATION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.FOURS</a:t>
                      </a:r>
                    </a:p>
                    <a:p>
                      <a:r>
                        <a:rPr lang="fr-FR" b="1" dirty="0" smtClean="0"/>
                        <a:t>.GRILS</a:t>
                      </a:r>
                    </a:p>
                    <a:p>
                      <a:r>
                        <a:rPr lang="fr-FR" b="1" dirty="0" smtClean="0"/>
                        <a:t>.SALAMANDRE</a:t>
                      </a:r>
                    </a:p>
                    <a:p>
                      <a:r>
                        <a:rPr lang="fr-FR" b="1" dirty="0" smtClean="0"/>
                        <a:t>.PIANOS</a:t>
                      </a:r>
                      <a:endParaRPr lang="fr-F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642910" y="320254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DEGRAISSANT</a:t>
            </a:r>
            <a:endParaRPr lang="fr-FR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3357554" y="321468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DESINFECTANT</a:t>
            </a:r>
            <a:endParaRPr lang="fr-FR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6000760" y="320254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DECAPANT</a:t>
            </a:r>
            <a:endParaRPr lang="fr-FR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6. LE NETTOYAGE DES C.I</a:t>
            </a:r>
            <a:endParaRPr lang="fr-FR" b="1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"/>
          </p:nvPr>
        </p:nvSpPr>
        <p:spPr>
          <a:xfrm>
            <a:off x="0" y="1722437"/>
            <a:ext cx="4495800" cy="5135563"/>
          </a:xfrm>
        </p:spPr>
        <p:txBody>
          <a:bodyPr>
            <a:normAutofit/>
          </a:bodyPr>
          <a:lstStyle/>
          <a:p>
            <a:pPr algn="ctr"/>
            <a:r>
              <a:rPr lang="fr-FR" b="1" u="sng" dirty="0" smtClean="0"/>
              <a:t>Nettoyage du poste</a:t>
            </a:r>
          </a:p>
          <a:p>
            <a:pPr algn="ctr">
              <a:buNone/>
            </a:pPr>
            <a:r>
              <a:rPr lang="fr-FR" dirty="0" smtClean="0"/>
              <a:t>1.Prendre 1 bahut avec de l’eau et du dégraissant avec 1 lavette et scotch-</a:t>
            </a:r>
            <a:r>
              <a:rPr lang="fr-FR" dirty="0" err="1" smtClean="0"/>
              <a:t>brite</a:t>
            </a:r>
            <a:endParaRPr lang="fr-FR" dirty="0" smtClean="0"/>
          </a:p>
          <a:p>
            <a:pPr algn="ctr">
              <a:buNone/>
            </a:pPr>
            <a:r>
              <a:rPr lang="fr-FR" dirty="0" smtClean="0"/>
              <a:t>2.Laver a grande eau le poste de travail</a:t>
            </a:r>
          </a:p>
          <a:p>
            <a:pPr algn="ctr">
              <a:buNone/>
            </a:pPr>
            <a:r>
              <a:rPr lang="fr-FR" dirty="0" smtClean="0"/>
              <a:t>3.Rincer et racler</a:t>
            </a:r>
          </a:p>
          <a:p>
            <a:pPr algn="ctr">
              <a:buNone/>
            </a:pPr>
            <a:r>
              <a:rPr lang="fr-FR" dirty="0" smtClean="0"/>
              <a:t>4.Désinfecter et essuyer</a:t>
            </a:r>
          </a:p>
          <a:p>
            <a:pPr algn="ctr">
              <a:buNone/>
            </a:pPr>
            <a:r>
              <a:rPr lang="fr-FR" dirty="0" smtClean="0"/>
              <a:t>5.Ranger le matériel</a:t>
            </a:r>
          </a:p>
          <a:p>
            <a:pPr algn="ctr"/>
            <a:endParaRPr lang="fr-FR" b="1" u="sng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495800" cy="5135563"/>
          </a:xfrm>
        </p:spPr>
        <p:txBody>
          <a:bodyPr>
            <a:normAutofit/>
          </a:bodyPr>
          <a:lstStyle/>
          <a:p>
            <a:pPr algn="ctr"/>
            <a:r>
              <a:rPr lang="fr-FR" b="1" u="sng" dirty="0" smtClean="0"/>
              <a:t>Nettoyage du piano</a:t>
            </a:r>
          </a:p>
          <a:p>
            <a:pPr algn="ctr">
              <a:buNone/>
            </a:pPr>
            <a:r>
              <a:rPr lang="fr-FR" dirty="0" smtClean="0"/>
              <a:t>1.Eteindre le piano dès l’envoi de l’entrée sauf cuisson minute</a:t>
            </a:r>
          </a:p>
          <a:p>
            <a:pPr algn="ctr">
              <a:buNone/>
            </a:pPr>
            <a:r>
              <a:rPr lang="fr-FR" dirty="0" smtClean="0"/>
              <a:t>2.Démonter les feux vifs et dégraisser</a:t>
            </a:r>
          </a:p>
          <a:p>
            <a:pPr algn="ctr">
              <a:buNone/>
            </a:pPr>
            <a:r>
              <a:rPr lang="fr-FR" dirty="0" smtClean="0"/>
              <a:t>3.Refroidir les plaques coupe-feux et frotter</a:t>
            </a:r>
          </a:p>
          <a:p>
            <a:pPr algn="ctr">
              <a:buNone/>
            </a:pPr>
            <a:r>
              <a:rPr lang="fr-FR" dirty="0" smtClean="0"/>
              <a:t>4.Rincer et essuyer avec lavette propre</a:t>
            </a:r>
          </a:p>
          <a:p>
            <a:pPr algn="ctr">
              <a:buNone/>
            </a:pPr>
            <a:r>
              <a:rPr lang="fr-FR" dirty="0" smtClean="0"/>
              <a:t>5.huiler légèrement</a:t>
            </a:r>
            <a:endParaRPr lang="fr-F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uiExpand="1" build="p"/>
      <p:bldP spid="1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fr-FR" b="1" dirty="0" smtClean="0"/>
              <a:t>7.LES NORMES H.A.C.C.P.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r>
              <a:rPr lang="fr-FR" dirty="0" err="1" smtClean="0"/>
              <a:t>Hazard</a:t>
            </a:r>
            <a:r>
              <a:rPr lang="fr-FR" dirty="0" smtClean="0"/>
              <a:t> Analysis </a:t>
            </a:r>
            <a:r>
              <a:rPr lang="fr-FR" dirty="0" err="1" smtClean="0"/>
              <a:t>Critical</a:t>
            </a:r>
            <a:r>
              <a:rPr lang="fr-FR" dirty="0" smtClean="0"/>
              <a:t> Control Point</a:t>
            </a:r>
          </a:p>
          <a:p>
            <a:r>
              <a:rPr lang="fr-FR" dirty="0" smtClean="0"/>
              <a:t>La méthode H.A.C.C.P. est née aux États-Unis dans les </a:t>
            </a:r>
            <a:r>
              <a:rPr lang="fr-FR" smtClean="0"/>
              <a:t>années 70.</a:t>
            </a:r>
            <a:endParaRPr lang="fr-FR" dirty="0" smtClean="0"/>
          </a:p>
          <a:p>
            <a:r>
              <a:rPr lang="fr-FR" dirty="0" smtClean="0"/>
              <a:t>Cette méthode a été reprise au sein des métiers de l’hôtellerie.</a:t>
            </a:r>
          </a:p>
          <a:p>
            <a:r>
              <a:rPr lang="fr-FR" dirty="0" smtClean="0"/>
              <a:t>Elle a pour but d’étudier les dangers ou les points a risques d’une opération afin d’en améliorer la qualité et permettre une sécurité supplémentaire.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fr-FR" sz="2400" b="1" u="sng" dirty="0" smtClean="0"/>
              <a:t>Les dangers peuvent être d’ordre:</a:t>
            </a:r>
          </a:p>
          <a:p>
            <a:pPr lvl="2"/>
            <a:r>
              <a:rPr lang="fr-FR" dirty="0" smtClean="0"/>
              <a:t>Microbiologique</a:t>
            </a:r>
          </a:p>
          <a:p>
            <a:pPr lvl="2"/>
            <a:r>
              <a:rPr lang="fr-FR" dirty="0" smtClean="0"/>
              <a:t>Chimique</a:t>
            </a:r>
          </a:p>
          <a:p>
            <a:pPr lvl="2"/>
            <a:r>
              <a:rPr lang="fr-FR" dirty="0" smtClean="0"/>
              <a:t>Physique </a:t>
            </a:r>
          </a:p>
          <a:p>
            <a:r>
              <a:rPr lang="fr-FR" sz="2400" b="1" u="sng" dirty="0" smtClean="0"/>
              <a:t>Elle est basée sur 7 principes de base:</a:t>
            </a:r>
          </a:p>
          <a:p>
            <a:pPr lvl="2"/>
            <a:r>
              <a:rPr lang="fr-FR" dirty="0" smtClean="0"/>
              <a:t>Analyser et évaluer les risques alimentaires liés à une opération.</a:t>
            </a:r>
          </a:p>
          <a:p>
            <a:pPr lvl="2"/>
            <a:r>
              <a:rPr lang="fr-FR" dirty="0" smtClean="0"/>
              <a:t>Mettre en évidence les niveaux et les moments de l’opération ou les risques sont présents.</a:t>
            </a:r>
          </a:p>
          <a:p>
            <a:pPr lvl="2"/>
            <a:r>
              <a:rPr lang="fr-FR" dirty="0" smtClean="0"/>
              <a:t>Établir quels sont les points critiques pour la salubrité d’un aliment.</a:t>
            </a:r>
          </a:p>
          <a:p>
            <a:pPr lvl="2"/>
            <a:r>
              <a:rPr lang="fr-FR" dirty="0" smtClean="0"/>
              <a:t>Définir et mettre en œuvre les procédures de contrôle afin d’assurer la maîtrise des risques.</a:t>
            </a:r>
          </a:p>
          <a:p>
            <a:pPr lvl="2"/>
            <a:r>
              <a:rPr lang="fr-FR" dirty="0" smtClean="0"/>
              <a:t>Définir les corrections si les risques ne sont pas maîtrisés</a:t>
            </a:r>
          </a:p>
          <a:p>
            <a:pPr lvl="2"/>
            <a:r>
              <a:rPr lang="fr-FR" dirty="0" smtClean="0"/>
              <a:t>Définir les vérifications et suivre l’efficacité des contrôles.</a:t>
            </a:r>
          </a:p>
          <a:p>
            <a:pPr lvl="2"/>
            <a:r>
              <a:rPr lang="fr-FR" dirty="0" smtClean="0"/>
              <a:t>Revoir périodiquement les procédures</a:t>
            </a:r>
          </a:p>
          <a:p>
            <a:pPr lvl="2"/>
            <a:endParaRPr lang="fr-FR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114</TotalTime>
  <Words>655</Words>
  <Application>Microsoft Office PowerPoint</Application>
  <PresentationFormat>Affichage à l'écran (4:3)</PresentationFormat>
  <Paragraphs>139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Verve</vt:lpstr>
      <vt:lpstr>L’ENTRETIEN DES LOCAUX LES NORMES H.A.C.C.P.</vt:lpstr>
      <vt:lpstr>1. INTRODUCTION</vt:lpstr>
      <vt:lpstr>2. LE NETTOYAGE DES LOCAUX</vt:lpstr>
      <vt:lpstr>3.LE PLAN DE NETTOYAGE</vt:lpstr>
      <vt:lpstr>4.LA FREQUENCE DE NETTOYAGE</vt:lpstr>
      <vt:lpstr>5. LES PRODUITS DE NETTOYAGE</vt:lpstr>
      <vt:lpstr>6. LE NETTOYAGE DES C.I</vt:lpstr>
      <vt:lpstr>7.LES NORMES H.A.C.C.P.</vt:lpstr>
      <vt:lpstr>Diapositive 9</vt:lpstr>
    </vt:vector>
  </TitlesOfParts>
  <Company>Nom de votre société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L’ENTRETIEN DES LOCAUX LES NORMES H.A.C.C.P.</dc:title>
  <dc:creator>Votre nom d'utilisateur</dc:creator>
  <cp:lastModifiedBy> </cp:lastModifiedBy>
  <cp:revision>14</cp:revision>
  <dcterms:created xsi:type="dcterms:W3CDTF">2009-09-29T07:11:18Z</dcterms:created>
  <dcterms:modified xsi:type="dcterms:W3CDTF">2010-12-03T19:58:08Z</dcterms:modified>
</cp:coreProperties>
</file>