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Style moyen 4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0BB430-96A6-456D-9EA9-F3E877B18AB9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F6550E13-0D36-4DC0-A974-771B101BF5C1}">
      <dgm:prSet phldrT="[Texte]"/>
      <dgm:spPr/>
      <dgm:t>
        <a:bodyPr/>
        <a:lstStyle/>
        <a:p>
          <a:r>
            <a:rPr lang="fr-FR" dirty="0" smtClean="0"/>
            <a:t>Réception des marchandises</a:t>
          </a:r>
          <a:endParaRPr lang="fr-FR" dirty="0"/>
        </a:p>
      </dgm:t>
    </dgm:pt>
    <dgm:pt modelId="{56DC843E-3005-445D-92D9-24A479D7CFDA}" type="parTrans" cxnId="{8C18ED2A-921C-405D-8819-DA7B25F5C875}">
      <dgm:prSet/>
      <dgm:spPr/>
      <dgm:t>
        <a:bodyPr/>
        <a:lstStyle/>
        <a:p>
          <a:endParaRPr lang="fr-FR"/>
        </a:p>
      </dgm:t>
    </dgm:pt>
    <dgm:pt modelId="{4EB861DE-3F47-488C-8D72-96C1793E4735}" type="sibTrans" cxnId="{8C18ED2A-921C-405D-8819-DA7B25F5C875}">
      <dgm:prSet/>
      <dgm:spPr/>
      <dgm:t>
        <a:bodyPr/>
        <a:lstStyle/>
        <a:p>
          <a:endParaRPr lang="fr-FR"/>
        </a:p>
      </dgm:t>
    </dgm:pt>
    <dgm:pt modelId="{30DDDCC7-0A73-40F8-984B-C944239CEE7B}">
      <dgm:prSet phldrT="[Texte]"/>
      <dgm:spPr>
        <a:solidFill>
          <a:srgbClr val="FFFF00"/>
        </a:solidFill>
        <a:ln>
          <a:solidFill>
            <a:srgbClr val="FFFF00"/>
          </a:solidFill>
        </a:ln>
      </dgm:spPr>
      <dgm:t>
        <a:bodyPr/>
        <a:lstStyle/>
        <a:p>
          <a:r>
            <a:rPr lang="fr-FR" dirty="0" smtClean="0"/>
            <a:t>Déballage - Déconditionnement</a:t>
          </a:r>
          <a:endParaRPr lang="fr-FR" dirty="0"/>
        </a:p>
      </dgm:t>
    </dgm:pt>
    <dgm:pt modelId="{D6009F66-F59C-4892-9967-CFD00310B635}" type="parTrans" cxnId="{FBC08211-E51F-46A4-AA76-2A6EB357F4F3}">
      <dgm:prSet/>
      <dgm:spPr/>
      <dgm:t>
        <a:bodyPr/>
        <a:lstStyle/>
        <a:p>
          <a:endParaRPr lang="fr-FR"/>
        </a:p>
      </dgm:t>
    </dgm:pt>
    <dgm:pt modelId="{2600C56C-7DE1-455E-9D17-07343ACCA075}" type="sibTrans" cxnId="{FBC08211-E51F-46A4-AA76-2A6EB357F4F3}">
      <dgm:prSet/>
      <dgm:spPr/>
      <dgm:t>
        <a:bodyPr/>
        <a:lstStyle/>
        <a:p>
          <a:endParaRPr lang="fr-FR"/>
        </a:p>
      </dgm:t>
    </dgm:pt>
    <dgm:pt modelId="{AEAF7A98-4702-49AD-96D5-999D8AEC1CC1}">
      <dgm:prSet phldrT="[Texte]"/>
      <dgm:spPr>
        <a:solidFill>
          <a:srgbClr val="00B0F0"/>
        </a:solidFill>
      </dgm:spPr>
      <dgm:t>
        <a:bodyPr/>
        <a:lstStyle/>
        <a:p>
          <a:r>
            <a:rPr lang="fr-FR" dirty="0" smtClean="0"/>
            <a:t>Stockage : </a:t>
          </a:r>
        </a:p>
        <a:p>
          <a:r>
            <a:rPr lang="fr-FR" dirty="0" smtClean="0"/>
            <a:t>*Froid positif</a:t>
          </a:r>
        </a:p>
        <a:p>
          <a:r>
            <a:rPr lang="fr-FR" dirty="0" smtClean="0"/>
            <a:t>*Froid négatif</a:t>
          </a:r>
        </a:p>
        <a:p>
          <a:r>
            <a:rPr lang="fr-FR" dirty="0" smtClean="0"/>
            <a:t>*Épicerie </a:t>
          </a:r>
          <a:endParaRPr lang="fr-FR" dirty="0"/>
        </a:p>
      </dgm:t>
    </dgm:pt>
    <dgm:pt modelId="{01704DD2-F24D-4856-83B5-2A7A24FA8EAD}" type="parTrans" cxnId="{AAC99ADA-0A42-4538-AA99-5E5FE763C975}">
      <dgm:prSet/>
      <dgm:spPr/>
      <dgm:t>
        <a:bodyPr/>
        <a:lstStyle/>
        <a:p>
          <a:endParaRPr lang="fr-FR"/>
        </a:p>
      </dgm:t>
    </dgm:pt>
    <dgm:pt modelId="{A9892AE8-AF59-416E-9E15-8586190E1B50}" type="sibTrans" cxnId="{AAC99ADA-0A42-4538-AA99-5E5FE763C975}">
      <dgm:prSet/>
      <dgm:spPr/>
      <dgm:t>
        <a:bodyPr/>
        <a:lstStyle/>
        <a:p>
          <a:endParaRPr lang="fr-FR"/>
        </a:p>
      </dgm:t>
    </dgm:pt>
    <dgm:pt modelId="{7375660E-C107-4F6F-B86A-DA26F6CACDA0}" type="pres">
      <dgm:prSet presAssocID="{570BB430-96A6-456D-9EA9-F3E877B18AB9}" presName="Name0" presStyleCnt="0">
        <dgm:presLayoutVars>
          <dgm:dir/>
          <dgm:animLvl val="lvl"/>
          <dgm:resizeHandles val="exact"/>
        </dgm:presLayoutVars>
      </dgm:prSet>
      <dgm:spPr/>
    </dgm:pt>
    <dgm:pt modelId="{431DAFCA-5AD5-45A3-8444-5A59976671C6}" type="pres">
      <dgm:prSet presAssocID="{F6550E13-0D36-4DC0-A974-771B101BF5C1}" presName="Name8" presStyleCnt="0"/>
      <dgm:spPr/>
    </dgm:pt>
    <dgm:pt modelId="{9EF98AA2-2544-4F51-98A2-292EF039EF25}" type="pres">
      <dgm:prSet presAssocID="{F6550E13-0D36-4DC0-A974-771B101BF5C1}" presName="level" presStyleLbl="node1" presStyleIdx="0" presStyleCnt="3" custScaleX="124218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28816AA-BE9E-43A6-88AF-7322B6C4D793}" type="pres">
      <dgm:prSet presAssocID="{F6550E13-0D36-4DC0-A974-771B101BF5C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8182395-BACA-4E03-80BA-3C31FA4995B8}" type="pres">
      <dgm:prSet presAssocID="{30DDDCC7-0A73-40F8-984B-C944239CEE7B}" presName="Name8" presStyleCnt="0"/>
      <dgm:spPr/>
    </dgm:pt>
    <dgm:pt modelId="{8F2AE6BF-AA38-49C1-9F60-29308E74CE17}" type="pres">
      <dgm:prSet presAssocID="{30DDDCC7-0A73-40F8-984B-C944239CEE7B}" presName="level" presStyleLbl="node1" presStyleIdx="1" presStyleCnt="3" custScaleX="114843" custLinFactNeighborX="-108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AA39979-4308-4A7C-99E1-DE0BCAA5F7E9}" type="pres">
      <dgm:prSet presAssocID="{30DDDCC7-0A73-40F8-984B-C944239CEE7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9F4B81F-C632-40E1-83F5-80ED24BD9D96}" type="pres">
      <dgm:prSet presAssocID="{AEAF7A98-4702-49AD-96D5-999D8AEC1CC1}" presName="Name8" presStyleCnt="0"/>
      <dgm:spPr/>
    </dgm:pt>
    <dgm:pt modelId="{620B6DBA-B0F4-480B-BAF0-A343757F76D3}" type="pres">
      <dgm:prSet presAssocID="{AEAF7A98-4702-49AD-96D5-999D8AEC1CC1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121D28A-2A9F-471E-B851-AF5CAD24B9C5}" type="pres">
      <dgm:prSet presAssocID="{AEAF7A98-4702-49AD-96D5-999D8AEC1CC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F85A2AEA-B5F9-4A1F-808F-35553DF9CBEC}" type="presOf" srcId="{AEAF7A98-4702-49AD-96D5-999D8AEC1CC1}" destId="{620B6DBA-B0F4-480B-BAF0-A343757F76D3}" srcOrd="0" destOrd="0" presId="urn:microsoft.com/office/officeart/2005/8/layout/pyramid1"/>
    <dgm:cxn modelId="{2EB4612D-ACFC-448A-824A-CC5D8132355A}" type="presOf" srcId="{30DDDCC7-0A73-40F8-984B-C944239CEE7B}" destId="{8F2AE6BF-AA38-49C1-9F60-29308E74CE17}" srcOrd="0" destOrd="0" presId="urn:microsoft.com/office/officeart/2005/8/layout/pyramid1"/>
    <dgm:cxn modelId="{67E48163-993D-46B4-954C-1BB9EC2084DA}" type="presOf" srcId="{F6550E13-0D36-4DC0-A974-771B101BF5C1}" destId="{9EF98AA2-2544-4F51-98A2-292EF039EF25}" srcOrd="0" destOrd="0" presId="urn:microsoft.com/office/officeart/2005/8/layout/pyramid1"/>
    <dgm:cxn modelId="{F7EADA63-DD2C-4249-A6DA-5DC1282997F4}" type="presOf" srcId="{F6550E13-0D36-4DC0-A974-771B101BF5C1}" destId="{B28816AA-BE9E-43A6-88AF-7322B6C4D793}" srcOrd="1" destOrd="0" presId="urn:microsoft.com/office/officeart/2005/8/layout/pyramid1"/>
    <dgm:cxn modelId="{9FF37A3D-A386-4818-AC96-0BAAE200C25D}" type="presOf" srcId="{AEAF7A98-4702-49AD-96D5-999D8AEC1CC1}" destId="{9121D28A-2A9F-471E-B851-AF5CAD24B9C5}" srcOrd="1" destOrd="0" presId="urn:microsoft.com/office/officeart/2005/8/layout/pyramid1"/>
    <dgm:cxn modelId="{E36053F2-F0DC-446B-8FFF-F98CA797A4AC}" type="presOf" srcId="{30DDDCC7-0A73-40F8-984B-C944239CEE7B}" destId="{1AA39979-4308-4A7C-99E1-DE0BCAA5F7E9}" srcOrd="1" destOrd="0" presId="urn:microsoft.com/office/officeart/2005/8/layout/pyramid1"/>
    <dgm:cxn modelId="{8C18ED2A-921C-405D-8819-DA7B25F5C875}" srcId="{570BB430-96A6-456D-9EA9-F3E877B18AB9}" destId="{F6550E13-0D36-4DC0-A974-771B101BF5C1}" srcOrd="0" destOrd="0" parTransId="{56DC843E-3005-445D-92D9-24A479D7CFDA}" sibTransId="{4EB861DE-3F47-488C-8D72-96C1793E4735}"/>
    <dgm:cxn modelId="{FBC08211-E51F-46A4-AA76-2A6EB357F4F3}" srcId="{570BB430-96A6-456D-9EA9-F3E877B18AB9}" destId="{30DDDCC7-0A73-40F8-984B-C944239CEE7B}" srcOrd="1" destOrd="0" parTransId="{D6009F66-F59C-4892-9967-CFD00310B635}" sibTransId="{2600C56C-7DE1-455E-9D17-07343ACCA075}"/>
    <dgm:cxn modelId="{FE2616C7-34E1-4405-89F7-62BCF4C1459E}" type="presOf" srcId="{570BB430-96A6-456D-9EA9-F3E877B18AB9}" destId="{7375660E-C107-4F6F-B86A-DA26F6CACDA0}" srcOrd="0" destOrd="0" presId="urn:microsoft.com/office/officeart/2005/8/layout/pyramid1"/>
    <dgm:cxn modelId="{AAC99ADA-0A42-4538-AA99-5E5FE763C975}" srcId="{570BB430-96A6-456D-9EA9-F3E877B18AB9}" destId="{AEAF7A98-4702-49AD-96D5-999D8AEC1CC1}" srcOrd="2" destOrd="0" parTransId="{01704DD2-F24D-4856-83B5-2A7A24FA8EAD}" sibTransId="{A9892AE8-AF59-416E-9E15-8586190E1B50}"/>
    <dgm:cxn modelId="{2FBD6970-DBCF-4B94-8849-EE6D545CF5EE}" type="presParOf" srcId="{7375660E-C107-4F6F-B86A-DA26F6CACDA0}" destId="{431DAFCA-5AD5-45A3-8444-5A59976671C6}" srcOrd="0" destOrd="0" presId="urn:microsoft.com/office/officeart/2005/8/layout/pyramid1"/>
    <dgm:cxn modelId="{E943DDC0-97E0-4257-A6E5-DBA03F35CDF7}" type="presParOf" srcId="{431DAFCA-5AD5-45A3-8444-5A59976671C6}" destId="{9EF98AA2-2544-4F51-98A2-292EF039EF25}" srcOrd="0" destOrd="0" presId="urn:microsoft.com/office/officeart/2005/8/layout/pyramid1"/>
    <dgm:cxn modelId="{CA36A2E1-17FE-4088-AECD-FF3FA34019CB}" type="presParOf" srcId="{431DAFCA-5AD5-45A3-8444-5A59976671C6}" destId="{B28816AA-BE9E-43A6-88AF-7322B6C4D793}" srcOrd="1" destOrd="0" presId="urn:microsoft.com/office/officeart/2005/8/layout/pyramid1"/>
    <dgm:cxn modelId="{AD1F6EB7-DAC0-4C35-8E12-7E2EDC1E5D12}" type="presParOf" srcId="{7375660E-C107-4F6F-B86A-DA26F6CACDA0}" destId="{F8182395-BACA-4E03-80BA-3C31FA4995B8}" srcOrd="1" destOrd="0" presId="urn:microsoft.com/office/officeart/2005/8/layout/pyramid1"/>
    <dgm:cxn modelId="{041A78B3-EF34-4676-B9A0-D1274DDAC6AF}" type="presParOf" srcId="{F8182395-BACA-4E03-80BA-3C31FA4995B8}" destId="{8F2AE6BF-AA38-49C1-9F60-29308E74CE17}" srcOrd="0" destOrd="0" presId="urn:microsoft.com/office/officeart/2005/8/layout/pyramid1"/>
    <dgm:cxn modelId="{FF944244-5C35-47BC-994B-3357A65B712E}" type="presParOf" srcId="{F8182395-BACA-4E03-80BA-3C31FA4995B8}" destId="{1AA39979-4308-4A7C-99E1-DE0BCAA5F7E9}" srcOrd="1" destOrd="0" presId="urn:microsoft.com/office/officeart/2005/8/layout/pyramid1"/>
    <dgm:cxn modelId="{B20D2834-F075-4015-BAB8-9A0C98DF157D}" type="presParOf" srcId="{7375660E-C107-4F6F-B86A-DA26F6CACDA0}" destId="{69F4B81F-C632-40E1-83F5-80ED24BD9D96}" srcOrd="2" destOrd="0" presId="urn:microsoft.com/office/officeart/2005/8/layout/pyramid1"/>
    <dgm:cxn modelId="{91FF0C93-BCC3-4A61-BE19-F07A76F2E299}" type="presParOf" srcId="{69F4B81F-C632-40E1-83F5-80ED24BD9D96}" destId="{620B6DBA-B0F4-480B-BAF0-A343757F76D3}" srcOrd="0" destOrd="0" presId="urn:microsoft.com/office/officeart/2005/8/layout/pyramid1"/>
    <dgm:cxn modelId="{59156144-9528-49D4-87B6-6CA52C79853B}" type="presParOf" srcId="{69F4B81F-C632-40E1-83F5-80ED24BD9D96}" destId="{9121D28A-2A9F-471E-B851-AF5CAD24B9C5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8BF80A-0440-4B62-82F0-8CAAD333C999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A7B4760E-3B01-4D4B-A1DB-819C99C36EE7}">
      <dgm:prSet phldrT="[Texte]"/>
      <dgm:spPr/>
      <dgm:t>
        <a:bodyPr/>
        <a:lstStyle/>
        <a:p>
          <a:pPr algn="r"/>
          <a:r>
            <a:rPr lang="fr-FR" dirty="0" smtClean="0"/>
            <a:t>1</a:t>
          </a:r>
          <a:endParaRPr lang="fr-FR" dirty="0"/>
        </a:p>
      </dgm:t>
    </dgm:pt>
    <dgm:pt modelId="{11E6D6FF-A1AB-431F-B783-F21080D81FA0}" type="parTrans" cxnId="{47021A72-F2CC-48AE-96E4-452EF3680168}">
      <dgm:prSet/>
      <dgm:spPr/>
      <dgm:t>
        <a:bodyPr/>
        <a:lstStyle/>
        <a:p>
          <a:pPr algn="r"/>
          <a:endParaRPr lang="fr-FR"/>
        </a:p>
      </dgm:t>
    </dgm:pt>
    <dgm:pt modelId="{97812AA1-B755-4E6A-A0D4-E33B7EA01D25}" type="sibTrans" cxnId="{47021A72-F2CC-48AE-96E4-452EF3680168}">
      <dgm:prSet/>
      <dgm:spPr/>
      <dgm:t>
        <a:bodyPr/>
        <a:lstStyle/>
        <a:p>
          <a:pPr algn="r"/>
          <a:endParaRPr lang="fr-FR"/>
        </a:p>
      </dgm:t>
    </dgm:pt>
    <dgm:pt modelId="{0C1583DD-DEEE-40F7-A542-4936A7DF172F}">
      <dgm:prSet phldrT="[Texte]"/>
      <dgm:spPr/>
      <dgm:t>
        <a:bodyPr/>
        <a:lstStyle/>
        <a:p>
          <a:pPr algn="r"/>
          <a:r>
            <a:rPr lang="fr-FR" dirty="0" smtClean="0"/>
            <a:t>Le matériel sale est stocké, sur un plan de travail spécifique</a:t>
          </a:r>
          <a:endParaRPr lang="fr-FR" dirty="0"/>
        </a:p>
      </dgm:t>
    </dgm:pt>
    <dgm:pt modelId="{1F8E032F-74F4-4C51-8481-3C9C45EE56E8}" type="parTrans" cxnId="{C2716EE2-C2D9-4061-8050-510D4C2BEDFF}">
      <dgm:prSet/>
      <dgm:spPr/>
      <dgm:t>
        <a:bodyPr/>
        <a:lstStyle/>
        <a:p>
          <a:pPr algn="r"/>
          <a:endParaRPr lang="fr-FR"/>
        </a:p>
      </dgm:t>
    </dgm:pt>
    <dgm:pt modelId="{782C4844-0CFF-471A-831B-BB9BE162E6FB}" type="sibTrans" cxnId="{C2716EE2-C2D9-4061-8050-510D4C2BEDFF}">
      <dgm:prSet/>
      <dgm:spPr/>
      <dgm:t>
        <a:bodyPr/>
        <a:lstStyle/>
        <a:p>
          <a:pPr algn="r"/>
          <a:endParaRPr lang="fr-FR"/>
        </a:p>
      </dgm:t>
    </dgm:pt>
    <dgm:pt modelId="{D945EFF4-F272-476F-AA5A-27BC5C2EE676}">
      <dgm:prSet phldrT="[Texte]"/>
      <dgm:spPr/>
      <dgm:t>
        <a:bodyPr/>
        <a:lstStyle/>
        <a:p>
          <a:pPr algn="r"/>
          <a:r>
            <a:rPr lang="fr-FR" dirty="0" smtClean="0"/>
            <a:t>2</a:t>
          </a:r>
          <a:endParaRPr lang="fr-FR" dirty="0"/>
        </a:p>
      </dgm:t>
    </dgm:pt>
    <dgm:pt modelId="{D5732194-B1C1-4623-8C38-C8C696E4C80B}" type="parTrans" cxnId="{A93F0AAD-01A4-44C9-A45A-BFE33050978F}">
      <dgm:prSet/>
      <dgm:spPr/>
      <dgm:t>
        <a:bodyPr/>
        <a:lstStyle/>
        <a:p>
          <a:pPr algn="r"/>
          <a:endParaRPr lang="fr-FR"/>
        </a:p>
      </dgm:t>
    </dgm:pt>
    <dgm:pt modelId="{EBCDA723-28A3-442B-A55E-91BAF2556732}" type="sibTrans" cxnId="{A93F0AAD-01A4-44C9-A45A-BFE33050978F}">
      <dgm:prSet/>
      <dgm:spPr/>
      <dgm:t>
        <a:bodyPr/>
        <a:lstStyle/>
        <a:p>
          <a:pPr algn="r"/>
          <a:endParaRPr lang="fr-FR"/>
        </a:p>
      </dgm:t>
    </dgm:pt>
    <dgm:pt modelId="{7A4E953A-A9C9-452A-A4A4-FC772BDF8065}">
      <dgm:prSet phldrT="[Texte]"/>
      <dgm:spPr/>
      <dgm:t>
        <a:bodyPr/>
        <a:lstStyle/>
        <a:p>
          <a:pPr algn="r"/>
          <a:r>
            <a:rPr lang="fr-FR" dirty="0" smtClean="0"/>
            <a:t>Evacuation des déchets afin d’éviter les résidus dans le bac à plonge</a:t>
          </a:r>
          <a:endParaRPr lang="fr-FR" dirty="0"/>
        </a:p>
      </dgm:t>
    </dgm:pt>
    <dgm:pt modelId="{F648F197-0E5A-4C5C-8A8B-845D564F94F8}" type="parTrans" cxnId="{54B9478A-45DE-4CAB-9CD2-69A2FEEC7D59}">
      <dgm:prSet/>
      <dgm:spPr/>
      <dgm:t>
        <a:bodyPr/>
        <a:lstStyle/>
        <a:p>
          <a:pPr algn="r"/>
          <a:endParaRPr lang="fr-FR"/>
        </a:p>
      </dgm:t>
    </dgm:pt>
    <dgm:pt modelId="{51504603-A673-4AC5-A327-6F9BE367F9D5}" type="sibTrans" cxnId="{54B9478A-45DE-4CAB-9CD2-69A2FEEC7D59}">
      <dgm:prSet/>
      <dgm:spPr/>
      <dgm:t>
        <a:bodyPr/>
        <a:lstStyle/>
        <a:p>
          <a:pPr algn="r"/>
          <a:endParaRPr lang="fr-FR"/>
        </a:p>
      </dgm:t>
    </dgm:pt>
    <dgm:pt modelId="{EDEB8620-6356-4821-9DA6-DD3292284202}">
      <dgm:prSet phldrT="[Texte]"/>
      <dgm:spPr/>
      <dgm:t>
        <a:bodyPr/>
        <a:lstStyle/>
        <a:p>
          <a:pPr algn="r"/>
          <a:r>
            <a:rPr lang="fr-FR" dirty="0" smtClean="0"/>
            <a:t>3</a:t>
          </a:r>
          <a:endParaRPr lang="fr-FR" dirty="0"/>
        </a:p>
      </dgm:t>
    </dgm:pt>
    <dgm:pt modelId="{4C4B2632-4003-48F1-82B5-8EF0736DFBD8}" type="parTrans" cxnId="{7BBB87C9-00C0-4989-90C9-83B5A9654C53}">
      <dgm:prSet/>
      <dgm:spPr/>
      <dgm:t>
        <a:bodyPr/>
        <a:lstStyle/>
        <a:p>
          <a:pPr algn="r"/>
          <a:endParaRPr lang="fr-FR"/>
        </a:p>
      </dgm:t>
    </dgm:pt>
    <dgm:pt modelId="{269AF6B1-23E9-4217-94AF-57C9AD31C5C6}" type="sibTrans" cxnId="{7BBB87C9-00C0-4989-90C9-83B5A9654C53}">
      <dgm:prSet/>
      <dgm:spPr/>
      <dgm:t>
        <a:bodyPr/>
        <a:lstStyle/>
        <a:p>
          <a:pPr algn="r"/>
          <a:endParaRPr lang="fr-FR"/>
        </a:p>
      </dgm:t>
    </dgm:pt>
    <dgm:pt modelId="{1008A36A-C0CC-43C2-A86A-1D98EAD0CB7C}">
      <dgm:prSet phldrT="[Texte]"/>
      <dgm:spPr/>
      <dgm:t>
        <a:bodyPr/>
        <a:lstStyle/>
        <a:p>
          <a:pPr algn="r"/>
          <a:r>
            <a:rPr lang="fr-FR" dirty="0" smtClean="0"/>
            <a:t>Bac rempli d’eau chaude, produit dégraissant et désinfectant</a:t>
          </a:r>
          <a:endParaRPr lang="fr-FR" dirty="0"/>
        </a:p>
      </dgm:t>
    </dgm:pt>
    <dgm:pt modelId="{8023CED9-9F00-4A05-9F39-A95CE525D065}" type="parTrans" cxnId="{DFE19A5E-6214-4A26-8EAD-1416EDD967BA}">
      <dgm:prSet/>
      <dgm:spPr/>
      <dgm:t>
        <a:bodyPr/>
        <a:lstStyle/>
        <a:p>
          <a:pPr algn="r"/>
          <a:endParaRPr lang="fr-FR"/>
        </a:p>
      </dgm:t>
    </dgm:pt>
    <dgm:pt modelId="{7FBF5A71-5B46-4B06-800A-34B730FBEEAA}" type="sibTrans" cxnId="{DFE19A5E-6214-4A26-8EAD-1416EDD967BA}">
      <dgm:prSet/>
      <dgm:spPr/>
      <dgm:t>
        <a:bodyPr/>
        <a:lstStyle/>
        <a:p>
          <a:pPr algn="r"/>
          <a:endParaRPr lang="fr-FR"/>
        </a:p>
      </dgm:t>
    </dgm:pt>
    <dgm:pt modelId="{47CF62F6-A0E9-4B0F-AD15-5E8633D478F4}">
      <dgm:prSet phldrT="[Texte]"/>
      <dgm:spPr/>
      <dgm:t>
        <a:bodyPr/>
        <a:lstStyle/>
        <a:p>
          <a:pPr algn="r"/>
          <a:r>
            <a:rPr lang="fr-FR" dirty="0" smtClean="0"/>
            <a:t>4</a:t>
          </a:r>
          <a:endParaRPr lang="fr-FR" dirty="0"/>
        </a:p>
      </dgm:t>
    </dgm:pt>
    <dgm:pt modelId="{614A6C90-E485-4D49-AB6B-9565702A0C1A}" type="parTrans" cxnId="{47A77881-C333-4534-8A27-2B75EF9A6A9E}">
      <dgm:prSet/>
      <dgm:spPr/>
      <dgm:t>
        <a:bodyPr/>
        <a:lstStyle/>
        <a:p>
          <a:pPr algn="r"/>
          <a:endParaRPr lang="fr-FR"/>
        </a:p>
      </dgm:t>
    </dgm:pt>
    <dgm:pt modelId="{F2E55772-4994-42FE-A0BC-EC07C581C348}" type="sibTrans" cxnId="{47A77881-C333-4534-8A27-2B75EF9A6A9E}">
      <dgm:prSet/>
      <dgm:spPr/>
      <dgm:t>
        <a:bodyPr/>
        <a:lstStyle/>
        <a:p>
          <a:pPr algn="r"/>
          <a:endParaRPr lang="fr-FR"/>
        </a:p>
      </dgm:t>
    </dgm:pt>
    <dgm:pt modelId="{BA10988E-E5FB-438D-8946-EBC4012B8384}">
      <dgm:prSet phldrT="[Texte]"/>
      <dgm:spPr/>
      <dgm:t>
        <a:bodyPr/>
        <a:lstStyle/>
        <a:p>
          <a:pPr algn="r"/>
          <a:r>
            <a:rPr lang="fr-FR" dirty="0" smtClean="0"/>
            <a:t>5</a:t>
          </a:r>
          <a:endParaRPr lang="fr-FR" dirty="0"/>
        </a:p>
      </dgm:t>
    </dgm:pt>
    <dgm:pt modelId="{D708A1B0-4B95-4CB7-99A8-3EC33E40144A}" type="parTrans" cxnId="{75D4BC4B-644E-4626-9C4F-0E0CA3E99234}">
      <dgm:prSet/>
      <dgm:spPr/>
      <dgm:t>
        <a:bodyPr/>
        <a:lstStyle/>
        <a:p>
          <a:pPr algn="r"/>
          <a:endParaRPr lang="fr-FR"/>
        </a:p>
      </dgm:t>
    </dgm:pt>
    <dgm:pt modelId="{79F6C6E4-D879-4E5E-AA00-7B5440A315AE}" type="sibTrans" cxnId="{75D4BC4B-644E-4626-9C4F-0E0CA3E99234}">
      <dgm:prSet/>
      <dgm:spPr/>
      <dgm:t>
        <a:bodyPr/>
        <a:lstStyle/>
        <a:p>
          <a:pPr algn="r"/>
          <a:endParaRPr lang="fr-FR"/>
        </a:p>
      </dgm:t>
    </dgm:pt>
    <dgm:pt modelId="{AD20A9DF-43BF-46BA-9A7A-310B8989ADDE}">
      <dgm:prSet/>
      <dgm:spPr/>
      <dgm:t>
        <a:bodyPr/>
        <a:lstStyle/>
        <a:p>
          <a:pPr algn="r"/>
          <a:endParaRPr lang="fr-FR"/>
        </a:p>
      </dgm:t>
    </dgm:pt>
    <dgm:pt modelId="{847B8899-CB96-4C68-85C5-8BE1951D2067}" type="parTrans" cxnId="{4E6CAFC2-3A27-44D6-9420-3119AA6E0285}">
      <dgm:prSet/>
      <dgm:spPr/>
      <dgm:t>
        <a:bodyPr/>
        <a:lstStyle/>
        <a:p>
          <a:pPr algn="r"/>
          <a:endParaRPr lang="fr-FR"/>
        </a:p>
      </dgm:t>
    </dgm:pt>
    <dgm:pt modelId="{47139A97-728E-4D5B-BC1F-15603081DC99}" type="sibTrans" cxnId="{4E6CAFC2-3A27-44D6-9420-3119AA6E0285}">
      <dgm:prSet/>
      <dgm:spPr/>
      <dgm:t>
        <a:bodyPr/>
        <a:lstStyle/>
        <a:p>
          <a:pPr algn="r"/>
          <a:endParaRPr lang="fr-FR"/>
        </a:p>
      </dgm:t>
    </dgm:pt>
    <dgm:pt modelId="{6CDC2A20-F5FC-4D61-BE95-8489E801192D}">
      <dgm:prSet phldrT="[Texte]"/>
      <dgm:spPr/>
      <dgm:t>
        <a:bodyPr/>
        <a:lstStyle/>
        <a:p>
          <a:pPr algn="r"/>
          <a:r>
            <a:rPr lang="fr-FR" dirty="0" smtClean="0"/>
            <a:t>Bac rempli d’eau propre chaude</a:t>
          </a:r>
          <a:endParaRPr lang="fr-FR" dirty="0"/>
        </a:p>
      </dgm:t>
    </dgm:pt>
    <dgm:pt modelId="{36614E53-51A0-4505-8908-2FB2260AA059}" type="parTrans" cxnId="{374E6CBA-FF9C-46E6-B051-538C05E4E8D5}">
      <dgm:prSet/>
      <dgm:spPr/>
      <dgm:t>
        <a:bodyPr/>
        <a:lstStyle/>
        <a:p>
          <a:pPr algn="r"/>
          <a:endParaRPr lang="fr-FR"/>
        </a:p>
      </dgm:t>
    </dgm:pt>
    <dgm:pt modelId="{451B7869-FA51-46A5-BB56-1AC612C9A891}" type="sibTrans" cxnId="{374E6CBA-FF9C-46E6-B051-538C05E4E8D5}">
      <dgm:prSet/>
      <dgm:spPr/>
      <dgm:t>
        <a:bodyPr/>
        <a:lstStyle/>
        <a:p>
          <a:pPr algn="r"/>
          <a:endParaRPr lang="fr-FR"/>
        </a:p>
      </dgm:t>
    </dgm:pt>
    <dgm:pt modelId="{DF47E99E-D480-4828-BB96-3BC6C24B4037}">
      <dgm:prSet/>
      <dgm:spPr/>
      <dgm:t>
        <a:bodyPr/>
        <a:lstStyle/>
        <a:p>
          <a:pPr algn="r"/>
          <a:endParaRPr lang="fr-FR"/>
        </a:p>
      </dgm:t>
    </dgm:pt>
    <dgm:pt modelId="{298DA09E-C021-47E6-BCC7-E491FEE28781}" type="parTrans" cxnId="{E8738EB9-B2AC-4740-9CCF-83E63A0CE464}">
      <dgm:prSet/>
      <dgm:spPr/>
      <dgm:t>
        <a:bodyPr/>
        <a:lstStyle/>
        <a:p>
          <a:pPr algn="r"/>
          <a:endParaRPr lang="fr-FR"/>
        </a:p>
      </dgm:t>
    </dgm:pt>
    <dgm:pt modelId="{9C1EDA9C-5684-4EFF-AE16-11D967FE5B47}" type="sibTrans" cxnId="{E8738EB9-B2AC-4740-9CCF-83E63A0CE464}">
      <dgm:prSet/>
      <dgm:spPr/>
      <dgm:t>
        <a:bodyPr/>
        <a:lstStyle/>
        <a:p>
          <a:pPr algn="r"/>
          <a:endParaRPr lang="fr-FR"/>
        </a:p>
      </dgm:t>
    </dgm:pt>
    <dgm:pt modelId="{BA4A4B57-ABA5-4F96-8F27-0BF7FDD117A7}">
      <dgm:prSet/>
      <dgm:spPr/>
      <dgm:t>
        <a:bodyPr/>
        <a:lstStyle/>
        <a:p>
          <a:pPr algn="r"/>
          <a:r>
            <a:rPr lang="fr-FR" dirty="0" smtClean="0"/>
            <a:t>6</a:t>
          </a:r>
          <a:endParaRPr lang="fr-FR" dirty="0"/>
        </a:p>
      </dgm:t>
    </dgm:pt>
    <dgm:pt modelId="{706A9221-FE7C-4237-9233-8C467DD2D8AC}" type="parTrans" cxnId="{479D6766-F08B-4305-8AB6-CEA1BFEE105D}">
      <dgm:prSet/>
      <dgm:spPr/>
      <dgm:t>
        <a:bodyPr/>
        <a:lstStyle/>
        <a:p>
          <a:pPr algn="r"/>
          <a:endParaRPr lang="fr-FR"/>
        </a:p>
      </dgm:t>
    </dgm:pt>
    <dgm:pt modelId="{124BCBC2-A329-451F-BB68-E7DB081AB145}" type="sibTrans" cxnId="{479D6766-F08B-4305-8AB6-CEA1BFEE105D}">
      <dgm:prSet/>
      <dgm:spPr/>
      <dgm:t>
        <a:bodyPr/>
        <a:lstStyle/>
        <a:p>
          <a:pPr algn="r"/>
          <a:endParaRPr lang="fr-FR"/>
        </a:p>
      </dgm:t>
    </dgm:pt>
    <dgm:pt modelId="{D20C50B6-183B-440D-AD71-B76F2B58D894}">
      <dgm:prSet/>
      <dgm:spPr/>
      <dgm:t>
        <a:bodyPr/>
        <a:lstStyle/>
        <a:p>
          <a:pPr algn="r"/>
          <a:r>
            <a:rPr lang="fr-FR" dirty="0" smtClean="0"/>
            <a:t>Egouttoir incliné en acier inoxydable</a:t>
          </a:r>
          <a:endParaRPr lang="fr-FR" dirty="0"/>
        </a:p>
      </dgm:t>
    </dgm:pt>
    <dgm:pt modelId="{91EED7F2-C214-46C0-95F2-3A6F38B78C75}" type="parTrans" cxnId="{D88B3095-E494-44F5-81F8-64960F9359DD}">
      <dgm:prSet/>
      <dgm:spPr/>
      <dgm:t>
        <a:bodyPr/>
        <a:lstStyle/>
        <a:p>
          <a:endParaRPr lang="fr-FR"/>
        </a:p>
      </dgm:t>
    </dgm:pt>
    <dgm:pt modelId="{0D13F90A-87C8-41BC-A1AB-A835973C95DD}" type="sibTrans" cxnId="{D88B3095-E494-44F5-81F8-64960F9359DD}">
      <dgm:prSet/>
      <dgm:spPr/>
      <dgm:t>
        <a:bodyPr/>
        <a:lstStyle/>
        <a:p>
          <a:endParaRPr lang="fr-FR"/>
        </a:p>
      </dgm:t>
    </dgm:pt>
    <dgm:pt modelId="{A8474B82-85B2-418E-B6D5-A998B4F48B5A}">
      <dgm:prSet/>
      <dgm:spPr/>
      <dgm:t>
        <a:bodyPr/>
        <a:lstStyle/>
        <a:p>
          <a:pPr algn="r"/>
          <a:r>
            <a:rPr lang="fr-FR" dirty="0" smtClean="0"/>
            <a:t>Rayonnage permettant le rangement du matériel</a:t>
          </a:r>
          <a:endParaRPr lang="fr-FR" dirty="0"/>
        </a:p>
      </dgm:t>
    </dgm:pt>
    <dgm:pt modelId="{23988487-AA94-4ED2-86D8-E80B39E04F80}" type="parTrans" cxnId="{DA69E2AB-4286-4219-A4B7-44523C9327AD}">
      <dgm:prSet/>
      <dgm:spPr/>
      <dgm:t>
        <a:bodyPr/>
        <a:lstStyle/>
        <a:p>
          <a:endParaRPr lang="fr-FR"/>
        </a:p>
      </dgm:t>
    </dgm:pt>
    <dgm:pt modelId="{775D601C-1E05-4122-A000-8152A7BC16AB}" type="sibTrans" cxnId="{DA69E2AB-4286-4219-A4B7-44523C9327AD}">
      <dgm:prSet/>
      <dgm:spPr/>
      <dgm:t>
        <a:bodyPr/>
        <a:lstStyle/>
        <a:p>
          <a:endParaRPr lang="fr-FR"/>
        </a:p>
      </dgm:t>
    </dgm:pt>
    <dgm:pt modelId="{67234AA3-8AA4-4033-A4EA-D51D061FE4B5}" type="pres">
      <dgm:prSet presAssocID="{478BF80A-0440-4B62-82F0-8CAAD333C99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E1185E75-3804-433D-85EA-9C9E6525D548}" type="pres">
      <dgm:prSet presAssocID="{A7B4760E-3B01-4D4B-A1DB-819C99C36EE7}" presName="composite" presStyleCnt="0"/>
      <dgm:spPr/>
    </dgm:pt>
    <dgm:pt modelId="{E7A75CFC-0C8E-4D8C-B73C-182419234CF4}" type="pres">
      <dgm:prSet presAssocID="{A7B4760E-3B01-4D4B-A1DB-819C99C36EE7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BC8B758-9F84-4983-8051-954B2ABCB759}" type="pres">
      <dgm:prSet presAssocID="{A7B4760E-3B01-4D4B-A1DB-819C99C36EE7}" presName="descendantText" presStyleLbl="alignAcc1" presStyleIdx="0" presStyleCnt="6" custScaleY="10094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858E105-82F8-4FE8-82F2-4EF16F2741D5}" type="pres">
      <dgm:prSet presAssocID="{97812AA1-B755-4E6A-A0D4-E33B7EA01D25}" presName="sp" presStyleCnt="0"/>
      <dgm:spPr/>
    </dgm:pt>
    <dgm:pt modelId="{DB1F6A00-301B-41DE-B953-8AF2FA9A0296}" type="pres">
      <dgm:prSet presAssocID="{D945EFF4-F272-476F-AA5A-27BC5C2EE676}" presName="composite" presStyleCnt="0"/>
      <dgm:spPr/>
    </dgm:pt>
    <dgm:pt modelId="{7B7E68FA-522F-4401-AC48-EE39B6F2B49E}" type="pres">
      <dgm:prSet presAssocID="{D945EFF4-F272-476F-AA5A-27BC5C2EE676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B44545B-ADC3-4493-9434-C9F9C7392FCF}" type="pres">
      <dgm:prSet presAssocID="{D945EFF4-F272-476F-AA5A-27BC5C2EE676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16686E6-604E-4F5D-BD70-CA950DD41D32}" type="pres">
      <dgm:prSet presAssocID="{EBCDA723-28A3-442B-A55E-91BAF2556732}" presName="sp" presStyleCnt="0"/>
      <dgm:spPr/>
    </dgm:pt>
    <dgm:pt modelId="{4E7CA235-36E1-4C4E-A212-415742682167}" type="pres">
      <dgm:prSet presAssocID="{EDEB8620-6356-4821-9DA6-DD3292284202}" presName="composite" presStyleCnt="0"/>
      <dgm:spPr/>
    </dgm:pt>
    <dgm:pt modelId="{518FD79B-C8C3-4504-B111-772F05D3FE4E}" type="pres">
      <dgm:prSet presAssocID="{EDEB8620-6356-4821-9DA6-DD3292284202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6DFA23D-91FA-4CCE-877C-DE1265C5A2BF}" type="pres">
      <dgm:prSet presAssocID="{EDEB8620-6356-4821-9DA6-DD3292284202}" presName="descendantText" presStyleLbl="alignAcc1" presStyleIdx="2" presStyleCnt="6" custLinFactNeighborX="-247" custLinFactNeighborY="-397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E09F711-92B0-4C1C-8E33-A614E883EF96}" type="pres">
      <dgm:prSet presAssocID="{269AF6B1-23E9-4217-94AF-57C9AD31C5C6}" presName="sp" presStyleCnt="0"/>
      <dgm:spPr/>
    </dgm:pt>
    <dgm:pt modelId="{40E047F1-E700-4F4B-BEA0-E008EA708F84}" type="pres">
      <dgm:prSet presAssocID="{47CF62F6-A0E9-4B0F-AD15-5E8633D478F4}" presName="composite" presStyleCnt="0"/>
      <dgm:spPr/>
    </dgm:pt>
    <dgm:pt modelId="{320D11E5-8C90-4817-9256-CD1915058827}" type="pres">
      <dgm:prSet presAssocID="{47CF62F6-A0E9-4B0F-AD15-5E8633D478F4}" presName="parentText" presStyleLbl="alignNode1" presStyleIdx="3" presStyleCnt="6" custLinFactNeighborX="-247" custLinFactNeighborY="-3977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23BECF2-2C25-442B-8C13-2F244C041FE9}" type="pres">
      <dgm:prSet presAssocID="{47CF62F6-A0E9-4B0F-AD15-5E8633D478F4}" presName="descendantText" presStyleLbl="alignAcc1" presStyleIdx="3" presStyleCnt="6" custLinFactNeighborX="-247" custLinFactNeighborY="-397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4585FA6-65DB-4A8A-9AE0-DB095ED1F013}" type="pres">
      <dgm:prSet presAssocID="{F2E55772-4994-42FE-A0BC-EC07C581C348}" presName="sp" presStyleCnt="0"/>
      <dgm:spPr/>
    </dgm:pt>
    <dgm:pt modelId="{3856D25D-C60E-4774-9A05-09C61AB88C95}" type="pres">
      <dgm:prSet presAssocID="{BA10988E-E5FB-438D-8946-EBC4012B8384}" presName="composite" presStyleCnt="0"/>
      <dgm:spPr/>
    </dgm:pt>
    <dgm:pt modelId="{321B7A25-8994-4BF5-95AC-BF308793F567}" type="pres">
      <dgm:prSet presAssocID="{BA10988E-E5FB-438D-8946-EBC4012B8384}" presName="parentText" presStyleLbl="alignNode1" presStyleIdx="4" presStyleCnt="6" custLinFactNeighborX="-247" custLinFactNeighborY="-3977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326519D-E0C8-4F89-A213-4F6CB445B07D}" type="pres">
      <dgm:prSet presAssocID="{BA10988E-E5FB-438D-8946-EBC4012B8384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9AFD7AD-8EC6-454C-A74C-71099BF85BCE}" type="pres">
      <dgm:prSet presAssocID="{79F6C6E4-D879-4E5E-AA00-7B5440A315AE}" presName="sp" presStyleCnt="0"/>
      <dgm:spPr/>
    </dgm:pt>
    <dgm:pt modelId="{718AA242-60E4-4957-A3A8-C41843609053}" type="pres">
      <dgm:prSet presAssocID="{BA4A4B57-ABA5-4F96-8F27-0BF7FDD117A7}" presName="composite" presStyleCnt="0"/>
      <dgm:spPr/>
    </dgm:pt>
    <dgm:pt modelId="{E683863A-392B-4614-A9EB-FA6468439670}" type="pres">
      <dgm:prSet presAssocID="{BA4A4B57-ABA5-4F96-8F27-0BF7FDD117A7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3CE895D-F5EE-4892-ADA7-7104C94E61F7}" type="pres">
      <dgm:prSet presAssocID="{BA4A4B57-ABA5-4F96-8F27-0BF7FDD117A7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EB17287C-EB79-471D-9EAA-2F88F9CA3F1D}" type="presOf" srcId="{47CF62F6-A0E9-4B0F-AD15-5E8633D478F4}" destId="{320D11E5-8C90-4817-9256-CD1915058827}" srcOrd="0" destOrd="0" presId="urn:microsoft.com/office/officeart/2005/8/layout/chevron2"/>
    <dgm:cxn modelId="{C4185E0A-1B2D-4D20-85CC-699B26954B0E}" type="presOf" srcId="{AD20A9DF-43BF-46BA-9A7A-310B8989ADDE}" destId="{C23BECF2-2C25-442B-8C13-2F244C041FE9}" srcOrd="0" destOrd="0" presId="urn:microsoft.com/office/officeart/2005/8/layout/chevron2"/>
    <dgm:cxn modelId="{4E6CAFC2-3A27-44D6-9420-3119AA6E0285}" srcId="{47CF62F6-A0E9-4B0F-AD15-5E8633D478F4}" destId="{AD20A9DF-43BF-46BA-9A7A-310B8989ADDE}" srcOrd="0" destOrd="0" parTransId="{847B8899-CB96-4C68-85C5-8BE1951D2067}" sibTransId="{47139A97-728E-4D5B-BC1F-15603081DC99}"/>
    <dgm:cxn modelId="{F8737528-1CCC-4F12-9458-1B62402D2219}" type="presOf" srcId="{A8474B82-85B2-418E-B6D5-A998B4F48B5A}" destId="{53CE895D-F5EE-4892-ADA7-7104C94E61F7}" srcOrd="0" destOrd="0" presId="urn:microsoft.com/office/officeart/2005/8/layout/chevron2"/>
    <dgm:cxn modelId="{9E24BD10-6E71-44AF-8D39-0A73A9AC8DA4}" type="presOf" srcId="{1008A36A-C0CC-43C2-A86A-1D98EAD0CB7C}" destId="{26DFA23D-91FA-4CCE-877C-DE1265C5A2BF}" srcOrd="0" destOrd="0" presId="urn:microsoft.com/office/officeart/2005/8/layout/chevron2"/>
    <dgm:cxn modelId="{479D6766-F08B-4305-8AB6-CEA1BFEE105D}" srcId="{478BF80A-0440-4B62-82F0-8CAAD333C999}" destId="{BA4A4B57-ABA5-4F96-8F27-0BF7FDD117A7}" srcOrd="5" destOrd="0" parTransId="{706A9221-FE7C-4237-9233-8C467DD2D8AC}" sibTransId="{124BCBC2-A329-451F-BB68-E7DB081AB145}"/>
    <dgm:cxn modelId="{47A77881-C333-4534-8A27-2B75EF9A6A9E}" srcId="{478BF80A-0440-4B62-82F0-8CAAD333C999}" destId="{47CF62F6-A0E9-4B0F-AD15-5E8633D478F4}" srcOrd="3" destOrd="0" parTransId="{614A6C90-E485-4D49-AB6B-9565702A0C1A}" sibTransId="{F2E55772-4994-42FE-A0BC-EC07C581C348}"/>
    <dgm:cxn modelId="{374E6CBA-FF9C-46E6-B051-538C05E4E8D5}" srcId="{47CF62F6-A0E9-4B0F-AD15-5E8633D478F4}" destId="{6CDC2A20-F5FC-4D61-BE95-8489E801192D}" srcOrd="1" destOrd="0" parTransId="{36614E53-51A0-4505-8908-2FB2260AA059}" sibTransId="{451B7869-FA51-46A5-BB56-1AC612C9A891}"/>
    <dgm:cxn modelId="{0F1D99A9-626D-427C-B445-EEFAAAD52632}" type="presOf" srcId="{A7B4760E-3B01-4D4B-A1DB-819C99C36EE7}" destId="{E7A75CFC-0C8E-4D8C-B73C-182419234CF4}" srcOrd="0" destOrd="0" presId="urn:microsoft.com/office/officeart/2005/8/layout/chevron2"/>
    <dgm:cxn modelId="{7AEC8C8E-6C44-4C16-8965-41508BE853E1}" type="presOf" srcId="{BA4A4B57-ABA5-4F96-8F27-0BF7FDD117A7}" destId="{E683863A-392B-4614-A9EB-FA6468439670}" srcOrd="0" destOrd="0" presId="urn:microsoft.com/office/officeart/2005/8/layout/chevron2"/>
    <dgm:cxn modelId="{68DDFB0B-7039-4A51-904F-FB89D68C5A82}" type="presOf" srcId="{6CDC2A20-F5FC-4D61-BE95-8489E801192D}" destId="{C23BECF2-2C25-442B-8C13-2F244C041FE9}" srcOrd="0" destOrd="1" presId="urn:microsoft.com/office/officeart/2005/8/layout/chevron2"/>
    <dgm:cxn modelId="{D88B3095-E494-44F5-81F8-64960F9359DD}" srcId="{BA10988E-E5FB-438D-8946-EBC4012B8384}" destId="{D20C50B6-183B-440D-AD71-B76F2B58D894}" srcOrd="0" destOrd="0" parTransId="{91EED7F2-C214-46C0-95F2-3A6F38B78C75}" sibTransId="{0D13F90A-87C8-41BC-A1AB-A835973C95DD}"/>
    <dgm:cxn modelId="{C2716EE2-C2D9-4061-8050-510D4C2BEDFF}" srcId="{A7B4760E-3B01-4D4B-A1DB-819C99C36EE7}" destId="{0C1583DD-DEEE-40F7-A542-4936A7DF172F}" srcOrd="0" destOrd="0" parTransId="{1F8E032F-74F4-4C51-8481-3C9C45EE56E8}" sibTransId="{782C4844-0CFF-471A-831B-BB9BE162E6FB}"/>
    <dgm:cxn modelId="{9788BBC5-5A13-42DC-85CC-478BD17FE613}" type="presOf" srcId="{7A4E953A-A9C9-452A-A4A4-FC772BDF8065}" destId="{0B44545B-ADC3-4493-9434-C9F9C7392FCF}" srcOrd="0" destOrd="0" presId="urn:microsoft.com/office/officeart/2005/8/layout/chevron2"/>
    <dgm:cxn modelId="{3992A17E-B6CD-4977-9FB9-4C018DF0E2AA}" type="presOf" srcId="{D945EFF4-F272-476F-AA5A-27BC5C2EE676}" destId="{7B7E68FA-522F-4401-AC48-EE39B6F2B49E}" srcOrd="0" destOrd="0" presId="urn:microsoft.com/office/officeart/2005/8/layout/chevron2"/>
    <dgm:cxn modelId="{613779E8-9DC1-4B8B-B479-1DE39C5B3A60}" type="presOf" srcId="{D20C50B6-183B-440D-AD71-B76F2B58D894}" destId="{F326519D-E0C8-4F89-A213-4F6CB445B07D}" srcOrd="0" destOrd="0" presId="urn:microsoft.com/office/officeart/2005/8/layout/chevron2"/>
    <dgm:cxn modelId="{5E4C44C3-DC20-4EF7-82F9-874B03925976}" type="presOf" srcId="{DF47E99E-D480-4828-BB96-3BC6C24B4037}" destId="{C23BECF2-2C25-442B-8C13-2F244C041FE9}" srcOrd="0" destOrd="2" presId="urn:microsoft.com/office/officeart/2005/8/layout/chevron2"/>
    <dgm:cxn modelId="{47021A72-F2CC-48AE-96E4-452EF3680168}" srcId="{478BF80A-0440-4B62-82F0-8CAAD333C999}" destId="{A7B4760E-3B01-4D4B-A1DB-819C99C36EE7}" srcOrd="0" destOrd="0" parTransId="{11E6D6FF-A1AB-431F-B783-F21080D81FA0}" sibTransId="{97812AA1-B755-4E6A-A0D4-E33B7EA01D25}"/>
    <dgm:cxn modelId="{54B9478A-45DE-4CAB-9CD2-69A2FEEC7D59}" srcId="{D945EFF4-F272-476F-AA5A-27BC5C2EE676}" destId="{7A4E953A-A9C9-452A-A4A4-FC772BDF8065}" srcOrd="0" destOrd="0" parTransId="{F648F197-0E5A-4C5C-8A8B-845D564F94F8}" sibTransId="{51504603-A673-4AC5-A327-6F9BE367F9D5}"/>
    <dgm:cxn modelId="{DFE19A5E-6214-4A26-8EAD-1416EDD967BA}" srcId="{EDEB8620-6356-4821-9DA6-DD3292284202}" destId="{1008A36A-C0CC-43C2-A86A-1D98EAD0CB7C}" srcOrd="0" destOrd="0" parTransId="{8023CED9-9F00-4A05-9F39-A95CE525D065}" sibTransId="{7FBF5A71-5B46-4B06-800A-34B730FBEEAA}"/>
    <dgm:cxn modelId="{6B67ECDC-C1D4-438E-96E6-EC96CE11AB8F}" type="presOf" srcId="{478BF80A-0440-4B62-82F0-8CAAD333C999}" destId="{67234AA3-8AA4-4033-A4EA-D51D061FE4B5}" srcOrd="0" destOrd="0" presId="urn:microsoft.com/office/officeart/2005/8/layout/chevron2"/>
    <dgm:cxn modelId="{E8738EB9-B2AC-4740-9CCF-83E63A0CE464}" srcId="{47CF62F6-A0E9-4B0F-AD15-5E8633D478F4}" destId="{DF47E99E-D480-4828-BB96-3BC6C24B4037}" srcOrd="2" destOrd="0" parTransId="{298DA09E-C021-47E6-BCC7-E491FEE28781}" sibTransId="{9C1EDA9C-5684-4EFF-AE16-11D967FE5B47}"/>
    <dgm:cxn modelId="{A93F0AAD-01A4-44C9-A45A-BFE33050978F}" srcId="{478BF80A-0440-4B62-82F0-8CAAD333C999}" destId="{D945EFF4-F272-476F-AA5A-27BC5C2EE676}" srcOrd="1" destOrd="0" parTransId="{D5732194-B1C1-4623-8C38-C8C696E4C80B}" sibTransId="{EBCDA723-28A3-442B-A55E-91BAF2556732}"/>
    <dgm:cxn modelId="{DA69E2AB-4286-4219-A4B7-44523C9327AD}" srcId="{BA4A4B57-ABA5-4F96-8F27-0BF7FDD117A7}" destId="{A8474B82-85B2-418E-B6D5-A998B4F48B5A}" srcOrd="0" destOrd="0" parTransId="{23988487-AA94-4ED2-86D8-E80B39E04F80}" sibTransId="{775D601C-1E05-4122-A000-8152A7BC16AB}"/>
    <dgm:cxn modelId="{75D4BC4B-644E-4626-9C4F-0E0CA3E99234}" srcId="{478BF80A-0440-4B62-82F0-8CAAD333C999}" destId="{BA10988E-E5FB-438D-8946-EBC4012B8384}" srcOrd="4" destOrd="0" parTransId="{D708A1B0-4B95-4CB7-99A8-3EC33E40144A}" sibTransId="{79F6C6E4-D879-4E5E-AA00-7B5440A315AE}"/>
    <dgm:cxn modelId="{87664D04-1CAC-40E9-AD38-C0192C70DA6D}" type="presOf" srcId="{BA10988E-E5FB-438D-8946-EBC4012B8384}" destId="{321B7A25-8994-4BF5-95AC-BF308793F567}" srcOrd="0" destOrd="0" presId="urn:microsoft.com/office/officeart/2005/8/layout/chevron2"/>
    <dgm:cxn modelId="{2E4FFD0A-1489-4044-853E-7CA5D9929BB7}" type="presOf" srcId="{EDEB8620-6356-4821-9DA6-DD3292284202}" destId="{518FD79B-C8C3-4504-B111-772F05D3FE4E}" srcOrd="0" destOrd="0" presId="urn:microsoft.com/office/officeart/2005/8/layout/chevron2"/>
    <dgm:cxn modelId="{AAF3E275-FD73-4F9C-A8C2-037EDA99D745}" type="presOf" srcId="{0C1583DD-DEEE-40F7-A542-4936A7DF172F}" destId="{0BC8B758-9F84-4983-8051-954B2ABCB759}" srcOrd="0" destOrd="0" presId="urn:microsoft.com/office/officeart/2005/8/layout/chevron2"/>
    <dgm:cxn modelId="{7BBB87C9-00C0-4989-90C9-83B5A9654C53}" srcId="{478BF80A-0440-4B62-82F0-8CAAD333C999}" destId="{EDEB8620-6356-4821-9DA6-DD3292284202}" srcOrd="2" destOrd="0" parTransId="{4C4B2632-4003-48F1-82B5-8EF0736DFBD8}" sibTransId="{269AF6B1-23E9-4217-94AF-57C9AD31C5C6}"/>
    <dgm:cxn modelId="{6BFB2F14-9D57-467C-8A3B-1AE1B23BF26B}" type="presParOf" srcId="{67234AA3-8AA4-4033-A4EA-D51D061FE4B5}" destId="{E1185E75-3804-433D-85EA-9C9E6525D548}" srcOrd="0" destOrd="0" presId="urn:microsoft.com/office/officeart/2005/8/layout/chevron2"/>
    <dgm:cxn modelId="{68FD4087-93ED-4431-ACB9-0C1BD3AE2094}" type="presParOf" srcId="{E1185E75-3804-433D-85EA-9C9E6525D548}" destId="{E7A75CFC-0C8E-4D8C-B73C-182419234CF4}" srcOrd="0" destOrd="0" presId="urn:microsoft.com/office/officeart/2005/8/layout/chevron2"/>
    <dgm:cxn modelId="{433D5B14-1A6E-4639-AB0E-5703A6442EFB}" type="presParOf" srcId="{E1185E75-3804-433D-85EA-9C9E6525D548}" destId="{0BC8B758-9F84-4983-8051-954B2ABCB759}" srcOrd="1" destOrd="0" presId="urn:microsoft.com/office/officeart/2005/8/layout/chevron2"/>
    <dgm:cxn modelId="{AC6D6C87-C647-4DE9-891F-43238985AA21}" type="presParOf" srcId="{67234AA3-8AA4-4033-A4EA-D51D061FE4B5}" destId="{8858E105-82F8-4FE8-82F2-4EF16F2741D5}" srcOrd="1" destOrd="0" presId="urn:microsoft.com/office/officeart/2005/8/layout/chevron2"/>
    <dgm:cxn modelId="{873F363A-E9EE-4E93-9EDB-99A37EF7EA49}" type="presParOf" srcId="{67234AA3-8AA4-4033-A4EA-D51D061FE4B5}" destId="{DB1F6A00-301B-41DE-B953-8AF2FA9A0296}" srcOrd="2" destOrd="0" presId="urn:microsoft.com/office/officeart/2005/8/layout/chevron2"/>
    <dgm:cxn modelId="{FED7C9A0-4CB4-4E4A-9E75-5A58689F1E29}" type="presParOf" srcId="{DB1F6A00-301B-41DE-B953-8AF2FA9A0296}" destId="{7B7E68FA-522F-4401-AC48-EE39B6F2B49E}" srcOrd="0" destOrd="0" presId="urn:microsoft.com/office/officeart/2005/8/layout/chevron2"/>
    <dgm:cxn modelId="{D8355382-6EEC-4B04-AD13-8B6212C0C51C}" type="presParOf" srcId="{DB1F6A00-301B-41DE-B953-8AF2FA9A0296}" destId="{0B44545B-ADC3-4493-9434-C9F9C7392FCF}" srcOrd="1" destOrd="0" presId="urn:microsoft.com/office/officeart/2005/8/layout/chevron2"/>
    <dgm:cxn modelId="{2A777570-FAE4-414E-810B-B7B124C8A9ED}" type="presParOf" srcId="{67234AA3-8AA4-4033-A4EA-D51D061FE4B5}" destId="{016686E6-604E-4F5D-BD70-CA950DD41D32}" srcOrd="3" destOrd="0" presId="urn:microsoft.com/office/officeart/2005/8/layout/chevron2"/>
    <dgm:cxn modelId="{F30B8739-C19E-43DB-9E39-C7C810EA76FC}" type="presParOf" srcId="{67234AA3-8AA4-4033-A4EA-D51D061FE4B5}" destId="{4E7CA235-36E1-4C4E-A212-415742682167}" srcOrd="4" destOrd="0" presId="urn:microsoft.com/office/officeart/2005/8/layout/chevron2"/>
    <dgm:cxn modelId="{75E99F4C-E05D-4965-A4C8-096223E804FB}" type="presParOf" srcId="{4E7CA235-36E1-4C4E-A212-415742682167}" destId="{518FD79B-C8C3-4504-B111-772F05D3FE4E}" srcOrd="0" destOrd="0" presId="urn:microsoft.com/office/officeart/2005/8/layout/chevron2"/>
    <dgm:cxn modelId="{019FB791-FD81-42FA-BA8F-94E842C18640}" type="presParOf" srcId="{4E7CA235-36E1-4C4E-A212-415742682167}" destId="{26DFA23D-91FA-4CCE-877C-DE1265C5A2BF}" srcOrd="1" destOrd="0" presId="urn:microsoft.com/office/officeart/2005/8/layout/chevron2"/>
    <dgm:cxn modelId="{D4BFBA82-AB01-4FD6-BFBD-D9DA6E97010A}" type="presParOf" srcId="{67234AA3-8AA4-4033-A4EA-D51D061FE4B5}" destId="{8E09F711-92B0-4C1C-8E33-A614E883EF96}" srcOrd="5" destOrd="0" presId="urn:microsoft.com/office/officeart/2005/8/layout/chevron2"/>
    <dgm:cxn modelId="{17FF3DA3-3D5E-48AE-A4A9-ABD27ED017A5}" type="presParOf" srcId="{67234AA3-8AA4-4033-A4EA-D51D061FE4B5}" destId="{40E047F1-E700-4F4B-BEA0-E008EA708F84}" srcOrd="6" destOrd="0" presId="urn:microsoft.com/office/officeart/2005/8/layout/chevron2"/>
    <dgm:cxn modelId="{12025092-18FF-4C0F-99E3-FD16E7ABAEE9}" type="presParOf" srcId="{40E047F1-E700-4F4B-BEA0-E008EA708F84}" destId="{320D11E5-8C90-4817-9256-CD1915058827}" srcOrd="0" destOrd="0" presId="urn:microsoft.com/office/officeart/2005/8/layout/chevron2"/>
    <dgm:cxn modelId="{1B8222C5-48AA-442B-A05F-5B69611271AF}" type="presParOf" srcId="{40E047F1-E700-4F4B-BEA0-E008EA708F84}" destId="{C23BECF2-2C25-442B-8C13-2F244C041FE9}" srcOrd="1" destOrd="0" presId="urn:microsoft.com/office/officeart/2005/8/layout/chevron2"/>
    <dgm:cxn modelId="{F6E02871-9217-4FF5-B391-B9E217CE2C44}" type="presParOf" srcId="{67234AA3-8AA4-4033-A4EA-D51D061FE4B5}" destId="{64585FA6-65DB-4A8A-9AE0-DB095ED1F013}" srcOrd="7" destOrd="0" presId="urn:microsoft.com/office/officeart/2005/8/layout/chevron2"/>
    <dgm:cxn modelId="{B802C3A2-5EBA-4A4A-9DC5-21BD67A7CB4C}" type="presParOf" srcId="{67234AA3-8AA4-4033-A4EA-D51D061FE4B5}" destId="{3856D25D-C60E-4774-9A05-09C61AB88C95}" srcOrd="8" destOrd="0" presId="urn:microsoft.com/office/officeart/2005/8/layout/chevron2"/>
    <dgm:cxn modelId="{3D8F77C2-5F1C-4756-AC99-5EC6BE194055}" type="presParOf" srcId="{3856D25D-C60E-4774-9A05-09C61AB88C95}" destId="{321B7A25-8994-4BF5-95AC-BF308793F567}" srcOrd="0" destOrd="0" presId="urn:microsoft.com/office/officeart/2005/8/layout/chevron2"/>
    <dgm:cxn modelId="{88BF6C0F-181B-4B6C-B89A-DE02DF25FE5A}" type="presParOf" srcId="{3856D25D-C60E-4774-9A05-09C61AB88C95}" destId="{F326519D-E0C8-4F89-A213-4F6CB445B07D}" srcOrd="1" destOrd="0" presId="urn:microsoft.com/office/officeart/2005/8/layout/chevron2"/>
    <dgm:cxn modelId="{9B40DDD2-7C0B-4E04-BC4C-91A112AEC103}" type="presParOf" srcId="{67234AA3-8AA4-4033-A4EA-D51D061FE4B5}" destId="{F9AFD7AD-8EC6-454C-A74C-71099BF85BCE}" srcOrd="9" destOrd="0" presId="urn:microsoft.com/office/officeart/2005/8/layout/chevron2"/>
    <dgm:cxn modelId="{3AAA0BD8-8DA1-48F5-B9C5-B1BED011327F}" type="presParOf" srcId="{67234AA3-8AA4-4033-A4EA-D51D061FE4B5}" destId="{718AA242-60E4-4957-A3A8-C41843609053}" srcOrd="10" destOrd="0" presId="urn:microsoft.com/office/officeart/2005/8/layout/chevron2"/>
    <dgm:cxn modelId="{40EF3073-ECAE-490F-83A3-AE74ACBB2F95}" type="presParOf" srcId="{718AA242-60E4-4957-A3A8-C41843609053}" destId="{E683863A-392B-4614-A9EB-FA6468439670}" srcOrd="0" destOrd="0" presId="urn:microsoft.com/office/officeart/2005/8/layout/chevron2"/>
    <dgm:cxn modelId="{14304A3D-3FA5-4C53-AF32-42F599C713E1}" type="presParOf" srcId="{718AA242-60E4-4957-A3A8-C41843609053}" destId="{53CE895D-F5EE-4892-ADA7-7104C94E61F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EF98AA2-2544-4F51-98A2-292EF039EF25}">
      <dsp:nvSpPr>
        <dsp:cNvPr id="0" name=""/>
        <dsp:cNvSpPr/>
      </dsp:nvSpPr>
      <dsp:spPr>
        <a:xfrm>
          <a:off x="1785945" y="0"/>
          <a:ext cx="2524109" cy="1428760"/>
        </a:xfrm>
        <a:prstGeom prst="trapezoid">
          <a:avLst>
            <a:gd name="adj" fmla="val 71111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Réception des marchandises</a:t>
          </a:r>
          <a:endParaRPr lang="fr-FR" sz="2000" kern="1200" dirty="0"/>
        </a:p>
      </dsp:txBody>
      <dsp:txXfrm>
        <a:off x="1785945" y="0"/>
        <a:ext cx="2524109" cy="1428760"/>
      </dsp:txXfrm>
    </dsp:sp>
    <dsp:sp modelId="{8F2AE6BF-AA38-49C1-9F60-29308E74CE17}">
      <dsp:nvSpPr>
        <dsp:cNvPr id="0" name=""/>
        <dsp:cNvSpPr/>
      </dsp:nvSpPr>
      <dsp:spPr>
        <a:xfrm>
          <a:off x="710001" y="1428760"/>
          <a:ext cx="4667219" cy="1428760"/>
        </a:xfrm>
        <a:prstGeom prst="trapezoid">
          <a:avLst>
            <a:gd name="adj" fmla="val 71111"/>
          </a:avLst>
        </a:prstGeom>
        <a:solidFill>
          <a:srgbClr val="FFFF00"/>
        </a:solidFill>
        <a:ln w="254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Déballage - Déconditionnement</a:t>
          </a:r>
          <a:endParaRPr lang="fr-FR" sz="2000" kern="1200" dirty="0"/>
        </a:p>
      </dsp:txBody>
      <dsp:txXfrm>
        <a:off x="1526764" y="1428760"/>
        <a:ext cx="3033692" cy="1428760"/>
      </dsp:txXfrm>
    </dsp:sp>
    <dsp:sp modelId="{620B6DBA-B0F4-480B-BAF0-A343757F76D3}">
      <dsp:nvSpPr>
        <dsp:cNvPr id="0" name=""/>
        <dsp:cNvSpPr/>
      </dsp:nvSpPr>
      <dsp:spPr>
        <a:xfrm>
          <a:off x="0" y="2857520"/>
          <a:ext cx="6096000" cy="1428760"/>
        </a:xfrm>
        <a:prstGeom prst="trapezoid">
          <a:avLst>
            <a:gd name="adj" fmla="val 71111"/>
          </a:avLst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Stockage :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*Froid positif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*Froid négatif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*Épicerie </a:t>
          </a:r>
          <a:endParaRPr lang="fr-FR" sz="2000" kern="1200" dirty="0"/>
        </a:p>
      </dsp:txBody>
      <dsp:txXfrm>
        <a:off x="1066799" y="2857520"/>
        <a:ext cx="3962400" cy="142876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7A75CFC-0C8E-4D8C-B73C-182419234CF4}">
      <dsp:nvSpPr>
        <dsp:cNvPr id="0" name=""/>
        <dsp:cNvSpPr/>
      </dsp:nvSpPr>
      <dsp:spPr>
        <a:xfrm rot="5400000">
          <a:off x="-140706" y="144021"/>
          <a:ext cx="938042" cy="65662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kern="1200" dirty="0" smtClean="0"/>
            <a:t>1</a:t>
          </a:r>
          <a:endParaRPr lang="fr-FR" sz="1900" kern="1200" dirty="0"/>
        </a:p>
      </dsp:txBody>
      <dsp:txXfrm rot="5400000">
        <a:off x="-140706" y="144021"/>
        <a:ext cx="938042" cy="656629"/>
      </dsp:txXfrm>
    </dsp:sp>
    <dsp:sp modelId="{0BC8B758-9F84-4983-8051-954B2ABCB759}">
      <dsp:nvSpPr>
        <dsp:cNvPr id="0" name=""/>
        <dsp:cNvSpPr/>
      </dsp:nvSpPr>
      <dsp:spPr>
        <a:xfrm rot="5400000">
          <a:off x="3913941" y="-3256876"/>
          <a:ext cx="615489" cy="71301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200" kern="1200" dirty="0" smtClean="0"/>
            <a:t>Le matériel sale est stocké, sur un plan de travail spécifique</a:t>
          </a:r>
          <a:endParaRPr lang="fr-FR" sz="1200" kern="1200" dirty="0"/>
        </a:p>
      </dsp:txBody>
      <dsp:txXfrm rot="5400000">
        <a:off x="3913941" y="-3256876"/>
        <a:ext cx="615489" cy="7130112"/>
      </dsp:txXfrm>
    </dsp:sp>
    <dsp:sp modelId="{7B7E68FA-522F-4401-AC48-EE39B6F2B49E}">
      <dsp:nvSpPr>
        <dsp:cNvPr id="0" name=""/>
        <dsp:cNvSpPr/>
      </dsp:nvSpPr>
      <dsp:spPr>
        <a:xfrm rot="5400000">
          <a:off x="-140706" y="984370"/>
          <a:ext cx="938042" cy="65662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kern="1200" dirty="0" smtClean="0"/>
            <a:t>2</a:t>
          </a:r>
          <a:endParaRPr lang="fr-FR" sz="1900" kern="1200" dirty="0"/>
        </a:p>
      </dsp:txBody>
      <dsp:txXfrm rot="5400000">
        <a:off x="-140706" y="984370"/>
        <a:ext cx="938042" cy="656629"/>
      </dsp:txXfrm>
    </dsp:sp>
    <dsp:sp modelId="{0B44545B-ADC3-4493-9434-C9F9C7392FCF}">
      <dsp:nvSpPr>
        <dsp:cNvPr id="0" name=""/>
        <dsp:cNvSpPr/>
      </dsp:nvSpPr>
      <dsp:spPr>
        <a:xfrm rot="5400000">
          <a:off x="3916822" y="-2416528"/>
          <a:ext cx="609727" cy="71301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200" kern="1200" dirty="0" smtClean="0"/>
            <a:t>Evacuation des déchets afin d’éviter les résidus dans le bac à plonge</a:t>
          </a:r>
          <a:endParaRPr lang="fr-FR" sz="1200" kern="1200" dirty="0"/>
        </a:p>
      </dsp:txBody>
      <dsp:txXfrm rot="5400000">
        <a:off x="3916822" y="-2416528"/>
        <a:ext cx="609727" cy="7130112"/>
      </dsp:txXfrm>
    </dsp:sp>
    <dsp:sp modelId="{518FD79B-C8C3-4504-B111-772F05D3FE4E}">
      <dsp:nvSpPr>
        <dsp:cNvPr id="0" name=""/>
        <dsp:cNvSpPr/>
      </dsp:nvSpPr>
      <dsp:spPr>
        <a:xfrm rot="5400000">
          <a:off x="-140706" y="1824719"/>
          <a:ext cx="938042" cy="65662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kern="1200" dirty="0" smtClean="0"/>
            <a:t>3</a:t>
          </a:r>
          <a:endParaRPr lang="fr-FR" sz="1900" kern="1200" dirty="0"/>
        </a:p>
      </dsp:txBody>
      <dsp:txXfrm rot="5400000">
        <a:off x="-140706" y="1824719"/>
        <a:ext cx="938042" cy="656629"/>
      </dsp:txXfrm>
    </dsp:sp>
    <dsp:sp modelId="{26DFA23D-91FA-4CCE-877C-DE1265C5A2BF}">
      <dsp:nvSpPr>
        <dsp:cNvPr id="0" name=""/>
        <dsp:cNvSpPr/>
      </dsp:nvSpPr>
      <dsp:spPr>
        <a:xfrm rot="5400000">
          <a:off x="3899210" y="-1600428"/>
          <a:ext cx="609727" cy="71301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200" kern="1200" dirty="0" smtClean="0"/>
            <a:t>Bac rempli d’eau chaude, produit dégraissant et désinfectant</a:t>
          </a:r>
          <a:endParaRPr lang="fr-FR" sz="1200" kern="1200" dirty="0"/>
        </a:p>
      </dsp:txBody>
      <dsp:txXfrm rot="5400000">
        <a:off x="3899210" y="-1600428"/>
        <a:ext cx="609727" cy="7130112"/>
      </dsp:txXfrm>
    </dsp:sp>
    <dsp:sp modelId="{320D11E5-8C90-4817-9256-CD1915058827}">
      <dsp:nvSpPr>
        <dsp:cNvPr id="0" name=""/>
        <dsp:cNvSpPr/>
      </dsp:nvSpPr>
      <dsp:spPr>
        <a:xfrm rot="5400000">
          <a:off x="-140706" y="2627762"/>
          <a:ext cx="938042" cy="65662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kern="1200" dirty="0" smtClean="0"/>
            <a:t>4</a:t>
          </a:r>
          <a:endParaRPr lang="fr-FR" sz="1900" kern="1200" dirty="0"/>
        </a:p>
      </dsp:txBody>
      <dsp:txXfrm rot="5400000">
        <a:off x="-140706" y="2627762"/>
        <a:ext cx="938042" cy="656629"/>
      </dsp:txXfrm>
    </dsp:sp>
    <dsp:sp modelId="{C23BECF2-2C25-442B-8C13-2F244C041FE9}">
      <dsp:nvSpPr>
        <dsp:cNvPr id="0" name=""/>
        <dsp:cNvSpPr/>
      </dsp:nvSpPr>
      <dsp:spPr>
        <a:xfrm rot="5400000">
          <a:off x="3899210" y="-760079"/>
          <a:ext cx="609727" cy="71301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1200" kern="1200"/>
        </a:p>
        <a:p>
          <a:pPr marL="114300" lvl="1" indent="-114300" algn="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200" kern="1200" dirty="0" smtClean="0"/>
            <a:t>Bac rempli d’eau propre chaude</a:t>
          </a:r>
          <a:endParaRPr lang="fr-FR" sz="1200" kern="1200" dirty="0"/>
        </a:p>
        <a:p>
          <a:pPr marL="114300" lvl="1" indent="-114300" algn="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1200" kern="1200"/>
        </a:p>
      </dsp:txBody>
      <dsp:txXfrm rot="5400000">
        <a:off x="3899210" y="-760079"/>
        <a:ext cx="609727" cy="7130112"/>
      </dsp:txXfrm>
    </dsp:sp>
    <dsp:sp modelId="{321B7A25-8994-4BF5-95AC-BF308793F567}">
      <dsp:nvSpPr>
        <dsp:cNvPr id="0" name=""/>
        <dsp:cNvSpPr/>
      </dsp:nvSpPr>
      <dsp:spPr>
        <a:xfrm rot="5400000">
          <a:off x="-140706" y="3468110"/>
          <a:ext cx="938042" cy="65662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kern="1200" dirty="0" smtClean="0"/>
            <a:t>5</a:t>
          </a:r>
          <a:endParaRPr lang="fr-FR" sz="1900" kern="1200" dirty="0"/>
        </a:p>
      </dsp:txBody>
      <dsp:txXfrm rot="5400000">
        <a:off x="-140706" y="3468110"/>
        <a:ext cx="938042" cy="656629"/>
      </dsp:txXfrm>
    </dsp:sp>
    <dsp:sp modelId="{F326519D-E0C8-4F89-A213-4F6CB445B07D}">
      <dsp:nvSpPr>
        <dsp:cNvPr id="0" name=""/>
        <dsp:cNvSpPr/>
      </dsp:nvSpPr>
      <dsp:spPr>
        <a:xfrm rot="5400000">
          <a:off x="3916822" y="104517"/>
          <a:ext cx="609727" cy="71301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200" kern="1200" dirty="0" smtClean="0"/>
            <a:t>Egouttoir incliné en acier inoxydable</a:t>
          </a:r>
          <a:endParaRPr lang="fr-FR" sz="1200" kern="1200" dirty="0"/>
        </a:p>
      </dsp:txBody>
      <dsp:txXfrm rot="5400000">
        <a:off x="3916822" y="104517"/>
        <a:ext cx="609727" cy="7130112"/>
      </dsp:txXfrm>
    </dsp:sp>
    <dsp:sp modelId="{E683863A-392B-4614-A9EB-FA6468439670}">
      <dsp:nvSpPr>
        <dsp:cNvPr id="0" name=""/>
        <dsp:cNvSpPr/>
      </dsp:nvSpPr>
      <dsp:spPr>
        <a:xfrm rot="5400000">
          <a:off x="-140706" y="4345765"/>
          <a:ext cx="938042" cy="65662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kern="1200" dirty="0" smtClean="0"/>
            <a:t>6</a:t>
          </a:r>
          <a:endParaRPr lang="fr-FR" sz="1900" kern="1200" dirty="0"/>
        </a:p>
      </dsp:txBody>
      <dsp:txXfrm rot="5400000">
        <a:off x="-140706" y="4345765"/>
        <a:ext cx="938042" cy="656629"/>
      </dsp:txXfrm>
    </dsp:sp>
    <dsp:sp modelId="{53CE895D-F5EE-4892-ADA7-7104C94E61F7}">
      <dsp:nvSpPr>
        <dsp:cNvPr id="0" name=""/>
        <dsp:cNvSpPr/>
      </dsp:nvSpPr>
      <dsp:spPr>
        <a:xfrm rot="5400000">
          <a:off x="3916822" y="944866"/>
          <a:ext cx="609727" cy="71301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200" kern="1200" dirty="0" smtClean="0"/>
            <a:t>Rayonnage permettant le rangement du matériel</a:t>
          </a:r>
          <a:endParaRPr lang="fr-FR" sz="1200" kern="1200" dirty="0"/>
        </a:p>
      </dsp:txBody>
      <dsp:txXfrm rot="5400000">
        <a:off x="3916822" y="944866"/>
        <a:ext cx="609727" cy="71301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2" name="Sous-titr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EEF1D9-52D8-41BB-AA06-BA40D1112CCD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20" name="Espace réservé du pied de pag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DD4368-6304-4CDD-9558-FC88C045FE66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llips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lips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EEF1D9-52D8-41BB-AA06-BA40D1112CCD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DD4368-6304-4CDD-9558-FC88C045FE6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EEF1D9-52D8-41BB-AA06-BA40D1112CCD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DD4368-6304-4CDD-9558-FC88C045FE6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EEF1D9-52D8-41BB-AA06-BA40D1112CCD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DD4368-6304-4CDD-9558-FC88C045FE6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EEF1D9-52D8-41BB-AA06-BA40D1112CCD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DD4368-6304-4CDD-9558-FC88C045FE66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lipse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EEF1D9-52D8-41BB-AA06-BA40D1112CCD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DD4368-6304-4CDD-9558-FC88C045FE6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EEF1D9-52D8-41BB-AA06-BA40D1112CCD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DD4368-6304-4CDD-9558-FC88C045FE6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EEF1D9-52D8-41BB-AA06-BA40D1112CCD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DD4368-6304-4CDD-9558-FC88C045FE6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EEF1D9-52D8-41BB-AA06-BA40D1112CCD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DD4368-6304-4CDD-9558-FC88C045FE66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EEF1D9-52D8-41BB-AA06-BA40D1112CCD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DD4368-6304-4CDD-9558-FC88C045FE6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EEF1D9-52D8-41BB-AA06-BA40D1112CCD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DD4368-6304-4CDD-9558-FC88C045FE66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9" name="Organigramme : Processu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Organigramme : Processu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cteurs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Bouée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Espace réservé du titre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Espace réservé du texte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6EEF1D9-52D8-41BB-AA06-BA40D1112CCD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fr-FR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53DD4368-6304-4CDD-9558-FC88C045FE66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000100" y="-24"/>
            <a:ext cx="7839100" cy="1472184"/>
          </a:xfrm>
        </p:spPr>
        <p:txBody>
          <a:bodyPr/>
          <a:lstStyle/>
          <a:p>
            <a:pPr algn="ctr"/>
            <a:r>
              <a:rPr lang="fr-FR" dirty="0" smtClean="0"/>
              <a:t>LES LOCAUX DE CUISINE ET ZONES DE TRAVAIL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00100" y="1850064"/>
            <a:ext cx="7839100" cy="4722208"/>
          </a:xfrm>
        </p:spPr>
        <p:txBody>
          <a:bodyPr>
            <a:normAutofit/>
          </a:bodyPr>
          <a:lstStyle/>
          <a:p>
            <a:pPr marL="541782" indent="-514350">
              <a:buAutoNum type="arabicPeriod"/>
            </a:pPr>
            <a:r>
              <a:rPr lang="fr-FR" sz="3200" dirty="0" smtClean="0"/>
              <a:t>Organisation du circuit des marchandises</a:t>
            </a:r>
          </a:p>
          <a:p>
            <a:pPr marL="541782" indent="-514350">
              <a:buAutoNum type="arabicPeriod"/>
            </a:pPr>
            <a:r>
              <a:rPr lang="fr-FR" sz="3200" dirty="0" smtClean="0"/>
              <a:t>Les zones d’activités</a:t>
            </a:r>
          </a:p>
          <a:p>
            <a:pPr marL="541782" indent="-514350">
              <a:buAutoNum type="arabicPeriod"/>
            </a:pPr>
            <a:r>
              <a:rPr lang="fr-FR" sz="3200" dirty="0" smtClean="0"/>
              <a:t>Les différents secteurs</a:t>
            </a:r>
          </a:p>
          <a:p>
            <a:pPr marL="541782" indent="-514350">
              <a:buAutoNum type="arabicPeriod"/>
            </a:pPr>
            <a:r>
              <a:rPr lang="fr-FR" sz="3200" dirty="0" smtClean="0"/>
              <a:t>Les normes et l’ergonomie</a:t>
            </a:r>
          </a:p>
          <a:p>
            <a:pPr marL="541782" indent="-514350">
              <a:buAutoNum type="arabicPeriod"/>
            </a:pPr>
            <a:r>
              <a:rPr lang="fr-FR" sz="3200" dirty="0" smtClean="0"/>
              <a:t>La ventilation en cuisine</a:t>
            </a:r>
            <a:endParaRPr lang="fr-FR" sz="3200" dirty="0"/>
          </a:p>
        </p:txBody>
      </p:sp>
      <p:sp>
        <p:nvSpPr>
          <p:cNvPr id="4" name="Rectangle 3"/>
          <p:cNvSpPr/>
          <p:nvPr/>
        </p:nvSpPr>
        <p:spPr>
          <a:xfrm>
            <a:off x="4536504" y="6413266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1000" dirty="0" smtClean="0"/>
              <a:t>Source Images: Modules de Technologie Culinaire. M.FARGUNA &amp; M.MUSCHERT</a:t>
            </a:r>
            <a:r>
              <a:rPr lang="fr-FR" sz="1000" dirty="0" smtClean="0"/>
              <a:t/>
            </a:r>
            <a:br>
              <a:rPr lang="fr-FR" sz="1000" dirty="0" smtClean="0"/>
            </a:br>
            <a:endParaRPr lang="fr-FR" sz="1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00100" y="928670"/>
            <a:ext cx="7933588" cy="5572164"/>
          </a:xfrm>
        </p:spPr>
        <p:txBody>
          <a:bodyPr/>
          <a:lstStyle/>
          <a:p>
            <a:r>
              <a:rPr lang="fr-FR" dirty="0" smtClean="0"/>
              <a:t>Dans une cuisine, certains locaux sont nécessaires, d’autres facultatifs selon le concept de cuisine</a:t>
            </a:r>
          </a:p>
          <a:p>
            <a:pPr lvl="1"/>
            <a:r>
              <a:rPr lang="fr-FR" dirty="0" smtClean="0"/>
              <a:t>Les locaux adaptés aux confort du personnel:</a:t>
            </a:r>
          </a:p>
          <a:p>
            <a:pPr lvl="4"/>
            <a:r>
              <a:rPr lang="fr-FR" dirty="0" smtClean="0"/>
              <a:t>Vestiaires</a:t>
            </a:r>
          </a:p>
          <a:p>
            <a:pPr lvl="4"/>
            <a:r>
              <a:rPr lang="fr-FR" dirty="0" smtClean="0"/>
              <a:t>Sanitaires</a:t>
            </a:r>
          </a:p>
          <a:p>
            <a:pPr lvl="4"/>
            <a:r>
              <a:rPr lang="fr-FR" dirty="0" smtClean="0"/>
              <a:t>Restaurant du personnel ou endroit réservé</a:t>
            </a:r>
          </a:p>
          <a:p>
            <a:pPr lvl="1"/>
            <a:r>
              <a:rPr lang="fr-FR" dirty="0" smtClean="0"/>
              <a:t>Les locaux ou zones de réception</a:t>
            </a:r>
          </a:p>
          <a:p>
            <a:pPr lvl="4"/>
            <a:r>
              <a:rPr lang="fr-FR" dirty="0" smtClean="0"/>
              <a:t>Zone ou quai de déchargement</a:t>
            </a:r>
          </a:p>
          <a:p>
            <a:pPr lvl="4"/>
            <a:r>
              <a:rPr lang="fr-FR" dirty="0" smtClean="0"/>
              <a:t>Zone de décartonnage</a:t>
            </a:r>
          </a:p>
          <a:p>
            <a:pPr lvl="4"/>
            <a:r>
              <a:rPr lang="fr-FR" dirty="0" smtClean="0"/>
              <a:t>Économat, réserve à tubercules</a:t>
            </a:r>
          </a:p>
          <a:p>
            <a:pPr lvl="4"/>
            <a:r>
              <a:rPr lang="fr-FR" dirty="0" smtClean="0"/>
              <a:t>Chambre froide positive et négative</a:t>
            </a:r>
          </a:p>
          <a:p>
            <a:pPr lvl="4"/>
            <a:endParaRPr lang="fr-FR" dirty="0" smtClean="0"/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1000100" y="-24"/>
            <a:ext cx="7933588" cy="1143000"/>
          </a:xfrm>
        </p:spPr>
        <p:txBody>
          <a:bodyPr>
            <a:normAutofit/>
          </a:bodyPr>
          <a:lstStyle/>
          <a:p>
            <a:r>
              <a:rPr lang="fr-FR" dirty="0" smtClean="0"/>
              <a:t>2.LES ZONES D’ACTIVITE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00100" y="-24"/>
            <a:ext cx="7933588" cy="6715172"/>
          </a:xfrm>
        </p:spPr>
        <p:txBody>
          <a:bodyPr>
            <a:normAutofit/>
          </a:bodyPr>
          <a:lstStyle/>
          <a:p>
            <a:pPr lvl="1"/>
            <a:r>
              <a:rPr lang="fr-FR" dirty="0" smtClean="0"/>
              <a:t>Les locaux de préparations préliminaires(ceux-ci sont facultatifs selon « la marche en avant » utilisée):</a:t>
            </a:r>
          </a:p>
          <a:p>
            <a:pPr lvl="4"/>
            <a:r>
              <a:rPr lang="fr-FR" dirty="0" smtClean="0"/>
              <a:t>Légumerie </a:t>
            </a:r>
          </a:p>
          <a:p>
            <a:pPr lvl="4"/>
            <a:r>
              <a:rPr lang="fr-FR" dirty="0" smtClean="0"/>
              <a:t>Lavage </a:t>
            </a:r>
          </a:p>
          <a:p>
            <a:pPr lvl="4"/>
            <a:r>
              <a:rPr lang="fr-FR" dirty="0" smtClean="0"/>
              <a:t>Habillage et éviscération</a:t>
            </a:r>
          </a:p>
          <a:p>
            <a:pPr lvl="1"/>
            <a:r>
              <a:rPr lang="fr-FR" dirty="0" smtClean="0"/>
              <a:t>Les locaux de transformation</a:t>
            </a:r>
          </a:p>
          <a:p>
            <a:pPr lvl="4"/>
            <a:r>
              <a:rPr lang="fr-FR" dirty="0" smtClean="0"/>
              <a:t>Cuisine chaude</a:t>
            </a:r>
          </a:p>
          <a:p>
            <a:pPr lvl="4"/>
            <a:r>
              <a:rPr lang="fr-FR" dirty="0" smtClean="0"/>
              <a:t>Cuisine froide</a:t>
            </a:r>
          </a:p>
          <a:p>
            <a:pPr lvl="4"/>
            <a:r>
              <a:rPr lang="fr-FR" dirty="0" smtClean="0"/>
              <a:t>Pâtisserie </a:t>
            </a:r>
          </a:p>
          <a:p>
            <a:pPr lvl="4"/>
            <a:r>
              <a:rPr lang="fr-FR" dirty="0" smtClean="0"/>
              <a:t>Glacerie </a:t>
            </a:r>
          </a:p>
          <a:p>
            <a:pPr lvl="1"/>
            <a:r>
              <a:rPr lang="fr-FR" dirty="0" smtClean="0"/>
              <a:t>Les locaux de lavage et évacuation</a:t>
            </a:r>
          </a:p>
          <a:p>
            <a:pPr lvl="4"/>
            <a:r>
              <a:rPr lang="fr-FR" dirty="0" smtClean="0"/>
              <a:t>Plonge batterie</a:t>
            </a:r>
          </a:p>
          <a:p>
            <a:pPr lvl="4"/>
            <a:r>
              <a:rPr lang="fr-FR" dirty="0" smtClean="0"/>
              <a:t>Évacuation des déchets</a:t>
            </a:r>
          </a:p>
          <a:p>
            <a:pPr lvl="4"/>
            <a:r>
              <a:rPr lang="fr-FR" dirty="0" smtClean="0"/>
              <a:t>Local matériel de nettoyage et désinfection </a:t>
            </a:r>
          </a:p>
          <a:p>
            <a:pPr lvl="4"/>
            <a:r>
              <a:rPr lang="fr-FR" dirty="0" smtClean="0"/>
              <a:t>Local de stockage des déchets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PLAN D’UNE CUISINE</a:t>
            </a:r>
            <a:endParaRPr lang="fr-FR" dirty="0"/>
          </a:p>
        </p:txBody>
      </p:sp>
      <p:pic>
        <p:nvPicPr>
          <p:cNvPr id="4" name="Espace réservé du contenu 3" descr="plan cuisin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1140463"/>
            <a:ext cx="7858180" cy="5574686"/>
          </a:xfrm>
        </p:spPr>
      </p:pic>
      <p:sp>
        <p:nvSpPr>
          <p:cNvPr id="5" name="ZoneTexte 4"/>
          <p:cNvSpPr txBox="1"/>
          <p:nvPr/>
        </p:nvSpPr>
        <p:spPr>
          <a:xfrm>
            <a:off x="7643834" y="6386476"/>
            <a:ext cx="1428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dirty="0" smtClean="0"/>
              <a:t>Source Module de technologie culinaire</a:t>
            </a:r>
            <a:endParaRPr lang="fr-FR" sz="1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00100" y="-24"/>
            <a:ext cx="7933588" cy="1143000"/>
          </a:xfrm>
        </p:spPr>
        <p:txBody>
          <a:bodyPr/>
          <a:lstStyle/>
          <a:p>
            <a:r>
              <a:rPr lang="fr-FR" dirty="0" smtClean="0"/>
              <a:t>3.LES DIFFERENTS SECTEURS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1538" y="1071546"/>
            <a:ext cx="8072462" cy="1409696"/>
          </a:xfrm>
        </p:spPr>
        <p:txBody>
          <a:bodyPr/>
          <a:lstStyle/>
          <a:p>
            <a:r>
              <a:rPr lang="fr-FR" b="1" u="sng" dirty="0" smtClean="0"/>
              <a:t>L’Economat</a:t>
            </a:r>
            <a:r>
              <a:rPr lang="fr-FR" dirty="0" smtClean="0"/>
              <a:t>:</a:t>
            </a:r>
          </a:p>
          <a:p>
            <a:pPr lvl="2"/>
            <a:r>
              <a:rPr lang="fr-FR" dirty="0" smtClean="0"/>
              <a:t>C’est un local de réception et de stockage de marchandise, il est le « supermarché » de la cuisine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1000100" y="2357430"/>
            <a:ext cx="8143900" cy="271464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fr-FR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</a:t>
            </a:r>
            <a:r>
              <a:rPr kumimoji="0" lang="fr-FR" sz="3200" b="1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Garde-Manger</a:t>
            </a:r>
            <a:r>
              <a:rPr kumimoji="0" lang="fr-FR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:</a:t>
            </a:r>
          </a:p>
          <a:p>
            <a:pPr marL="886968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 2"/>
              <a:buChar char=""/>
              <a:tabLst/>
              <a:defRPr/>
            </a:pP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C’est un local situé</a:t>
            </a:r>
            <a:r>
              <a:rPr kumimoji="0" lang="fr-F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fr-FR" sz="2400" dirty="0" smtClean="0"/>
              <a:t>à</a:t>
            </a:r>
            <a:r>
              <a:rPr kumimoji="0" lang="fr-F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F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proximité de l’économat et de la cuisine</a:t>
            </a:r>
          </a:p>
          <a:p>
            <a:pPr marL="886968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 2"/>
              <a:buChar char=""/>
              <a:tabLst/>
              <a:defRPr/>
            </a:pPr>
            <a:r>
              <a:rPr lang="fr-FR" sz="2400" baseline="0" dirty="0" smtClean="0"/>
              <a:t>Y sont stockés tous les produits de préparations</a:t>
            </a:r>
            <a:r>
              <a:rPr lang="fr-FR" sz="2400" dirty="0" smtClean="0"/>
              <a:t> froides (viandes, poissons, légumes épluchés…)</a:t>
            </a:r>
          </a:p>
          <a:p>
            <a:pPr marL="886968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 2"/>
              <a:buChar char=""/>
              <a:tabLst/>
              <a:defRPr/>
            </a:pP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 y réalise aussi les préparations</a:t>
            </a:r>
            <a:r>
              <a:rPr kumimoji="0" lang="fr-F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froides (entrées)</a:t>
            </a:r>
            <a:endParaRPr kumimoji="0" lang="fr-F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>
          <a:xfrm>
            <a:off x="1000100" y="5072074"/>
            <a:ext cx="8143900" cy="178595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fr-FR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</a:t>
            </a:r>
            <a:r>
              <a:rPr kumimoji="0" lang="fr-FR" sz="3200" b="1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fr-FR" sz="3200" b="1" u="sng" dirty="0" smtClean="0"/>
              <a:t>L</a:t>
            </a:r>
            <a:r>
              <a:rPr kumimoji="0" lang="fr-FR" sz="3200" b="1" i="0" u="sng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égumerie</a:t>
            </a:r>
            <a:r>
              <a:rPr kumimoji="0" lang="fr-FR" sz="3200" b="1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FR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  <a:endParaRPr kumimoji="0" lang="fr-FR" sz="3200" b="1" i="0" u="sng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86968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 2"/>
              <a:buChar char=""/>
              <a:tabLst/>
              <a:defRPr/>
            </a:pP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C’est un local frais et aéré situé près du secteur </a:t>
            </a: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 cuisson » </a:t>
            </a: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ou l’on effectue les préparations</a:t>
            </a:r>
            <a:r>
              <a:rPr kumimoji="0" lang="fr-F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préliminaires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 uiExpand="1" build="p"/>
      <p:bldP spid="5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00100" y="4429132"/>
            <a:ext cx="8143900" cy="1714512"/>
          </a:xfrm>
        </p:spPr>
        <p:txBody>
          <a:bodyPr>
            <a:normAutofit lnSpcReduction="10000"/>
          </a:bodyPr>
          <a:lstStyle/>
          <a:p>
            <a:r>
              <a:rPr lang="fr-FR" b="1" u="sng" dirty="0" smtClean="0"/>
              <a:t>La Glacerie</a:t>
            </a:r>
          </a:p>
          <a:p>
            <a:pPr lvl="2"/>
            <a:r>
              <a:rPr lang="fr-FR" dirty="0" smtClean="0"/>
              <a:t>Ce local est situé près de la pâtisserie, il sert pour la fabrication des préparations glacées</a:t>
            </a:r>
          </a:p>
          <a:p>
            <a:pPr lvl="2"/>
            <a:r>
              <a:rPr lang="fr-FR" dirty="0" smtClean="0"/>
              <a:t>C’est un local très frais (4 à 6 ° C)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1000100" y="2357430"/>
            <a:ext cx="8143900" cy="233839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fr-FR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</a:t>
            </a:r>
            <a:r>
              <a:rPr kumimoji="0" lang="fr-FR" sz="3200" b="1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Pâtisserie</a:t>
            </a:r>
            <a:r>
              <a:rPr kumimoji="0" lang="fr-FR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886968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 2"/>
              <a:buChar char=""/>
              <a:tabLst/>
              <a:defRPr/>
            </a:pP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C’est un local ou l’on réalise toutes les préparations sucrés</a:t>
            </a:r>
            <a:endParaRPr kumimoji="0" lang="fr-F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86968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 2"/>
              <a:buChar char=""/>
              <a:tabLst/>
              <a:defRPr/>
            </a:pPr>
            <a:r>
              <a:rPr lang="fr-FR" sz="2400" baseline="0" dirty="0" smtClean="0"/>
              <a:t>On y réalise également toutes les pâtes de base</a:t>
            </a:r>
            <a:endParaRPr kumimoji="0" lang="fr-F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>
          <a:xfrm>
            <a:off x="1000100" y="376230"/>
            <a:ext cx="8001056" cy="233839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fr-FR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</a:t>
            </a:r>
            <a:r>
              <a:rPr kumimoji="0" lang="fr-FR" sz="3200" b="1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Secteur Cuisson</a:t>
            </a:r>
            <a:r>
              <a:rPr kumimoji="0" lang="fr-FR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:</a:t>
            </a:r>
          </a:p>
          <a:p>
            <a:pPr marL="886968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 2"/>
              <a:buChar char=""/>
              <a:tabLst/>
              <a:defRPr/>
            </a:pP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C’est un local ou s’effectue toutes les cuissons et les préparations chaudes</a:t>
            </a:r>
            <a:endParaRPr kumimoji="0" lang="fr-F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86968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 2"/>
              <a:buChar char=""/>
              <a:tabLst/>
              <a:defRPr/>
            </a:pPr>
            <a:r>
              <a:rPr lang="fr-FR" sz="2400" baseline="0" dirty="0" smtClean="0"/>
              <a:t>C’est ce que l’on appelle « LE PIANO »</a:t>
            </a:r>
            <a:endParaRPr kumimoji="0" lang="fr-F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  <p:bldP spid="5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00100" y="4071942"/>
            <a:ext cx="8143900" cy="2286016"/>
          </a:xfrm>
        </p:spPr>
        <p:txBody>
          <a:bodyPr>
            <a:normAutofit/>
          </a:bodyPr>
          <a:lstStyle/>
          <a:p>
            <a:r>
              <a:rPr lang="fr-FR" b="1" u="sng" dirty="0" smtClean="0"/>
              <a:t>Le Passe</a:t>
            </a:r>
          </a:p>
          <a:p>
            <a:pPr lvl="2"/>
            <a:r>
              <a:rPr lang="fr-FR" dirty="0" smtClean="0"/>
              <a:t>C’est la liaison entre la cuisine et la salle, à cet endroit y sont </a:t>
            </a:r>
            <a:r>
              <a:rPr lang="fr-FR" dirty="0" smtClean="0"/>
              <a:t>dépos</a:t>
            </a:r>
            <a:r>
              <a:rPr lang="fr-FR" dirty="0" smtClean="0"/>
              <a:t>és</a:t>
            </a:r>
            <a:r>
              <a:rPr lang="fr-FR" dirty="0" smtClean="0"/>
              <a:t> </a:t>
            </a:r>
            <a:r>
              <a:rPr lang="fr-FR" dirty="0" smtClean="0"/>
              <a:t>toutes les préparations avant d’y être distribuées en salle de restaurant</a:t>
            </a:r>
          </a:p>
          <a:p>
            <a:pPr lvl="2"/>
            <a:r>
              <a:rPr lang="fr-FR" dirty="0" smtClean="0"/>
              <a:t>C’est la barrière entre cuisine et salle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1000100" y="2357430"/>
            <a:ext cx="8143900" cy="157163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fr-FR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</a:t>
            </a:r>
            <a:r>
              <a:rPr kumimoji="0" lang="fr-FR" sz="3200" b="1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Bureau du Chef</a:t>
            </a:r>
            <a:endParaRPr kumimoji="0" lang="fr-FR" sz="3200" b="1" i="0" u="sng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86968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 2"/>
              <a:buChar char=""/>
              <a:tabLst/>
              <a:defRPr/>
            </a:pP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C’est un local attenant à la cuisine, ou le chef y rédige ses plannings, recettes</a:t>
            </a:r>
            <a:r>
              <a:rPr lang="fr-FR" sz="2400" dirty="0" smtClean="0"/>
              <a:t>…</a:t>
            </a:r>
            <a:endParaRPr kumimoji="0" lang="fr-F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>
          <a:xfrm>
            <a:off x="1000100" y="376230"/>
            <a:ext cx="8001056" cy="233839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fr-FR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</a:t>
            </a:r>
            <a:r>
              <a:rPr kumimoji="0" lang="fr-FR" sz="3200" b="1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Plonge Batterie</a:t>
            </a:r>
            <a:r>
              <a:rPr kumimoji="0" lang="fr-FR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886968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 2"/>
              <a:buChar char=""/>
              <a:tabLst/>
              <a:defRPr/>
            </a:pP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C’est un local à proximité de la cuisine,</a:t>
            </a:r>
            <a:r>
              <a:rPr kumimoji="0" lang="fr-F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c’est à cet endroit qu’est </a:t>
            </a:r>
            <a:r>
              <a:rPr kumimoji="0" lang="fr-F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lavée </a:t>
            </a:r>
            <a:r>
              <a:rPr kumimoji="0" lang="fr-F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batterie de cuisine (gros et petit matériel)</a:t>
            </a:r>
            <a:endParaRPr kumimoji="0" lang="fr-F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  <p:bldP spid="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00100" y="-24"/>
            <a:ext cx="8143900" cy="1143000"/>
          </a:xfrm>
        </p:spPr>
        <p:txBody>
          <a:bodyPr>
            <a:normAutofit/>
          </a:bodyPr>
          <a:lstStyle/>
          <a:p>
            <a:r>
              <a:rPr lang="fr-FR" dirty="0" smtClean="0"/>
              <a:t>4.LES NORMES ET ERGONOMIE</a:t>
            </a:r>
            <a:endParaRPr lang="fr-FR" dirty="0"/>
          </a:p>
        </p:txBody>
      </p:sp>
      <p:pic>
        <p:nvPicPr>
          <p:cNvPr id="7" name="Espace réservé du contenu 6" descr="ERGONOMI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2" y="857232"/>
            <a:ext cx="5572164" cy="5857916"/>
          </a:xfrm>
        </p:spPr>
      </p:pic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5286380" y="857232"/>
          <a:ext cx="3786214" cy="5857915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363041"/>
                <a:gridCol w="1530066"/>
                <a:gridCol w="337119"/>
                <a:gridCol w="1555988"/>
              </a:tblGrid>
              <a:tr h="836845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7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anchor="ctr"/>
                </a:tc>
              </a:tr>
              <a:tr h="836845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2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8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anchor="ctr"/>
                </a:tc>
              </a:tr>
              <a:tr h="836845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3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9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anchor="ctr"/>
                </a:tc>
              </a:tr>
              <a:tr h="836845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4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10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anchor="ctr"/>
                </a:tc>
              </a:tr>
              <a:tr h="836845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5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11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/>
                </a:tc>
              </a:tr>
              <a:tr h="836845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6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12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anchor="ctr"/>
                </a:tc>
              </a:tr>
              <a:tr h="836845">
                <a:tc gridSpan="4"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1" name="ZoneTexte 10"/>
          <p:cNvSpPr txBox="1"/>
          <p:nvPr/>
        </p:nvSpPr>
        <p:spPr>
          <a:xfrm>
            <a:off x="5643570" y="925281"/>
            <a:ext cx="1500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 smtClean="0"/>
              <a:t>Raccord mur sol et plafond en gorge arrondie</a:t>
            </a:r>
            <a:endParaRPr lang="fr-FR" sz="1200" b="1" dirty="0"/>
          </a:p>
        </p:txBody>
      </p:sp>
      <p:sp>
        <p:nvSpPr>
          <p:cNvPr id="12" name="ZoneTexte 11"/>
          <p:cNvSpPr txBox="1"/>
          <p:nvPr/>
        </p:nvSpPr>
        <p:spPr>
          <a:xfrm>
            <a:off x="5643570" y="1895765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 smtClean="0"/>
              <a:t>Hauteur plafond minimum 2,50M</a:t>
            </a:r>
            <a:endParaRPr lang="fr-FR" sz="1200" b="1" dirty="0"/>
          </a:p>
        </p:txBody>
      </p:sp>
      <p:sp>
        <p:nvSpPr>
          <p:cNvPr id="13" name="ZoneTexte 12"/>
          <p:cNvSpPr txBox="1"/>
          <p:nvPr/>
        </p:nvSpPr>
        <p:spPr>
          <a:xfrm>
            <a:off x="5643570" y="2639793"/>
            <a:ext cx="1500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 smtClean="0"/>
              <a:t>Hauteur de carrelage minimum 1,80M</a:t>
            </a:r>
            <a:endParaRPr lang="fr-FR" sz="1200" b="1" dirty="0"/>
          </a:p>
        </p:txBody>
      </p:sp>
      <p:sp>
        <p:nvSpPr>
          <p:cNvPr id="14" name="ZoneTexte 13"/>
          <p:cNvSpPr txBox="1"/>
          <p:nvPr/>
        </p:nvSpPr>
        <p:spPr>
          <a:xfrm>
            <a:off x="5643570" y="3357562"/>
            <a:ext cx="15001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 smtClean="0"/>
              <a:t>Profondeur du bac à plonge maximum</a:t>
            </a:r>
          </a:p>
          <a:p>
            <a:pPr algn="ctr"/>
            <a:r>
              <a:rPr lang="fr-FR" sz="1200" b="1" dirty="0" smtClean="0"/>
              <a:t> 0,45M</a:t>
            </a:r>
            <a:endParaRPr lang="fr-FR" sz="1200" b="1" dirty="0"/>
          </a:p>
        </p:txBody>
      </p:sp>
      <p:sp>
        <p:nvSpPr>
          <p:cNvPr id="15" name="ZoneTexte 14"/>
          <p:cNvSpPr txBox="1"/>
          <p:nvPr/>
        </p:nvSpPr>
        <p:spPr>
          <a:xfrm>
            <a:off x="5643570" y="4286256"/>
            <a:ext cx="1500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 smtClean="0"/>
              <a:t>Hauteur </a:t>
            </a:r>
          </a:p>
          <a:p>
            <a:pPr algn="ctr"/>
            <a:r>
              <a:rPr lang="fr-FR" sz="1200" b="1" dirty="0" smtClean="0"/>
              <a:t>sol – hotte </a:t>
            </a:r>
          </a:p>
          <a:p>
            <a:pPr algn="ctr"/>
            <a:r>
              <a:rPr lang="fr-FR" sz="1200" b="1" dirty="0" smtClean="0"/>
              <a:t>1,90M</a:t>
            </a:r>
            <a:endParaRPr lang="fr-FR" sz="1200" b="1" dirty="0"/>
          </a:p>
        </p:txBody>
      </p:sp>
      <p:sp>
        <p:nvSpPr>
          <p:cNvPr id="16" name="ZoneTexte 15"/>
          <p:cNvSpPr txBox="1"/>
          <p:nvPr/>
        </p:nvSpPr>
        <p:spPr>
          <a:xfrm>
            <a:off x="5643570" y="5140123"/>
            <a:ext cx="1500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 smtClean="0"/>
              <a:t>Débord de hotte sur piano</a:t>
            </a:r>
          </a:p>
          <a:p>
            <a:pPr algn="ctr"/>
            <a:r>
              <a:rPr lang="fr-FR" sz="1200" b="1" dirty="0" smtClean="0"/>
              <a:t>0,20M</a:t>
            </a:r>
            <a:endParaRPr lang="fr-FR" sz="1200" b="1" dirty="0"/>
          </a:p>
        </p:txBody>
      </p:sp>
      <p:sp>
        <p:nvSpPr>
          <p:cNvPr id="17" name="ZoneTexte 16"/>
          <p:cNvSpPr txBox="1"/>
          <p:nvPr/>
        </p:nvSpPr>
        <p:spPr>
          <a:xfrm>
            <a:off x="7572396" y="857232"/>
            <a:ext cx="15001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 smtClean="0"/>
              <a:t>Passage de chaque coté du chariot</a:t>
            </a:r>
          </a:p>
          <a:p>
            <a:pPr algn="ctr"/>
            <a:r>
              <a:rPr lang="fr-FR" sz="1200" b="1" dirty="0" smtClean="0"/>
              <a:t>0,25M</a:t>
            </a:r>
            <a:endParaRPr lang="fr-FR" sz="1200" b="1" dirty="0"/>
          </a:p>
        </p:txBody>
      </p:sp>
      <p:sp>
        <p:nvSpPr>
          <p:cNvPr id="18" name="ZoneTexte 17"/>
          <p:cNvSpPr txBox="1"/>
          <p:nvPr/>
        </p:nvSpPr>
        <p:spPr>
          <a:xfrm>
            <a:off x="7500958" y="1740747"/>
            <a:ext cx="15001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 smtClean="0"/>
              <a:t>Largeur entre plan de travail et piano minimum</a:t>
            </a:r>
          </a:p>
          <a:p>
            <a:pPr algn="ctr"/>
            <a:r>
              <a:rPr lang="fr-FR" sz="1200" b="1" dirty="0" smtClean="0"/>
              <a:t>1,20M</a:t>
            </a:r>
            <a:endParaRPr lang="fr-FR" sz="1200" b="1" dirty="0"/>
          </a:p>
        </p:txBody>
      </p:sp>
      <p:sp>
        <p:nvSpPr>
          <p:cNvPr id="19" name="ZoneTexte 18"/>
          <p:cNvSpPr txBox="1"/>
          <p:nvPr/>
        </p:nvSpPr>
        <p:spPr>
          <a:xfrm>
            <a:off x="7500958" y="2639793"/>
            <a:ext cx="1500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 smtClean="0"/>
              <a:t>Hauteur de table de travail</a:t>
            </a:r>
          </a:p>
          <a:p>
            <a:pPr algn="ctr"/>
            <a:r>
              <a:rPr lang="fr-FR" sz="1200" b="1" dirty="0" smtClean="0"/>
              <a:t>0,90M</a:t>
            </a:r>
            <a:endParaRPr lang="fr-FR" sz="1200" b="1" dirty="0"/>
          </a:p>
        </p:txBody>
      </p:sp>
      <p:sp>
        <p:nvSpPr>
          <p:cNvPr id="20" name="ZoneTexte 19"/>
          <p:cNvSpPr txBox="1"/>
          <p:nvPr/>
        </p:nvSpPr>
        <p:spPr>
          <a:xfrm>
            <a:off x="7500958" y="3497049"/>
            <a:ext cx="1500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 smtClean="0"/>
              <a:t>Surface de travail par personne</a:t>
            </a:r>
          </a:p>
          <a:p>
            <a:pPr algn="ctr"/>
            <a:r>
              <a:rPr lang="fr-FR" sz="1200" b="1" dirty="0" smtClean="0"/>
              <a:t>1,20M</a:t>
            </a:r>
            <a:r>
              <a:rPr lang="fr-FR" sz="1000" b="1" dirty="0" smtClean="0"/>
              <a:t>2</a:t>
            </a:r>
            <a:endParaRPr lang="fr-FR" sz="1000" b="1" dirty="0"/>
          </a:p>
        </p:txBody>
      </p:sp>
      <p:sp>
        <p:nvSpPr>
          <p:cNvPr id="21" name="ZoneTexte 20"/>
          <p:cNvSpPr txBox="1"/>
          <p:nvPr/>
        </p:nvSpPr>
        <p:spPr>
          <a:xfrm>
            <a:off x="7500958" y="4282867"/>
            <a:ext cx="1500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 smtClean="0"/>
              <a:t>Évacuation munie d’une grille et d’un siphon</a:t>
            </a:r>
            <a:endParaRPr lang="fr-FR" sz="1200" b="1" dirty="0"/>
          </a:p>
        </p:txBody>
      </p:sp>
      <p:sp>
        <p:nvSpPr>
          <p:cNvPr id="22" name="ZoneTexte 21"/>
          <p:cNvSpPr txBox="1"/>
          <p:nvPr/>
        </p:nvSpPr>
        <p:spPr>
          <a:xfrm>
            <a:off x="7500958" y="5140123"/>
            <a:ext cx="1500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 smtClean="0"/>
              <a:t>Sol antidérapant avec pente d’évacuation</a:t>
            </a:r>
            <a:endParaRPr lang="fr-FR" sz="1200" b="1" dirty="0"/>
          </a:p>
        </p:txBody>
      </p:sp>
      <p:sp>
        <p:nvSpPr>
          <p:cNvPr id="23" name="ZoneTexte 22"/>
          <p:cNvSpPr txBox="1"/>
          <p:nvPr/>
        </p:nvSpPr>
        <p:spPr>
          <a:xfrm>
            <a:off x="5357818" y="6039169"/>
            <a:ext cx="3643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 smtClean="0"/>
              <a:t>Éclairage suffisant pour préserver les couleurs lors du dressage</a:t>
            </a:r>
            <a:endParaRPr lang="fr-FR" sz="1200" b="1" dirty="0"/>
          </a:p>
        </p:txBody>
      </p:sp>
      <p:sp>
        <p:nvSpPr>
          <p:cNvPr id="24" name="ZoneTexte 23"/>
          <p:cNvSpPr txBox="1"/>
          <p:nvPr/>
        </p:nvSpPr>
        <p:spPr>
          <a:xfrm>
            <a:off x="7643834" y="6386476"/>
            <a:ext cx="1428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dirty="0" smtClean="0"/>
              <a:t>Source Module de technologie culinaire</a:t>
            </a:r>
            <a:endParaRPr lang="fr-FR" sz="1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00100" y="-24"/>
            <a:ext cx="7933588" cy="1143000"/>
          </a:xfrm>
        </p:spPr>
        <p:txBody>
          <a:bodyPr/>
          <a:lstStyle/>
          <a:p>
            <a:r>
              <a:rPr lang="fr-FR" dirty="0" smtClean="0"/>
              <a:t>5.LA VENTILATION</a:t>
            </a:r>
            <a:endParaRPr lang="fr-FR" dirty="0"/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>
          <a:xfrm>
            <a:off x="1071538" y="928670"/>
            <a:ext cx="7862150" cy="4143404"/>
          </a:xfrm>
        </p:spPr>
        <p:txBody>
          <a:bodyPr>
            <a:normAutofit fontScale="92500" lnSpcReduction="10000"/>
          </a:bodyPr>
          <a:lstStyle/>
          <a:p>
            <a:r>
              <a:rPr lang="fr-FR" dirty="0" smtClean="0"/>
              <a:t>Dans une cuisine professionnelle, le fonctionnement des appareils de cuisson et de lavage </a:t>
            </a:r>
            <a:r>
              <a:rPr lang="fr-FR" dirty="0" smtClean="0"/>
              <a:t>représentent </a:t>
            </a:r>
            <a:r>
              <a:rPr lang="fr-FR" dirty="0" smtClean="0"/>
              <a:t>une source inévitable de nuisances diverses:</a:t>
            </a:r>
          </a:p>
          <a:p>
            <a:pPr lvl="3"/>
            <a:r>
              <a:rPr lang="fr-FR" dirty="0" smtClean="0"/>
              <a:t>Humidité</a:t>
            </a:r>
          </a:p>
          <a:p>
            <a:pPr lvl="3"/>
            <a:r>
              <a:rPr lang="fr-FR" dirty="0" smtClean="0"/>
              <a:t>Chaleur excessive</a:t>
            </a:r>
          </a:p>
          <a:p>
            <a:pPr lvl="3"/>
            <a:r>
              <a:rPr lang="fr-FR" dirty="0" smtClean="0"/>
              <a:t>Fumées</a:t>
            </a:r>
          </a:p>
          <a:p>
            <a:pPr lvl="3"/>
            <a:r>
              <a:rPr lang="fr-FR" dirty="0" smtClean="0"/>
              <a:t>Gaz brulés</a:t>
            </a:r>
          </a:p>
          <a:p>
            <a:pPr lvl="3"/>
            <a:r>
              <a:rPr lang="fr-FR" dirty="0" smtClean="0"/>
              <a:t>Buées et condensations</a:t>
            </a:r>
          </a:p>
          <a:p>
            <a:pPr lvl="3"/>
            <a:r>
              <a:rPr lang="fr-FR" dirty="0" smtClean="0"/>
              <a:t>Vapeurs graisseuses</a:t>
            </a:r>
          </a:p>
          <a:p>
            <a:pPr lvl="3"/>
            <a:r>
              <a:rPr lang="fr-FR" dirty="0" smtClean="0"/>
              <a:t>O</a:t>
            </a:r>
            <a:r>
              <a:rPr lang="fr-FR" dirty="0" smtClean="0"/>
              <a:t>deurs</a:t>
            </a:r>
            <a:endParaRPr lang="fr-FR" dirty="0"/>
          </a:p>
        </p:txBody>
      </p:sp>
      <p:sp>
        <p:nvSpPr>
          <p:cNvPr id="7" name="Espace réservé du contenu 5"/>
          <p:cNvSpPr txBox="1">
            <a:spLocks/>
          </p:cNvSpPr>
          <p:nvPr/>
        </p:nvSpPr>
        <p:spPr>
          <a:xfrm>
            <a:off x="1000100" y="5143512"/>
            <a:ext cx="8143900" cy="17145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lvl="0" indent="-283464"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</a:pPr>
            <a:r>
              <a:rPr lang="fr-FR" sz="3000" dirty="0" smtClean="0"/>
              <a:t>La ventilation des locaux consiste à extraire l’air vicié et à introduire de l’air frais non pollué.</a:t>
            </a:r>
            <a:endParaRPr kumimoji="0" lang="fr-FR" sz="30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uiExpand="1" build="p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00100" y="-24"/>
            <a:ext cx="8143900" cy="1143000"/>
          </a:xfrm>
        </p:spPr>
        <p:txBody>
          <a:bodyPr/>
          <a:lstStyle/>
          <a:p>
            <a:r>
              <a:rPr lang="fr-FR" dirty="0" smtClean="0"/>
              <a:t>Le principe de la ventilation</a:t>
            </a:r>
            <a:endParaRPr lang="fr-FR" dirty="0"/>
          </a:p>
        </p:txBody>
      </p:sp>
      <p:graphicFrame>
        <p:nvGraphicFramePr>
          <p:cNvPr id="2050" name="Object 1038"/>
          <p:cNvGraphicFramePr>
            <a:graphicFrameLocks noChangeAspect="1"/>
          </p:cNvGraphicFramePr>
          <p:nvPr>
            <p:ph idx="1"/>
          </p:nvPr>
        </p:nvGraphicFramePr>
        <p:xfrm>
          <a:off x="1142976" y="1428735"/>
          <a:ext cx="7715304" cy="5314179"/>
        </p:xfrm>
        <a:graphic>
          <a:graphicData uri="http://schemas.openxmlformats.org/presentationml/2006/ole">
            <p:oleObj spid="_x0000_s2050" name="Image Bitmap" r:id="rId3" imgW="2809756" imgH="2647490" progId="PBrush">
              <p:embed/>
            </p:oleObj>
          </a:graphicData>
        </a:graphic>
      </p:graphicFrame>
      <p:sp>
        <p:nvSpPr>
          <p:cNvPr id="5" name="AutoShape 15"/>
          <p:cNvSpPr>
            <a:spLocks noChangeArrowheads="1"/>
          </p:cNvSpPr>
          <p:nvPr/>
        </p:nvSpPr>
        <p:spPr bwMode="auto">
          <a:xfrm>
            <a:off x="5786446" y="1234396"/>
            <a:ext cx="603725" cy="551530"/>
          </a:xfrm>
          <a:custGeom>
            <a:avLst/>
            <a:gdLst>
              <a:gd name="T0" fmla="*/ 380965 w 21600"/>
              <a:gd name="T1" fmla="*/ 0 h 21600"/>
              <a:gd name="T2" fmla="*/ 95250 w 21600"/>
              <a:gd name="T3" fmla="*/ 419100 h 21600"/>
              <a:gd name="T4" fmla="*/ 380965 w 21600"/>
              <a:gd name="T5" fmla="*/ 209550 h 21600"/>
              <a:gd name="T6" fmla="*/ 857250 w 21600"/>
              <a:gd name="T7" fmla="*/ 419100 h 21600"/>
              <a:gd name="T8" fmla="*/ 666750 w 21600"/>
              <a:gd name="T9" fmla="*/ 628650 h 21600"/>
              <a:gd name="T10" fmla="*/ 476250 w 21600"/>
              <a:gd name="T11" fmla="*/ 41910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6" name="AutoShape 16"/>
          <p:cNvSpPr>
            <a:spLocks noChangeArrowheads="1"/>
          </p:cNvSpPr>
          <p:nvPr/>
        </p:nvSpPr>
        <p:spPr bwMode="auto">
          <a:xfrm flipH="1">
            <a:off x="4923482" y="1234396"/>
            <a:ext cx="648649" cy="551530"/>
          </a:xfrm>
          <a:custGeom>
            <a:avLst/>
            <a:gdLst>
              <a:gd name="T0" fmla="*/ 380965 w 21600"/>
              <a:gd name="T1" fmla="*/ 0 h 21600"/>
              <a:gd name="T2" fmla="*/ 95250 w 21600"/>
              <a:gd name="T3" fmla="*/ 419100 h 21600"/>
              <a:gd name="T4" fmla="*/ 380965 w 21600"/>
              <a:gd name="T5" fmla="*/ 209550 h 21600"/>
              <a:gd name="T6" fmla="*/ 857250 w 21600"/>
              <a:gd name="T7" fmla="*/ 419100 h 21600"/>
              <a:gd name="T8" fmla="*/ 666750 w 21600"/>
              <a:gd name="T9" fmla="*/ 628650 h 21600"/>
              <a:gd name="T10" fmla="*/ 476250 w 21600"/>
              <a:gd name="T11" fmla="*/ 41910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7" name="AutoShape 17"/>
          <p:cNvSpPr>
            <a:spLocks noChangeArrowheads="1"/>
          </p:cNvSpPr>
          <p:nvPr/>
        </p:nvSpPr>
        <p:spPr bwMode="auto">
          <a:xfrm>
            <a:off x="5367726" y="1643050"/>
            <a:ext cx="490158" cy="233378"/>
          </a:xfrm>
          <a:prstGeom prst="su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8" name="AutoShape 22"/>
          <p:cNvSpPr>
            <a:spLocks/>
          </p:cNvSpPr>
          <p:nvPr/>
        </p:nvSpPr>
        <p:spPr bwMode="auto">
          <a:xfrm>
            <a:off x="2143108" y="1285860"/>
            <a:ext cx="2571768" cy="369332"/>
          </a:xfrm>
          <a:prstGeom prst="borderCallout1">
            <a:avLst>
              <a:gd name="adj1" fmla="val 116329"/>
              <a:gd name="adj2" fmla="val 5278"/>
              <a:gd name="adj3" fmla="val 116329"/>
              <a:gd name="adj4" fmla="val 158944"/>
            </a:avLst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fr-FR" b="1" dirty="0">
                <a:latin typeface="Comic Sans MS" pitchFamily="66" charset="0"/>
              </a:rPr>
              <a:t>TOURELLE</a:t>
            </a: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1285852" y="5929330"/>
            <a:ext cx="1071570" cy="266824"/>
          </a:xfrm>
          <a:prstGeom prst="rightArrow">
            <a:avLst>
              <a:gd name="adj1" fmla="val 50000"/>
              <a:gd name="adj2" fmla="val 47222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42845" y="6000768"/>
            <a:ext cx="1071570" cy="646331"/>
          </a:xfrm>
          <a:prstGeom prst="rect">
            <a:avLst/>
          </a:prstGeom>
          <a:solidFill>
            <a:srgbClr val="00B0F0"/>
          </a:solidFill>
          <a:ln w="9525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FR" b="1" dirty="0">
                <a:latin typeface="Comic Sans MS" pitchFamily="66" charset="0"/>
              </a:rPr>
              <a:t>AIR FRAIS</a:t>
            </a:r>
          </a:p>
        </p:txBody>
      </p:sp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3857620" y="1643050"/>
            <a:ext cx="1071570" cy="266824"/>
          </a:xfrm>
          <a:prstGeom prst="rightArrow">
            <a:avLst>
              <a:gd name="adj1" fmla="val 50000"/>
              <a:gd name="adj2" fmla="val 47222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2" name="AutoShape 22"/>
          <p:cNvSpPr>
            <a:spLocks/>
          </p:cNvSpPr>
          <p:nvPr/>
        </p:nvSpPr>
        <p:spPr bwMode="auto">
          <a:xfrm>
            <a:off x="6786578" y="6000768"/>
            <a:ext cx="2571768" cy="369332"/>
          </a:xfrm>
          <a:prstGeom prst="borderCallout1">
            <a:avLst>
              <a:gd name="adj1" fmla="val 116329"/>
              <a:gd name="adj2" fmla="val 5278"/>
              <a:gd name="adj3" fmla="val 116329"/>
              <a:gd name="adj4" fmla="val 158944"/>
            </a:avLst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fr-FR" b="1" dirty="0" smtClean="0">
                <a:latin typeface="Comic Sans MS" pitchFamily="66" charset="0"/>
              </a:rPr>
              <a:t>PIANO</a:t>
            </a:r>
            <a:endParaRPr lang="fr-FR" b="1" dirty="0">
              <a:latin typeface="Comic Sans MS" pitchFamily="66" charset="0"/>
            </a:endParaRPr>
          </a:p>
        </p:txBody>
      </p:sp>
      <p:sp>
        <p:nvSpPr>
          <p:cNvPr id="13" name="AutoShape 22"/>
          <p:cNvSpPr>
            <a:spLocks/>
          </p:cNvSpPr>
          <p:nvPr/>
        </p:nvSpPr>
        <p:spPr bwMode="auto">
          <a:xfrm>
            <a:off x="6786578" y="4929198"/>
            <a:ext cx="2571768" cy="369332"/>
          </a:xfrm>
          <a:prstGeom prst="borderCallout1">
            <a:avLst>
              <a:gd name="adj1" fmla="val 116329"/>
              <a:gd name="adj2" fmla="val 5278"/>
              <a:gd name="adj3" fmla="val 116329"/>
              <a:gd name="adj4" fmla="val 158944"/>
            </a:avLst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fr-FR" b="1" dirty="0" smtClean="0">
                <a:latin typeface="Comic Sans MS" pitchFamily="66" charset="0"/>
              </a:rPr>
              <a:t>HOTTE</a:t>
            </a:r>
            <a:endParaRPr lang="fr-FR" b="1" dirty="0">
              <a:latin typeface="Comic Sans MS" pitchFamily="66" charset="0"/>
            </a:endParaRPr>
          </a:p>
        </p:txBody>
      </p:sp>
      <p:sp>
        <p:nvSpPr>
          <p:cNvPr id="14" name="AutoShape 22"/>
          <p:cNvSpPr>
            <a:spLocks/>
          </p:cNvSpPr>
          <p:nvPr/>
        </p:nvSpPr>
        <p:spPr bwMode="auto">
          <a:xfrm>
            <a:off x="1357290" y="4857760"/>
            <a:ext cx="2571768" cy="369332"/>
          </a:xfrm>
          <a:prstGeom prst="borderCallout1">
            <a:avLst>
              <a:gd name="adj1" fmla="val 116329"/>
              <a:gd name="adj2" fmla="val 5278"/>
              <a:gd name="adj3" fmla="val 116329"/>
              <a:gd name="adj4" fmla="val 158944"/>
            </a:avLst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fr-FR" b="1" dirty="0" smtClean="0">
                <a:latin typeface="Comic Sans MS" pitchFamily="66" charset="0"/>
              </a:rPr>
              <a:t>FILTRES</a:t>
            </a:r>
            <a:endParaRPr lang="fr-FR" b="1" dirty="0">
              <a:latin typeface="Comic Sans MS" pitchFamily="66" charset="0"/>
            </a:endParaRP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571736" y="4929198"/>
            <a:ext cx="1571636" cy="266824"/>
          </a:xfrm>
          <a:prstGeom prst="rightArrow">
            <a:avLst>
              <a:gd name="adj1" fmla="val 50000"/>
              <a:gd name="adj2" fmla="val 47222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4537731" y="5321790"/>
            <a:ext cx="539105" cy="150339"/>
          </a:xfrm>
          <a:prstGeom prst="cloudCallout">
            <a:avLst>
              <a:gd name="adj1" fmla="val -14167"/>
              <a:gd name="adj2" fmla="val 28648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fr-FR"/>
          </a:p>
        </p:txBody>
      </p:sp>
      <p:sp>
        <p:nvSpPr>
          <p:cNvPr id="17" name="AutoShape 8"/>
          <p:cNvSpPr>
            <a:spLocks noChangeArrowheads="1"/>
          </p:cNvSpPr>
          <p:nvPr/>
        </p:nvSpPr>
        <p:spPr bwMode="auto">
          <a:xfrm>
            <a:off x="5766263" y="5473160"/>
            <a:ext cx="377373" cy="75169"/>
          </a:xfrm>
          <a:prstGeom prst="cloudCallout">
            <a:avLst>
              <a:gd name="adj1" fmla="val -32144"/>
              <a:gd name="adj2" fmla="val 26042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fr-FR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 flipH="1" flipV="1">
            <a:off x="4695836" y="5703822"/>
            <a:ext cx="45719" cy="225508"/>
          </a:xfrm>
          <a:prstGeom prst="line">
            <a:avLst/>
          </a:prstGeom>
          <a:noFill/>
          <a:ln w="76200">
            <a:solidFill>
              <a:srgbClr val="CC66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9" name="Line 10"/>
          <p:cNvSpPr>
            <a:spLocks noChangeShapeType="1"/>
          </p:cNvSpPr>
          <p:nvPr/>
        </p:nvSpPr>
        <p:spPr bwMode="auto">
          <a:xfrm flipH="1" flipV="1">
            <a:off x="5153036" y="5703822"/>
            <a:ext cx="45719" cy="225508"/>
          </a:xfrm>
          <a:prstGeom prst="line">
            <a:avLst/>
          </a:prstGeom>
          <a:noFill/>
          <a:ln w="76200">
            <a:solidFill>
              <a:srgbClr val="CC66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20" name="Line 11"/>
          <p:cNvSpPr>
            <a:spLocks noChangeShapeType="1"/>
          </p:cNvSpPr>
          <p:nvPr/>
        </p:nvSpPr>
        <p:spPr bwMode="auto">
          <a:xfrm flipH="1" flipV="1">
            <a:off x="5610236" y="5703822"/>
            <a:ext cx="45719" cy="225508"/>
          </a:xfrm>
          <a:prstGeom prst="line">
            <a:avLst/>
          </a:prstGeom>
          <a:noFill/>
          <a:ln w="76200">
            <a:solidFill>
              <a:srgbClr val="CC66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21" name="Line 12"/>
          <p:cNvSpPr>
            <a:spLocks noChangeShapeType="1"/>
          </p:cNvSpPr>
          <p:nvPr/>
        </p:nvSpPr>
        <p:spPr bwMode="auto">
          <a:xfrm flipH="1" flipV="1">
            <a:off x="6067436" y="5703822"/>
            <a:ext cx="45719" cy="225508"/>
          </a:xfrm>
          <a:prstGeom prst="line">
            <a:avLst/>
          </a:prstGeom>
          <a:noFill/>
          <a:ln w="76200">
            <a:solidFill>
              <a:srgbClr val="CC66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22" name="AutoShape 14"/>
          <p:cNvSpPr>
            <a:spLocks noChangeArrowheads="1"/>
          </p:cNvSpPr>
          <p:nvPr/>
        </p:nvSpPr>
        <p:spPr bwMode="auto">
          <a:xfrm>
            <a:off x="5357818" y="2571744"/>
            <a:ext cx="428628" cy="2067699"/>
          </a:xfrm>
          <a:prstGeom prst="upArrow">
            <a:avLst>
              <a:gd name="adj1" fmla="val 50000"/>
              <a:gd name="adj2" fmla="val 85000"/>
            </a:avLst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6000760" y="3286124"/>
            <a:ext cx="2177759" cy="1015663"/>
          </a:xfrm>
          <a:prstGeom prst="rect">
            <a:avLst/>
          </a:prstGeom>
          <a:solidFill>
            <a:srgbClr val="996633"/>
          </a:solidFill>
          <a:ln w="9525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FR" sz="2000" b="1" dirty="0">
                <a:latin typeface="Comic Sans MS" pitchFamily="66" charset="0"/>
              </a:rPr>
              <a:t>VAPEURS, CHALEUR, AIR </a:t>
            </a:r>
            <a:r>
              <a:rPr lang="fr-FR" sz="2000" b="1" dirty="0" smtClean="0">
                <a:latin typeface="Comic Sans MS" pitchFamily="66" charset="0"/>
              </a:rPr>
              <a:t>VICIÉ</a:t>
            </a:r>
            <a:endParaRPr lang="fr-FR" sz="20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00100" y="274638"/>
            <a:ext cx="7933588" cy="1143000"/>
          </a:xfrm>
        </p:spPr>
        <p:txBody>
          <a:bodyPr/>
          <a:lstStyle/>
          <a:p>
            <a:r>
              <a:rPr lang="fr-FR" dirty="0" smtClean="0"/>
              <a:t>L’ entrée de l’air frais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00100" y="1447800"/>
            <a:ext cx="7933588" cy="4800600"/>
          </a:xfrm>
        </p:spPr>
        <p:txBody>
          <a:bodyPr/>
          <a:lstStyle/>
          <a:p>
            <a:r>
              <a:rPr lang="fr-FR" dirty="0" smtClean="0"/>
              <a:t>Il existe 3 types de ventilation pour faire entrer l’air frais</a:t>
            </a:r>
          </a:p>
          <a:p>
            <a:pPr lvl="2"/>
            <a:r>
              <a:rPr lang="fr-FR" dirty="0" smtClean="0"/>
              <a:t>La ventilation naturelle: de l’air frais est introduit en partie basse de la cuisine</a:t>
            </a:r>
          </a:p>
          <a:p>
            <a:pPr lvl="2"/>
            <a:r>
              <a:rPr lang="fr-FR" dirty="0" smtClean="0"/>
              <a:t>La ventilation mécanique avec hotte: des bouches de soufflage sont disposées autour de la hotte et soufflent de l’air frais</a:t>
            </a:r>
          </a:p>
          <a:p>
            <a:pPr lvl="2"/>
            <a:r>
              <a:rPr lang="fr-FR" dirty="0" smtClean="0"/>
              <a:t>La ventilation mécanique sans hotte: un système d’air pulsé indépendant très puissant projette l’air frais et pousse l’air vicié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00100" y="-24"/>
            <a:ext cx="7933588" cy="1143000"/>
          </a:xfrm>
        </p:spPr>
        <p:txBody>
          <a:bodyPr>
            <a:normAutofit/>
          </a:bodyPr>
          <a:lstStyle/>
          <a:p>
            <a:r>
              <a:rPr lang="fr-FR" dirty="0" smtClean="0"/>
              <a:t>1. ORGANISATION DU TRAVAIL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00100" y="1447800"/>
            <a:ext cx="8143900" cy="2552704"/>
          </a:xfrm>
        </p:spPr>
        <p:txBody>
          <a:bodyPr/>
          <a:lstStyle/>
          <a:p>
            <a:r>
              <a:rPr lang="fr-FR" dirty="0" smtClean="0"/>
              <a:t>Une cuisine est organisée en fonction de plusieurs circuits:</a:t>
            </a:r>
          </a:p>
          <a:p>
            <a:pPr lvl="2"/>
            <a:r>
              <a:rPr lang="fr-FR" dirty="0" smtClean="0"/>
              <a:t>A/ Le circuit de marchandises</a:t>
            </a:r>
          </a:p>
          <a:p>
            <a:pPr lvl="2"/>
            <a:r>
              <a:rPr lang="fr-FR" dirty="0" smtClean="0"/>
              <a:t>B/ Le circuit du matériel</a:t>
            </a:r>
          </a:p>
          <a:p>
            <a:pPr lvl="2"/>
            <a:r>
              <a:rPr lang="fr-FR" dirty="0" smtClean="0"/>
              <a:t>C/ Le circuit des déchets</a:t>
            </a:r>
            <a:endParaRPr 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1000100" y="4000504"/>
            <a:ext cx="8143900" cy="157163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fr-F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Une organisation rigoureuse de la circulation évite les accidents et les risques</a:t>
            </a:r>
            <a:r>
              <a:rPr kumimoji="0" lang="fr-FR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liés à l’hygiène.</a:t>
            </a: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>
          <a:xfrm>
            <a:off x="1000100" y="5643578"/>
            <a:ext cx="8143900" cy="157163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fr-F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Elle permet un gain de temps considérable</a:t>
            </a:r>
            <a:endParaRPr kumimoji="0" lang="fr-FR" sz="32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00100" y="-24"/>
            <a:ext cx="7926708" cy="1143000"/>
          </a:xfrm>
        </p:spPr>
        <p:txBody>
          <a:bodyPr/>
          <a:lstStyle/>
          <a:p>
            <a:r>
              <a:rPr lang="fr-FR" dirty="0" smtClean="0"/>
              <a:t>A/Le circuit des marchandises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00100" y="1447800"/>
            <a:ext cx="7933588" cy="3624274"/>
          </a:xfrm>
        </p:spPr>
        <p:txBody>
          <a:bodyPr/>
          <a:lstStyle/>
          <a:p>
            <a:r>
              <a:rPr lang="fr-FR" dirty="0" smtClean="0"/>
              <a:t>La circulation des marchandises se fait selon le principe de « LA MARCHE EN AVANT »</a:t>
            </a:r>
          </a:p>
          <a:p>
            <a:r>
              <a:rPr lang="fr-FR" dirty="0" smtClean="0"/>
              <a:t>Cela veut dire que les </a:t>
            </a:r>
            <a:r>
              <a:rPr lang="fr-FR" b="1" u="sng" dirty="0" smtClean="0">
                <a:solidFill>
                  <a:srgbClr val="FF0000"/>
                </a:solidFill>
              </a:rPr>
              <a:t>produits propres </a:t>
            </a:r>
            <a:r>
              <a:rPr lang="fr-FR" dirty="0" smtClean="0"/>
              <a:t>ne croisent jamais les </a:t>
            </a:r>
            <a:r>
              <a:rPr lang="fr-FR" b="1" u="sng" dirty="0" smtClean="0">
                <a:solidFill>
                  <a:srgbClr val="FF0000"/>
                </a:solidFill>
              </a:rPr>
              <a:t>produits sales </a:t>
            </a:r>
            <a:r>
              <a:rPr lang="fr-FR" dirty="0" smtClean="0"/>
              <a:t> (voir annexe 1)</a:t>
            </a:r>
            <a:endParaRPr lang="fr-FR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00100" y="-24"/>
            <a:ext cx="7933588" cy="1143000"/>
          </a:xfrm>
        </p:spPr>
        <p:txBody>
          <a:bodyPr/>
          <a:lstStyle/>
          <a:p>
            <a:r>
              <a:rPr lang="fr-FR" dirty="0" smtClean="0"/>
              <a:t>ANNEXE 1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00100" y="1447800"/>
            <a:ext cx="7933588" cy="695316"/>
          </a:xfrm>
        </p:spPr>
        <p:txBody>
          <a:bodyPr/>
          <a:lstStyle/>
          <a:p>
            <a:r>
              <a:rPr lang="fr-FR" dirty="0" smtClean="0"/>
              <a:t>Le circuit des marchandises</a:t>
            </a:r>
            <a:endParaRPr lang="fr-FR" dirty="0"/>
          </a:p>
        </p:txBody>
      </p:sp>
      <p:graphicFrame>
        <p:nvGraphicFramePr>
          <p:cNvPr id="4" name="Diagramme 3"/>
          <p:cNvGraphicFramePr/>
          <p:nvPr/>
        </p:nvGraphicFramePr>
        <p:xfrm>
          <a:off x="1643042" y="2071678"/>
          <a:ext cx="6096000" cy="4286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ZoneTexte 4"/>
          <p:cNvSpPr txBox="1"/>
          <p:nvPr/>
        </p:nvSpPr>
        <p:spPr>
          <a:xfrm>
            <a:off x="6786578" y="3857628"/>
            <a:ext cx="2214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Evacuation des cartons et cageots</a:t>
            </a:r>
            <a:endParaRPr lang="fr-FR" dirty="0"/>
          </a:p>
        </p:txBody>
      </p:sp>
      <p:sp>
        <p:nvSpPr>
          <p:cNvPr id="6" name="Flèche droite 5"/>
          <p:cNvSpPr/>
          <p:nvPr/>
        </p:nvSpPr>
        <p:spPr>
          <a:xfrm>
            <a:off x="6072198" y="4071942"/>
            <a:ext cx="1000132" cy="28575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Graphic spid="4" grpId="0">
        <p:bldAsOne/>
      </p:bldGraphic>
      <p:bldP spid="5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00100" y="-24"/>
            <a:ext cx="7933588" cy="1143000"/>
          </a:xfrm>
        </p:spPr>
        <p:txBody>
          <a:bodyPr/>
          <a:lstStyle/>
          <a:p>
            <a:r>
              <a:rPr lang="fr-FR" dirty="0" smtClean="0"/>
              <a:t>B/Le circuit des matériels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1538" y="928670"/>
            <a:ext cx="7862150" cy="409564"/>
          </a:xfrm>
        </p:spPr>
        <p:txBody>
          <a:bodyPr>
            <a:noAutofit/>
          </a:bodyPr>
          <a:lstStyle/>
          <a:p>
            <a:r>
              <a:rPr lang="fr-FR" sz="1800" dirty="0" smtClean="0"/>
              <a:t>La circulation du matériel doit se faire selon le même principe, PROPRES et SALES </a:t>
            </a:r>
            <a:endParaRPr lang="fr-FR" sz="1800" dirty="0"/>
          </a:p>
        </p:txBody>
      </p:sp>
      <p:graphicFrame>
        <p:nvGraphicFramePr>
          <p:cNvPr id="4" name="Diagramme 3"/>
          <p:cNvGraphicFramePr/>
          <p:nvPr/>
        </p:nvGraphicFramePr>
        <p:xfrm>
          <a:off x="1071538" y="1571612"/>
          <a:ext cx="7786742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ZoneTexte 5"/>
          <p:cNvSpPr txBox="1"/>
          <p:nvPr/>
        </p:nvSpPr>
        <p:spPr>
          <a:xfrm>
            <a:off x="2143108" y="1702346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ENTREPOSAGE</a:t>
            </a:r>
            <a:endParaRPr lang="fr-FR" b="1" dirty="0"/>
          </a:p>
        </p:txBody>
      </p:sp>
      <p:sp>
        <p:nvSpPr>
          <p:cNvPr id="7" name="ZoneTexte 6"/>
          <p:cNvSpPr txBox="1"/>
          <p:nvPr/>
        </p:nvSpPr>
        <p:spPr>
          <a:xfrm>
            <a:off x="2143108" y="2500306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RACLAGE</a:t>
            </a:r>
            <a:endParaRPr lang="fr-FR" b="1" dirty="0"/>
          </a:p>
        </p:txBody>
      </p:sp>
      <p:sp>
        <p:nvSpPr>
          <p:cNvPr id="8" name="ZoneTexte 7"/>
          <p:cNvSpPr txBox="1"/>
          <p:nvPr/>
        </p:nvSpPr>
        <p:spPr>
          <a:xfrm>
            <a:off x="2143108" y="3345420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LAVAGE</a:t>
            </a:r>
            <a:endParaRPr lang="fr-FR" b="1" dirty="0"/>
          </a:p>
        </p:txBody>
      </p:sp>
      <p:sp>
        <p:nvSpPr>
          <p:cNvPr id="9" name="ZoneTexte 8"/>
          <p:cNvSpPr txBox="1"/>
          <p:nvPr/>
        </p:nvSpPr>
        <p:spPr>
          <a:xfrm>
            <a:off x="2143108" y="4202676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RINCAGE</a:t>
            </a:r>
            <a:endParaRPr lang="fr-FR" b="1" dirty="0"/>
          </a:p>
        </p:txBody>
      </p:sp>
      <p:sp>
        <p:nvSpPr>
          <p:cNvPr id="10" name="ZoneTexte 9"/>
          <p:cNvSpPr txBox="1"/>
          <p:nvPr/>
        </p:nvSpPr>
        <p:spPr>
          <a:xfrm>
            <a:off x="2143108" y="5059932"/>
            <a:ext cx="4143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EGOUTTAGE - SECHAGE </a:t>
            </a:r>
            <a:endParaRPr lang="fr-FR" b="1" dirty="0"/>
          </a:p>
        </p:txBody>
      </p:sp>
      <p:sp>
        <p:nvSpPr>
          <p:cNvPr id="11" name="ZoneTexte 10"/>
          <p:cNvSpPr txBox="1"/>
          <p:nvPr/>
        </p:nvSpPr>
        <p:spPr>
          <a:xfrm>
            <a:off x="2143108" y="5857892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RAYONNAGE</a:t>
            </a:r>
            <a:endParaRPr lang="fr-FR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Graphic spid="4" grpId="0">
        <p:bldAsOne/>
      </p:bldGraphic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00100" y="-24"/>
            <a:ext cx="7933588" cy="1143000"/>
          </a:xfrm>
        </p:spPr>
        <p:txBody>
          <a:bodyPr>
            <a:normAutofit/>
          </a:bodyPr>
          <a:lstStyle/>
          <a:p>
            <a:r>
              <a:rPr lang="fr-FR" dirty="0" smtClean="0"/>
              <a:t>Le rangement d’un poste de travail</a:t>
            </a:r>
            <a:endParaRPr lang="fr-FR" dirty="0"/>
          </a:p>
        </p:txBody>
      </p:sp>
      <p:sp>
        <p:nvSpPr>
          <p:cNvPr id="5" name="Espace réservé du contenu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 smtClean="0"/>
              <a:t>Etagère Supérieure</a:t>
            </a:r>
          </a:p>
          <a:p>
            <a:pPr lvl="1"/>
            <a:r>
              <a:rPr lang="fr-FR" dirty="0" smtClean="0"/>
              <a:t>1 bac plastique G.M</a:t>
            </a:r>
          </a:p>
          <a:p>
            <a:pPr lvl="1"/>
            <a:r>
              <a:rPr lang="fr-FR" dirty="0" smtClean="0"/>
              <a:t>1 bac plastique P.M</a:t>
            </a:r>
          </a:p>
          <a:p>
            <a:pPr lvl="1"/>
            <a:r>
              <a:rPr lang="fr-FR" dirty="0" smtClean="0"/>
              <a:t>1 russe P.M</a:t>
            </a:r>
          </a:p>
          <a:p>
            <a:pPr lvl="1"/>
            <a:r>
              <a:rPr lang="fr-FR" dirty="0" smtClean="0"/>
              <a:t>1 russe M.M</a:t>
            </a:r>
          </a:p>
          <a:p>
            <a:pPr lvl="1"/>
            <a:r>
              <a:rPr lang="fr-FR" dirty="0" smtClean="0"/>
              <a:t>1 russe G.M</a:t>
            </a:r>
          </a:p>
          <a:p>
            <a:pPr lvl="1"/>
            <a:r>
              <a:rPr lang="fr-FR" dirty="0" smtClean="0"/>
              <a:t>1 sautoir P.M</a:t>
            </a:r>
          </a:p>
          <a:p>
            <a:pPr lvl="1"/>
            <a:r>
              <a:rPr lang="fr-FR" dirty="0" smtClean="0"/>
              <a:t>1 sautoir G.M</a:t>
            </a:r>
          </a:p>
          <a:p>
            <a:pPr lvl="1"/>
            <a:r>
              <a:rPr lang="fr-FR" dirty="0" smtClean="0"/>
              <a:t>1 tôle pâtisserie</a:t>
            </a:r>
          </a:p>
          <a:p>
            <a:pPr lvl="1"/>
            <a:r>
              <a:rPr lang="fr-FR" dirty="0" smtClean="0"/>
              <a:t>1 grille</a:t>
            </a:r>
          </a:p>
          <a:p>
            <a:pPr lvl="1"/>
            <a:r>
              <a:rPr lang="fr-FR" dirty="0" smtClean="0"/>
              <a:t>1 plaque </a:t>
            </a:r>
            <a:r>
              <a:rPr lang="fr-FR" dirty="0" err="1" smtClean="0"/>
              <a:t>gastronorme</a:t>
            </a:r>
            <a:endParaRPr lang="fr-FR" dirty="0" smtClean="0"/>
          </a:p>
          <a:p>
            <a:pPr lvl="1"/>
            <a:r>
              <a:rPr lang="fr-FR" dirty="0" smtClean="0"/>
              <a:t>2 couvercles</a:t>
            </a:r>
            <a:endParaRPr lang="fr-FR" dirty="0"/>
          </a:p>
        </p:txBody>
      </p:sp>
      <p:pic>
        <p:nvPicPr>
          <p:cNvPr id="6" name="Espace réservé du contenu 5" descr="etagere sup.JP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1785926"/>
            <a:ext cx="4071966" cy="35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00100" y="-24"/>
            <a:ext cx="7933588" cy="1143000"/>
          </a:xfrm>
        </p:spPr>
        <p:txBody>
          <a:bodyPr>
            <a:normAutofit/>
          </a:bodyPr>
          <a:lstStyle/>
          <a:p>
            <a:r>
              <a:rPr lang="fr-FR" dirty="0" smtClean="0"/>
              <a:t>Le rangement d’un poste de travail</a:t>
            </a:r>
            <a:endParaRPr lang="fr-FR" dirty="0"/>
          </a:p>
        </p:txBody>
      </p:sp>
      <p:sp>
        <p:nvSpPr>
          <p:cNvPr id="5" name="Espace réservé du contenu 4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fr-FR" dirty="0" smtClean="0"/>
              <a:t>Etagère Inférieure</a:t>
            </a:r>
          </a:p>
          <a:p>
            <a:pPr lvl="1"/>
            <a:r>
              <a:rPr lang="fr-FR" dirty="0" smtClean="0"/>
              <a:t>1 bahut G.M</a:t>
            </a:r>
          </a:p>
          <a:p>
            <a:pPr lvl="1"/>
            <a:r>
              <a:rPr lang="fr-FR" dirty="0" smtClean="0"/>
              <a:t>1 bahut P.M</a:t>
            </a:r>
          </a:p>
          <a:p>
            <a:pPr lvl="1"/>
            <a:r>
              <a:rPr lang="fr-FR" dirty="0" smtClean="0"/>
              <a:t>1 bain-marie P.M</a:t>
            </a:r>
          </a:p>
          <a:p>
            <a:pPr lvl="1"/>
            <a:r>
              <a:rPr lang="fr-FR" dirty="0" smtClean="0"/>
              <a:t>1 bain-marie G.M</a:t>
            </a:r>
          </a:p>
          <a:p>
            <a:pPr lvl="1"/>
            <a:r>
              <a:rPr lang="fr-FR" dirty="0" smtClean="0"/>
              <a:t>1 poêle P.M</a:t>
            </a:r>
          </a:p>
          <a:p>
            <a:pPr lvl="1"/>
            <a:r>
              <a:rPr lang="fr-FR" dirty="0" smtClean="0"/>
              <a:t>1 poêle G.M</a:t>
            </a:r>
          </a:p>
          <a:p>
            <a:pPr lvl="1"/>
            <a:r>
              <a:rPr lang="fr-FR" dirty="0" smtClean="0"/>
              <a:t>1 plaque à rôtir</a:t>
            </a:r>
          </a:p>
          <a:p>
            <a:pPr lvl="1"/>
            <a:r>
              <a:rPr lang="fr-FR" dirty="0" smtClean="0"/>
              <a:t>1 rondeau bas</a:t>
            </a:r>
          </a:p>
          <a:p>
            <a:pPr lvl="1"/>
            <a:r>
              <a:rPr lang="fr-FR" dirty="0" smtClean="0"/>
              <a:t>1 passoire à queue</a:t>
            </a:r>
          </a:p>
          <a:p>
            <a:pPr lvl="1"/>
            <a:r>
              <a:rPr lang="fr-FR" dirty="0" smtClean="0"/>
              <a:t>1 chinois</a:t>
            </a:r>
            <a:endParaRPr lang="fr-FR" dirty="0"/>
          </a:p>
        </p:txBody>
      </p:sp>
      <p:pic>
        <p:nvPicPr>
          <p:cNvPr id="8" name="Espace réservé du contenu 7" descr="etagere sup.JP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1857364"/>
            <a:ext cx="3949724" cy="33702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1000100" y="-24"/>
            <a:ext cx="7933588" cy="1143000"/>
          </a:xfrm>
        </p:spPr>
        <p:txBody>
          <a:bodyPr/>
          <a:lstStyle/>
          <a:p>
            <a:r>
              <a:rPr lang="fr-FR" dirty="0" smtClean="0"/>
              <a:t>C/Le circuit des déchets</a:t>
            </a:r>
            <a:endParaRPr lang="fr-FR" dirty="0"/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>
          <a:xfrm>
            <a:off x="1000100" y="928670"/>
            <a:ext cx="8143900" cy="695316"/>
          </a:xfrm>
        </p:spPr>
        <p:txBody>
          <a:bodyPr>
            <a:normAutofit/>
          </a:bodyPr>
          <a:lstStyle/>
          <a:p>
            <a:r>
              <a:rPr lang="fr-FR" sz="2800" dirty="0" smtClean="0"/>
              <a:t>Les déchets s’évacuent selon le :</a:t>
            </a:r>
            <a:r>
              <a:rPr lang="fr-F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 SELECTIF</a:t>
            </a:r>
            <a:endParaRPr lang="fr-FR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Espace réservé du contenu 5"/>
          <p:cNvSpPr txBox="1">
            <a:spLocks/>
          </p:cNvSpPr>
          <p:nvPr/>
        </p:nvSpPr>
        <p:spPr>
          <a:xfrm>
            <a:off x="1000100" y="1571612"/>
            <a:ext cx="8143900" cy="64294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fr-F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Les différents</a:t>
            </a:r>
            <a:r>
              <a:rPr kumimoji="0" lang="fr-FR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déchets générés en restauration sont:</a:t>
            </a: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0" name="Tableau 9"/>
          <p:cNvGraphicFramePr>
            <a:graphicFrameLocks noGrp="1"/>
          </p:cNvGraphicFramePr>
          <p:nvPr/>
        </p:nvGraphicFramePr>
        <p:xfrm>
          <a:off x="1428728" y="2428868"/>
          <a:ext cx="7358114" cy="392909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3679057"/>
                <a:gridCol w="3679057"/>
              </a:tblGrid>
              <a:tr h="982273">
                <a:tc>
                  <a:txBody>
                    <a:bodyPr/>
                    <a:lstStyle/>
                    <a:p>
                      <a:r>
                        <a:rPr lang="fr-FR" b="0" dirty="0" smtClean="0"/>
                        <a:t>Épluchures, restes de repas, déchets divers</a:t>
                      </a:r>
                      <a:endParaRPr lang="fr-FR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b="0" dirty="0"/>
                    </a:p>
                  </a:txBody>
                  <a:tcPr anchor="ctr"/>
                </a:tc>
              </a:tr>
              <a:tr h="982273">
                <a:tc>
                  <a:txBody>
                    <a:bodyPr/>
                    <a:lstStyle/>
                    <a:p>
                      <a:r>
                        <a:rPr lang="fr-FR" b="0" dirty="0" smtClean="0"/>
                        <a:t>Papiers, cartons,</a:t>
                      </a:r>
                      <a:r>
                        <a:rPr lang="fr-FR" b="0" baseline="0" dirty="0" smtClean="0"/>
                        <a:t> cageots, caissettes, plastiques, métaux</a:t>
                      </a:r>
                      <a:endParaRPr lang="fr-FR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b="0" dirty="0"/>
                    </a:p>
                  </a:txBody>
                  <a:tcPr anchor="ctr"/>
                </a:tc>
              </a:tr>
              <a:tr h="982273">
                <a:tc>
                  <a:txBody>
                    <a:bodyPr/>
                    <a:lstStyle/>
                    <a:p>
                      <a:r>
                        <a:rPr lang="fr-FR" b="0" dirty="0" smtClean="0"/>
                        <a:t>Résidus de cuisson, produits de dégraissage, huile de friture</a:t>
                      </a:r>
                      <a:endParaRPr lang="fr-FR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b="0" dirty="0"/>
                    </a:p>
                  </a:txBody>
                  <a:tcPr anchor="ctr"/>
                </a:tc>
              </a:tr>
              <a:tr h="982273">
                <a:tc>
                  <a:txBody>
                    <a:bodyPr/>
                    <a:lstStyle/>
                    <a:p>
                      <a:r>
                        <a:rPr lang="fr-FR" b="0" dirty="0" smtClean="0"/>
                        <a:t>Déchets provenant des bacs séparateurs à</a:t>
                      </a:r>
                      <a:r>
                        <a:rPr lang="fr-FR" b="0" baseline="0" dirty="0" smtClean="0"/>
                        <a:t> graisse au niveau des eaux usées</a:t>
                      </a:r>
                      <a:endParaRPr lang="fr-FR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b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1" name="ZoneTexte 10"/>
          <p:cNvSpPr txBox="1"/>
          <p:nvPr/>
        </p:nvSpPr>
        <p:spPr>
          <a:xfrm>
            <a:off x="5143504" y="2714620"/>
            <a:ext cx="35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LES DECHETS ORGANIQUES OU ALIMENTAIRES</a:t>
            </a:r>
            <a:endParaRPr lang="fr-FR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5143504" y="3714752"/>
            <a:ext cx="35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LES EMBALLAGES</a:t>
            </a:r>
            <a:endParaRPr lang="fr-FR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5143504" y="4714884"/>
            <a:ext cx="35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LES HUILES ET GRAISSES USAGEES</a:t>
            </a:r>
            <a:endParaRPr lang="fr-FR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5143504" y="5715016"/>
            <a:ext cx="35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LES RESIDUS DE BACS A GRAISSE</a:t>
            </a:r>
            <a:endParaRPr lang="fr-FR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1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00100" y="-24"/>
            <a:ext cx="7933588" cy="1143000"/>
          </a:xfrm>
        </p:spPr>
        <p:txBody>
          <a:bodyPr/>
          <a:lstStyle/>
          <a:p>
            <a:r>
              <a:rPr lang="fr-FR" dirty="0" smtClean="0"/>
              <a:t>PARTICULARITÉS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00100" y="1447800"/>
            <a:ext cx="7933588" cy="2052638"/>
          </a:xfrm>
        </p:spPr>
        <p:txBody>
          <a:bodyPr>
            <a:normAutofit fontScale="92500" lnSpcReduction="20000"/>
          </a:bodyPr>
          <a:lstStyle/>
          <a:p>
            <a:r>
              <a:rPr lang="fr-FR" dirty="0" smtClean="0"/>
              <a:t>INTERDICTIONS:</a:t>
            </a:r>
          </a:p>
          <a:p>
            <a:pPr lvl="1"/>
            <a:r>
              <a:rPr lang="fr-FR" dirty="0" smtClean="0"/>
              <a:t>Les déchets produits ne doivent en aucun cas être jetés au sol</a:t>
            </a:r>
          </a:p>
          <a:p>
            <a:pPr lvl="1"/>
            <a:r>
              <a:rPr lang="fr-FR" dirty="0" smtClean="0"/>
              <a:t>Les déchets ne doivent pas être stockés dans une zone de denrées alimentaires</a:t>
            </a:r>
            <a:endParaRPr 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1000100" y="3519502"/>
            <a:ext cx="7926708" cy="2052638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fr-F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</a:t>
            </a:r>
            <a:r>
              <a:rPr kumimoji="0" lang="fr-FR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VALORISATION DES DECHETS</a:t>
            </a:r>
            <a:r>
              <a:rPr kumimoji="0" lang="fr-F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640080" marR="0" lvl="1" indent="-237744" algn="l" defTabSz="914400" rtl="0" eaLnBrk="1" fontAlgn="auto" latinLnBrk="0" hangingPunct="1">
              <a:lnSpc>
                <a:spcPct val="100000"/>
              </a:lnSpc>
              <a:spcBef>
                <a:spcPts val="550"/>
              </a:spcBef>
              <a:spcAft>
                <a:spcPts val="0"/>
              </a:spcAft>
              <a:buClr>
                <a:schemeClr val="accent1"/>
              </a:buClr>
              <a:buSzTx/>
              <a:buFont typeface="Verdana"/>
              <a:buChar char="◦"/>
              <a:tabLst/>
              <a:defRPr/>
            </a:pPr>
            <a:r>
              <a:rPr kumimoji="0" lang="fr-F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Les</a:t>
            </a:r>
            <a:r>
              <a:rPr kumimoji="0" lang="fr-FR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métaux sont refondus et réutilisés</a:t>
            </a:r>
          </a:p>
          <a:p>
            <a:pPr marL="640080" marR="0" lvl="1" indent="-237744" algn="l" defTabSz="914400" rtl="0" eaLnBrk="1" fontAlgn="auto" latinLnBrk="0" hangingPunct="1">
              <a:lnSpc>
                <a:spcPct val="100000"/>
              </a:lnSpc>
              <a:spcBef>
                <a:spcPts val="550"/>
              </a:spcBef>
              <a:spcAft>
                <a:spcPts val="0"/>
              </a:spcAft>
              <a:buClr>
                <a:schemeClr val="accent1"/>
              </a:buClr>
              <a:buSzTx/>
              <a:buFont typeface="Verdana"/>
              <a:buChar char="◦"/>
              <a:tabLst/>
              <a:defRPr/>
            </a:pPr>
            <a:r>
              <a:rPr lang="fr-FR" sz="2800" baseline="0" dirty="0" smtClean="0"/>
              <a:t>Les</a:t>
            </a:r>
            <a:r>
              <a:rPr lang="fr-FR" sz="2800" dirty="0" smtClean="0"/>
              <a:t> graisses sont récupérées et réutilisées pour fabriquer des lubrifiants industriels, du savon ou encore de la peinture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243</TotalTime>
  <Words>1000</Words>
  <Application>Microsoft Office PowerPoint</Application>
  <PresentationFormat>Affichage à l'écran (4:3)</PresentationFormat>
  <Paragraphs>198</Paragraphs>
  <Slides>19</Slides>
  <Notes>0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1" baseType="lpstr">
      <vt:lpstr>Solstice</vt:lpstr>
      <vt:lpstr>Image Bitmap</vt:lpstr>
      <vt:lpstr>LES LOCAUX DE CUISINE ET ZONES DE TRAVAIL</vt:lpstr>
      <vt:lpstr>1. ORGANISATION DU TRAVAIL</vt:lpstr>
      <vt:lpstr>A/Le circuit des marchandises</vt:lpstr>
      <vt:lpstr>ANNEXE 1</vt:lpstr>
      <vt:lpstr>B/Le circuit des matériels</vt:lpstr>
      <vt:lpstr>Le rangement d’un poste de travail</vt:lpstr>
      <vt:lpstr>Le rangement d’un poste de travail</vt:lpstr>
      <vt:lpstr>C/Le circuit des déchets</vt:lpstr>
      <vt:lpstr>PARTICULARITÉS</vt:lpstr>
      <vt:lpstr>2.LES ZONES D’ACTIVITE</vt:lpstr>
      <vt:lpstr>Diapositive 11</vt:lpstr>
      <vt:lpstr>PLAN D’UNE CUISINE</vt:lpstr>
      <vt:lpstr>3.LES DIFFERENTS SECTEURS</vt:lpstr>
      <vt:lpstr>Diapositive 14</vt:lpstr>
      <vt:lpstr>Diapositive 15</vt:lpstr>
      <vt:lpstr>4.LES NORMES ET ERGONOMIE</vt:lpstr>
      <vt:lpstr>5.LA VENTILATION</vt:lpstr>
      <vt:lpstr>Le principe de la ventilation</vt:lpstr>
      <vt:lpstr>L’ entrée de l’air frais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LOCAUX DE CUISINE ET ZONES DE RAVAIL</dc:title>
  <dc:creator>fab</dc:creator>
  <cp:lastModifiedBy> </cp:lastModifiedBy>
  <cp:revision>26</cp:revision>
  <dcterms:created xsi:type="dcterms:W3CDTF">2009-09-15T09:02:56Z</dcterms:created>
  <dcterms:modified xsi:type="dcterms:W3CDTF">2010-12-03T19:55:16Z</dcterms:modified>
</cp:coreProperties>
</file>