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BAD85C4-0B81-4398-ABD5-1B5D200F5A6F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necteur droit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necteur droit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DF26745-A631-4521-A32E-30BE43835D3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D85C4-0B81-4398-ABD5-1B5D200F5A6F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26745-A631-4521-A32E-30BE43835D3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D85C4-0B81-4398-ABD5-1B5D200F5A6F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26745-A631-4521-A32E-30BE43835D3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BAD85C4-0B81-4398-ABD5-1B5D200F5A6F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DF26745-A631-4521-A32E-30BE43835D3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BAD85C4-0B81-4398-ABD5-1B5D200F5A6F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fr-FR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necteur droit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cteur droit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necteur droit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necteur droit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DF26745-A631-4521-A32E-30BE43835D3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D85C4-0B81-4398-ABD5-1B5D200F5A6F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26745-A631-4521-A32E-30BE43835D3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D85C4-0B81-4398-ABD5-1B5D200F5A6F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26745-A631-4521-A32E-30BE43835D3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conten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6" name="Espace réservé de la date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BAD85C4-0B81-4398-ABD5-1B5D200F5A6F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DF26745-A631-4521-A32E-30BE43835D3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D85C4-0B81-4398-ABD5-1B5D200F5A6F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26745-A631-4521-A32E-30BE43835D3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Connecteur droit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cteur droit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21" name="Espace réservé de la date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BAD85C4-0B81-4398-ABD5-1B5D200F5A6F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DF26745-A631-4521-A32E-30BE43835D3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3" name="Espace réservé du pied de page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0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necteur droit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necteur droit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ce réservé de la date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BAD85C4-0B81-4398-ABD5-1B5D200F5A6F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DF26745-A631-4521-A32E-30BE43835D33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1" name="Espace réservé du pied de page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necteur droit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BAD85C4-0B81-4398-ABD5-1B5D200F5A6F}" type="datetimeFigureOut">
              <a:rPr lang="fr-FR" smtClean="0"/>
              <a:pPr/>
              <a:t>03/12/2010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cteur droit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DF26745-A631-4521-A32E-30BE43835D3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smtClean="0"/>
              <a:t>La </a:t>
            </a:r>
            <a:r>
              <a:rPr lang="fr-FR" dirty="0" smtClean="0"/>
              <a:t>tenue Professionnelle</a:t>
            </a:r>
            <a:endParaRPr lang="fr-F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etendance.com/images/Cuisini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2"/>
            <a:ext cx="4349780" cy="4786346"/>
          </a:xfrm>
          <a:prstGeom prst="rect">
            <a:avLst/>
          </a:prstGeom>
          <a:noFill/>
        </p:spPr>
      </p:pic>
      <p:sp>
        <p:nvSpPr>
          <p:cNvPr id="4" name="Titre 2"/>
          <p:cNvSpPr txBox="1"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noProof="0" dirty="0" smtClean="0"/>
              <a:t>1</a:t>
            </a: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.La tenue et le comportement du personnel de cuisine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Espace réservé du contenu 1"/>
          <p:cNvSpPr>
            <a:spLocks noGrp="1"/>
          </p:cNvSpPr>
          <p:nvPr>
            <p:ph sz="quarter" idx="1"/>
          </p:nvPr>
        </p:nvSpPr>
        <p:spPr>
          <a:xfrm>
            <a:off x="457200" y="1142984"/>
            <a:ext cx="8229600" cy="571504"/>
          </a:xfrm>
        </p:spPr>
        <p:txBody>
          <a:bodyPr/>
          <a:lstStyle/>
          <a:p>
            <a:r>
              <a:rPr lang="fr-FR" i="1" u="sng" dirty="0" smtClean="0">
                <a:solidFill>
                  <a:srgbClr val="FF0000"/>
                </a:solidFill>
              </a:rPr>
              <a:t>La tenue professionnelle</a:t>
            </a:r>
          </a:p>
        </p:txBody>
      </p:sp>
      <p:sp>
        <p:nvSpPr>
          <p:cNvPr id="15" name="Espace réservé du contenu 1"/>
          <p:cNvSpPr txBox="1">
            <a:spLocks/>
          </p:cNvSpPr>
          <p:nvPr/>
        </p:nvSpPr>
        <p:spPr>
          <a:xfrm>
            <a:off x="4214810" y="1571612"/>
            <a:ext cx="4086196" cy="521497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700" dirty="0" smtClean="0"/>
              <a:t>1.La toque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lang="fr-FR" sz="900" dirty="0" smtClean="0"/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700" baseline="0" dirty="0" smtClean="0"/>
              <a:t>2.Le tour de cou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lang="fr-FR" sz="200" dirty="0" smtClean="0"/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7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3.La veste</a:t>
            </a:r>
            <a:endParaRPr kumimoji="0" lang="fr-FR" sz="2700" b="0" i="0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lang="fr-FR" sz="4000" baseline="0" dirty="0" smtClean="0"/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700" baseline="0" dirty="0" smtClean="0"/>
              <a:t>4.Le tablier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lang="fr-FR" sz="500" baseline="0" dirty="0" smtClean="0"/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7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5.Le torchon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lang="fr-FR" baseline="0" dirty="0" smtClean="0"/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7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6.Le pantalon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fr-FR" sz="600" b="0" i="0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700" baseline="0" dirty="0" smtClean="0"/>
              <a:t>7.Les chaussures</a:t>
            </a:r>
            <a:endParaRPr kumimoji="0" lang="fr-FR" sz="27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lèche gauche 5"/>
          <p:cNvSpPr/>
          <p:nvPr/>
        </p:nvSpPr>
        <p:spPr>
          <a:xfrm>
            <a:off x="2571736" y="1714488"/>
            <a:ext cx="1785950" cy="1428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Flèche gauche 6"/>
          <p:cNvSpPr/>
          <p:nvPr/>
        </p:nvSpPr>
        <p:spPr>
          <a:xfrm>
            <a:off x="2500298" y="2428868"/>
            <a:ext cx="1857388" cy="1428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 gauche 7"/>
          <p:cNvSpPr/>
          <p:nvPr/>
        </p:nvSpPr>
        <p:spPr>
          <a:xfrm>
            <a:off x="2857488" y="2928934"/>
            <a:ext cx="1500198" cy="1428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èche gauche 8"/>
          <p:cNvSpPr/>
          <p:nvPr/>
        </p:nvSpPr>
        <p:spPr>
          <a:xfrm>
            <a:off x="2500298" y="4071942"/>
            <a:ext cx="1785950" cy="1428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 gauche 9"/>
          <p:cNvSpPr/>
          <p:nvPr/>
        </p:nvSpPr>
        <p:spPr>
          <a:xfrm>
            <a:off x="2928926" y="4643446"/>
            <a:ext cx="1357322" cy="1428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lèche gauche 10"/>
          <p:cNvSpPr/>
          <p:nvPr/>
        </p:nvSpPr>
        <p:spPr>
          <a:xfrm>
            <a:off x="2500298" y="5429264"/>
            <a:ext cx="1785950" cy="1428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Flèche gauche 11"/>
          <p:cNvSpPr/>
          <p:nvPr/>
        </p:nvSpPr>
        <p:spPr>
          <a:xfrm>
            <a:off x="2857488" y="6072206"/>
            <a:ext cx="1500198" cy="14287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uild="p"/>
      <p:bldP spid="1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 smtClean="0"/>
              <a:t>2.le comportement du personnel de cuisine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Espace réservé du contenu 1"/>
          <p:cNvSpPr>
            <a:spLocks noGrp="1"/>
          </p:cNvSpPr>
          <p:nvPr>
            <p:ph sz="quarter" idx="1"/>
          </p:nvPr>
        </p:nvSpPr>
        <p:spPr>
          <a:xfrm>
            <a:off x="1557374" y="1785926"/>
            <a:ext cx="8229600" cy="571504"/>
          </a:xfrm>
        </p:spPr>
        <p:txBody>
          <a:bodyPr/>
          <a:lstStyle/>
          <a:p>
            <a:r>
              <a:rPr lang="fr-FR" b="1" i="1" u="sng" dirty="0" smtClean="0">
                <a:solidFill>
                  <a:schemeClr val="bg2">
                    <a:lumMod val="50000"/>
                  </a:schemeClr>
                </a:solidFill>
              </a:rPr>
              <a:t>Compétences d’ordre général</a:t>
            </a:r>
          </a:p>
        </p:txBody>
      </p:sp>
      <p:sp>
        <p:nvSpPr>
          <p:cNvPr id="15" name="Espace réservé du contenu 1"/>
          <p:cNvSpPr txBox="1">
            <a:spLocks/>
          </p:cNvSpPr>
          <p:nvPr/>
        </p:nvSpPr>
        <p:spPr>
          <a:xfrm>
            <a:off x="428596" y="2214554"/>
            <a:ext cx="8229600" cy="4357718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700" dirty="0" smtClean="0"/>
              <a:t>		</a:t>
            </a:r>
            <a:r>
              <a:rPr lang="fr-FR" sz="2200" dirty="0" smtClean="0"/>
              <a:t>1.La ponctualité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2.la méthodologie et l’organisation</a:t>
            </a:r>
            <a:endParaRPr kumimoji="0" lang="fr-FR" sz="2200" b="0" i="0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200" baseline="0" dirty="0" smtClean="0"/>
              <a:t>		3.La</a:t>
            </a:r>
            <a:r>
              <a:rPr lang="fr-FR" sz="2200" dirty="0" smtClean="0"/>
              <a:t> rapidité et l’efficacité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4.La</a:t>
            </a:r>
            <a:r>
              <a:rPr kumimoji="0" lang="fr-FR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mémoire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200" baseline="0" dirty="0" smtClean="0"/>
              <a:t>		5.La</a:t>
            </a:r>
            <a:r>
              <a:rPr lang="fr-FR" sz="2200" dirty="0" smtClean="0"/>
              <a:t> sobriété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6.l’honnêteté</a:t>
            </a:r>
            <a:endParaRPr kumimoji="0" lang="fr-FR" sz="2200" b="0" i="0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200" baseline="0" dirty="0" smtClean="0"/>
              <a:t>		7.La</a:t>
            </a:r>
            <a:r>
              <a:rPr lang="fr-FR" sz="2200" dirty="0" smtClean="0"/>
              <a:t> curiosité et l’intérêt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8.L’esprit d’initiative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200" dirty="0" smtClean="0"/>
              <a:t>		9.La régularité dans le travail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200" dirty="0" smtClean="0"/>
              <a:t>		10.Le sens des responsabilité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200" dirty="0" smtClean="0"/>
              <a:t>		11.La conscience professionnelle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200" dirty="0" smtClean="0"/>
              <a:t>		12.Une excellente hygiène corporelle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fr-FR" sz="27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Espace réservé du contenu 1"/>
          <p:cNvSpPr txBox="1">
            <a:spLocks/>
          </p:cNvSpPr>
          <p:nvPr/>
        </p:nvSpPr>
        <p:spPr>
          <a:xfrm>
            <a:off x="609600" y="1295385"/>
            <a:ext cx="822960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0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 comportement en cuisine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uild="p"/>
      <p:bldP spid="15" grpId="0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 smtClean="0"/>
              <a:t>2.comportement du personnel de cuisine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Espace réservé du contenu 1"/>
          <p:cNvSpPr>
            <a:spLocks noGrp="1"/>
          </p:cNvSpPr>
          <p:nvPr>
            <p:ph sz="quarter" idx="1"/>
          </p:nvPr>
        </p:nvSpPr>
        <p:spPr>
          <a:xfrm>
            <a:off x="1557374" y="1785926"/>
            <a:ext cx="8229600" cy="571504"/>
          </a:xfrm>
        </p:spPr>
        <p:txBody>
          <a:bodyPr/>
          <a:lstStyle/>
          <a:p>
            <a:r>
              <a:rPr lang="fr-FR" b="1" i="1" u="sng" dirty="0" smtClean="0">
                <a:solidFill>
                  <a:schemeClr val="bg2">
                    <a:lumMod val="50000"/>
                  </a:schemeClr>
                </a:solidFill>
              </a:rPr>
              <a:t>Compétences dans la réalisation</a:t>
            </a:r>
          </a:p>
        </p:txBody>
      </p:sp>
      <p:sp>
        <p:nvSpPr>
          <p:cNvPr id="15" name="Espace réservé du contenu 1"/>
          <p:cNvSpPr txBox="1">
            <a:spLocks/>
          </p:cNvSpPr>
          <p:nvPr/>
        </p:nvSpPr>
        <p:spPr>
          <a:xfrm>
            <a:off x="428596" y="2214554"/>
            <a:ext cx="8229600" cy="435771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700" dirty="0" smtClean="0"/>
              <a:t>		</a:t>
            </a:r>
            <a:r>
              <a:rPr lang="fr-FR" sz="2200" dirty="0" smtClean="0"/>
              <a:t>1.Le respect des techniques et traditions culinaires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2.La</a:t>
            </a:r>
            <a:r>
              <a:rPr kumimoji="0" lang="fr-FR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créativité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200" baseline="0" dirty="0" smtClean="0"/>
              <a:t>	</a:t>
            </a:r>
            <a:r>
              <a:rPr lang="fr-FR" sz="2200" dirty="0" smtClean="0"/>
              <a:t>	3.Savoir apprécier et rectifier les préparations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4.Avoir le goût et le sens artistique développés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200" dirty="0" smtClean="0"/>
              <a:t>		5.Savoir gérer les produits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6.Respecter</a:t>
            </a:r>
            <a:r>
              <a:rPr kumimoji="0" lang="fr-FR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les règles d’hygiène lors de la réalisation des plats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200" baseline="0" dirty="0" smtClean="0"/>
              <a:t>		7.Le respect des consignes de ses supérieurs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8.L’utilisation des produits de qualité</a:t>
            </a:r>
            <a:endParaRPr kumimoji="0" lang="fr-FR" sz="27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Espace réservé du contenu 1"/>
          <p:cNvSpPr txBox="1">
            <a:spLocks/>
          </p:cNvSpPr>
          <p:nvPr/>
        </p:nvSpPr>
        <p:spPr>
          <a:xfrm>
            <a:off x="609600" y="1295385"/>
            <a:ext cx="822960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0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 comportement en cuisine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uild="p"/>
      <p:bldP spid="15" grpId="0" build="p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 smtClean="0"/>
              <a:t>2.le comportement du personnel de cuisine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Espace réservé du contenu 1"/>
          <p:cNvSpPr>
            <a:spLocks noGrp="1"/>
          </p:cNvSpPr>
          <p:nvPr>
            <p:ph sz="quarter" idx="1"/>
          </p:nvPr>
        </p:nvSpPr>
        <p:spPr>
          <a:xfrm>
            <a:off x="1557374" y="1785926"/>
            <a:ext cx="8229600" cy="571504"/>
          </a:xfrm>
        </p:spPr>
        <p:txBody>
          <a:bodyPr/>
          <a:lstStyle/>
          <a:p>
            <a:r>
              <a:rPr lang="fr-FR" b="1" i="1" u="sng" dirty="0" smtClean="0">
                <a:solidFill>
                  <a:schemeClr val="bg2">
                    <a:lumMod val="50000"/>
                  </a:schemeClr>
                </a:solidFill>
              </a:rPr>
              <a:t>Compétences d’ordre relationnel</a:t>
            </a:r>
          </a:p>
        </p:txBody>
      </p:sp>
      <p:sp>
        <p:nvSpPr>
          <p:cNvPr id="15" name="Espace réservé du contenu 1"/>
          <p:cNvSpPr txBox="1">
            <a:spLocks/>
          </p:cNvSpPr>
          <p:nvPr/>
        </p:nvSpPr>
        <p:spPr>
          <a:xfrm>
            <a:off x="428596" y="2571744"/>
            <a:ext cx="8229600" cy="435771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700" dirty="0" smtClean="0"/>
              <a:t>		</a:t>
            </a:r>
            <a:r>
              <a:rPr lang="fr-FR" sz="2200" dirty="0" smtClean="0"/>
              <a:t>1.Une bonne relation avec les autres personnels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2.Le</a:t>
            </a:r>
            <a:r>
              <a:rPr kumimoji="0" lang="fr-FR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respect de la discipline et de l’autorité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200" baseline="0" dirty="0" smtClean="0"/>
              <a:t>		3.la capacité à s’intégrer dans une équipe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2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4.La politesse et la discrétion avec la clientèle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200" baseline="0" dirty="0" smtClean="0"/>
              <a:t>		5.le</a:t>
            </a:r>
            <a:r>
              <a:rPr lang="fr-FR" sz="2200" dirty="0" smtClean="0"/>
              <a:t> souci de former et de transmettre ses savoirs aux autres (apprentis, stagiaires)</a:t>
            </a:r>
            <a:endParaRPr kumimoji="0" lang="fr-FR" sz="27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Espace réservé du contenu 1"/>
          <p:cNvSpPr txBox="1">
            <a:spLocks/>
          </p:cNvSpPr>
          <p:nvPr/>
        </p:nvSpPr>
        <p:spPr>
          <a:xfrm>
            <a:off x="609600" y="1295385"/>
            <a:ext cx="822960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0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 comportement en cuisine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uild="p"/>
      <p:bldP spid="15" grpId="0" build="p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 smtClean="0"/>
              <a:t> 3.La sécurité en cuisine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Espace réservé du contenu 1"/>
          <p:cNvSpPr>
            <a:spLocks noGrp="1"/>
          </p:cNvSpPr>
          <p:nvPr>
            <p:ph sz="quarter" idx="1"/>
          </p:nvPr>
        </p:nvSpPr>
        <p:spPr>
          <a:xfrm>
            <a:off x="1557374" y="1785926"/>
            <a:ext cx="8229600" cy="571504"/>
          </a:xfrm>
        </p:spPr>
        <p:txBody>
          <a:bodyPr/>
          <a:lstStyle/>
          <a:p>
            <a:r>
              <a:rPr lang="fr-FR" b="1" i="1" u="sng" dirty="0" smtClean="0">
                <a:solidFill>
                  <a:schemeClr val="bg2">
                    <a:lumMod val="50000"/>
                  </a:schemeClr>
                </a:solidFill>
              </a:rPr>
              <a:t>Mesures individuelles</a:t>
            </a:r>
          </a:p>
        </p:txBody>
      </p:sp>
      <p:sp>
        <p:nvSpPr>
          <p:cNvPr id="15" name="Espace réservé du contenu 1"/>
          <p:cNvSpPr txBox="1">
            <a:spLocks/>
          </p:cNvSpPr>
          <p:nvPr/>
        </p:nvSpPr>
        <p:spPr>
          <a:xfrm>
            <a:off x="428596" y="2214554"/>
            <a:ext cx="8229600" cy="435771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700" dirty="0" smtClean="0"/>
              <a:t>	</a:t>
            </a:r>
            <a:r>
              <a:rPr lang="fr-FR" sz="2800" dirty="0" smtClean="0"/>
              <a:t>	1.Porter des chaussures de sécurité avec semelles antidérapantes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2.Ne</a:t>
            </a:r>
            <a:r>
              <a:rPr kumimoji="0" lang="fr-FR" sz="28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jamais se déplacer avec précipitation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800" baseline="0" dirty="0" smtClean="0"/>
              <a:t>		3.Garder</a:t>
            </a:r>
            <a:r>
              <a:rPr lang="fr-FR" sz="2800" dirty="0" smtClean="0"/>
              <a:t> un sol propre en le nettoyant selon les besoins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4.Garder</a:t>
            </a:r>
            <a:r>
              <a:rPr kumimoji="0" lang="fr-FR" sz="28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l’air de travail dégagé en rangeant au fur et a mesure</a:t>
            </a:r>
            <a:endParaRPr kumimoji="0" lang="fr-FR" sz="28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Espace réservé du contenu 1"/>
          <p:cNvSpPr txBox="1">
            <a:spLocks/>
          </p:cNvSpPr>
          <p:nvPr/>
        </p:nvSpPr>
        <p:spPr>
          <a:xfrm>
            <a:off x="609600" y="1295385"/>
            <a:ext cx="822960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0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</a:t>
            </a:r>
            <a:r>
              <a:rPr kumimoji="0" lang="fr-FR" sz="2700" b="0" i="1" u="sng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prévention des risques de chutes</a:t>
            </a:r>
            <a:endParaRPr kumimoji="0" lang="fr-FR" sz="2700" b="0" i="1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uild="p"/>
      <p:bldP spid="15" grpId="0" build="p"/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 smtClean="0"/>
              <a:t> 3.La sécurité en cuisine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Espace réservé du contenu 1"/>
          <p:cNvSpPr>
            <a:spLocks noGrp="1"/>
          </p:cNvSpPr>
          <p:nvPr>
            <p:ph sz="quarter" idx="1"/>
          </p:nvPr>
        </p:nvSpPr>
        <p:spPr>
          <a:xfrm>
            <a:off x="1557374" y="1785926"/>
            <a:ext cx="8229600" cy="571504"/>
          </a:xfrm>
        </p:spPr>
        <p:txBody>
          <a:bodyPr/>
          <a:lstStyle/>
          <a:p>
            <a:r>
              <a:rPr lang="fr-FR" b="1" i="1" u="sng" dirty="0" smtClean="0">
                <a:solidFill>
                  <a:schemeClr val="bg2">
                    <a:lumMod val="50000"/>
                  </a:schemeClr>
                </a:solidFill>
              </a:rPr>
              <a:t>Mesures individuelles</a:t>
            </a:r>
          </a:p>
        </p:txBody>
      </p:sp>
      <p:sp>
        <p:nvSpPr>
          <p:cNvPr id="15" name="Espace réservé du contenu 1"/>
          <p:cNvSpPr txBox="1">
            <a:spLocks/>
          </p:cNvSpPr>
          <p:nvPr/>
        </p:nvSpPr>
        <p:spPr>
          <a:xfrm>
            <a:off x="428596" y="2214554"/>
            <a:ext cx="8229600" cy="4000528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700" dirty="0" smtClean="0"/>
              <a:t>	</a:t>
            </a:r>
            <a:r>
              <a:rPr lang="fr-FR" sz="2800" dirty="0" smtClean="0"/>
              <a:t>	1.Débrancher le matériel de coupe avant de le régler ou le nettoyer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2.Ranger</a:t>
            </a:r>
            <a:r>
              <a:rPr kumimoji="0" lang="fr-FR" sz="28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les couteaux immédiatement après leur utilisation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800" baseline="0" dirty="0" smtClean="0"/>
              <a:t>		3.Respecter</a:t>
            </a:r>
            <a:r>
              <a:rPr lang="fr-FR" sz="2800" dirty="0" smtClean="0"/>
              <a:t> les règles d’utilisation et de nettoyage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4.Porter des gants de protection lors des</a:t>
            </a:r>
            <a:r>
              <a:rPr kumimoji="0" lang="fr-FR" sz="28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travaux de découpe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800" baseline="0" dirty="0" smtClean="0"/>
              <a:t>		5.Utiliser</a:t>
            </a:r>
            <a:r>
              <a:rPr lang="fr-FR" sz="2800" dirty="0" smtClean="0"/>
              <a:t> les équipements livrés avec les matériels</a:t>
            </a:r>
            <a:endParaRPr kumimoji="0" lang="fr-FR" sz="28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Espace réservé du contenu 1"/>
          <p:cNvSpPr txBox="1">
            <a:spLocks/>
          </p:cNvSpPr>
          <p:nvPr/>
        </p:nvSpPr>
        <p:spPr>
          <a:xfrm>
            <a:off x="609600" y="1295385"/>
            <a:ext cx="822960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0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</a:t>
            </a:r>
            <a:r>
              <a:rPr kumimoji="0" lang="fr-FR" sz="2700" b="0" i="1" u="sng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prévention des risques de coupures</a:t>
            </a:r>
            <a:endParaRPr kumimoji="0" lang="fr-FR" sz="2700" b="0" i="1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uild="p"/>
      <p:bldP spid="15" grpId="0" build="p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/>
          <p:cNvSpPr txBox="1"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dirty="0" smtClean="0"/>
              <a:t> 3.La sécurité en cuisine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Espace réservé du contenu 1"/>
          <p:cNvSpPr>
            <a:spLocks noGrp="1"/>
          </p:cNvSpPr>
          <p:nvPr>
            <p:ph sz="quarter" idx="1"/>
          </p:nvPr>
        </p:nvSpPr>
        <p:spPr>
          <a:xfrm>
            <a:off x="1557374" y="1785926"/>
            <a:ext cx="8229600" cy="571504"/>
          </a:xfrm>
        </p:spPr>
        <p:txBody>
          <a:bodyPr/>
          <a:lstStyle/>
          <a:p>
            <a:r>
              <a:rPr lang="fr-FR" b="1" i="1" u="sng" dirty="0" smtClean="0">
                <a:solidFill>
                  <a:schemeClr val="bg2">
                    <a:lumMod val="50000"/>
                  </a:schemeClr>
                </a:solidFill>
              </a:rPr>
              <a:t>Mesures individuelles</a:t>
            </a:r>
          </a:p>
        </p:txBody>
      </p:sp>
      <p:sp>
        <p:nvSpPr>
          <p:cNvPr id="15" name="Espace réservé du contenu 1"/>
          <p:cNvSpPr txBox="1">
            <a:spLocks/>
          </p:cNvSpPr>
          <p:nvPr/>
        </p:nvSpPr>
        <p:spPr>
          <a:xfrm>
            <a:off x="428596" y="2214554"/>
            <a:ext cx="8229600" cy="4000528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700" dirty="0" smtClean="0"/>
              <a:t>	</a:t>
            </a:r>
            <a:r>
              <a:rPr lang="fr-FR" sz="2800" dirty="0" smtClean="0"/>
              <a:t>	1.Porter des gants de protection thermique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2.Utiliser</a:t>
            </a:r>
            <a:r>
              <a:rPr kumimoji="0" lang="fr-FR" sz="28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des poignées isolantes	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800" baseline="0" dirty="0" smtClean="0"/>
              <a:t>		3.Surveiller</a:t>
            </a:r>
            <a:r>
              <a:rPr lang="fr-FR" sz="2800" dirty="0" smtClean="0"/>
              <a:t> la température des huiles de fritures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4.Eviter</a:t>
            </a:r>
            <a:r>
              <a:rPr kumimoji="0" lang="fr-FR" sz="28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surchauffer </a:t>
            </a:r>
            <a:r>
              <a:rPr lang="fr-FR" sz="2800" dirty="0" smtClean="0"/>
              <a:t>l</a:t>
            </a:r>
            <a:r>
              <a:rPr kumimoji="0" lang="fr-FR" sz="28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 matières grasses</a:t>
            </a:r>
            <a:endParaRPr lang="fr-FR" sz="2800" dirty="0" smtClean="0"/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5.Ne pas déplacer seul les récipients</a:t>
            </a:r>
            <a:r>
              <a:rPr kumimoji="0" lang="fr-FR" sz="28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lourds remplis de produits chauds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800" baseline="0" dirty="0" smtClean="0"/>
              <a:t>		6.Eviter</a:t>
            </a:r>
            <a:r>
              <a:rPr lang="fr-FR" sz="2800" dirty="0" smtClean="0"/>
              <a:t> de faire dépasser </a:t>
            </a:r>
            <a:r>
              <a:rPr lang="fr-FR" sz="2800" smtClean="0"/>
              <a:t>les queues des russes du piano</a:t>
            </a:r>
            <a:endParaRPr kumimoji="0" lang="fr-FR" sz="28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Espace réservé du contenu 1"/>
          <p:cNvSpPr txBox="1">
            <a:spLocks/>
          </p:cNvSpPr>
          <p:nvPr/>
        </p:nvSpPr>
        <p:spPr>
          <a:xfrm>
            <a:off x="609600" y="1295385"/>
            <a:ext cx="822960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0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</a:t>
            </a:r>
            <a:r>
              <a:rPr kumimoji="0" lang="fr-FR" sz="2700" b="0" i="1" u="sng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prévention des risques de brûlures</a:t>
            </a:r>
            <a:endParaRPr kumimoji="0" lang="fr-FR" sz="2700" b="0" i="1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uild="p"/>
      <p:bldP spid="15" grpId="0" build="p"/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/>
          <p:cNvSpPr txBox="1">
            <a:spLocks noGrp="1"/>
          </p:cNvSpPr>
          <p:nvPr>
            <p:ph type="title"/>
          </p:nvPr>
        </p:nvSpPr>
        <p:spPr>
          <a:xfrm>
            <a:off x="357158" y="-24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3200" smtClean="0"/>
              <a:t> 3.La </a:t>
            </a:r>
            <a:r>
              <a:rPr lang="fr-FR" sz="3200" dirty="0" smtClean="0"/>
              <a:t>sécurité en cuisine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Espace réservé du contenu 1"/>
          <p:cNvSpPr>
            <a:spLocks noGrp="1"/>
          </p:cNvSpPr>
          <p:nvPr>
            <p:ph sz="quarter" idx="1"/>
          </p:nvPr>
        </p:nvSpPr>
        <p:spPr>
          <a:xfrm>
            <a:off x="1557374" y="1214422"/>
            <a:ext cx="8229600" cy="571504"/>
          </a:xfrm>
        </p:spPr>
        <p:txBody>
          <a:bodyPr/>
          <a:lstStyle/>
          <a:p>
            <a:r>
              <a:rPr lang="fr-FR" b="1" i="1" u="sng" dirty="0" smtClean="0">
                <a:solidFill>
                  <a:schemeClr val="bg2">
                    <a:lumMod val="50000"/>
                  </a:schemeClr>
                </a:solidFill>
              </a:rPr>
              <a:t>Mesures individuelles</a:t>
            </a:r>
          </a:p>
        </p:txBody>
      </p:sp>
      <p:sp>
        <p:nvSpPr>
          <p:cNvPr id="15" name="Espace réservé du contenu 1"/>
          <p:cNvSpPr txBox="1">
            <a:spLocks/>
          </p:cNvSpPr>
          <p:nvPr/>
        </p:nvSpPr>
        <p:spPr>
          <a:xfrm>
            <a:off x="428596" y="1714488"/>
            <a:ext cx="8229600" cy="92869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700" dirty="0" smtClean="0"/>
              <a:t>	</a:t>
            </a:r>
            <a:r>
              <a:rPr lang="fr-FR" sz="2800" dirty="0" smtClean="0"/>
              <a:t>	1.Porter les charges lourdes à 2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2.Utiliser des chariots pour le transport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800" dirty="0" smtClean="0"/>
              <a:t>		3.Veiller a garder le dos droit lors du portage</a:t>
            </a:r>
            <a:endParaRPr kumimoji="0" lang="fr-FR" sz="28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Espace réservé du contenu 1"/>
          <p:cNvSpPr txBox="1">
            <a:spLocks/>
          </p:cNvSpPr>
          <p:nvPr/>
        </p:nvSpPr>
        <p:spPr>
          <a:xfrm>
            <a:off x="609600" y="714356"/>
            <a:ext cx="822960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0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</a:t>
            </a:r>
            <a:r>
              <a:rPr kumimoji="0" lang="fr-FR" sz="2700" b="0" i="1" u="sng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prévention des risques liés à la manutention</a:t>
            </a:r>
            <a:endParaRPr kumimoji="0" lang="fr-FR" sz="2700" b="0" i="1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Espace réservé du contenu 1"/>
          <p:cNvSpPr txBox="1">
            <a:spLocks/>
          </p:cNvSpPr>
          <p:nvPr/>
        </p:nvSpPr>
        <p:spPr>
          <a:xfrm>
            <a:off x="628680" y="2643182"/>
            <a:ext cx="822960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0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</a:t>
            </a:r>
            <a:r>
              <a:rPr kumimoji="0" lang="fr-FR" sz="2700" b="0" i="1" u="sng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prévention des risques </a:t>
            </a:r>
            <a:r>
              <a:rPr lang="fr-FR" sz="2700" i="1" u="sng" dirty="0" smtClean="0">
                <a:solidFill>
                  <a:srgbClr val="FF0000"/>
                </a:solidFill>
              </a:rPr>
              <a:t>chimiques</a:t>
            </a:r>
            <a:endParaRPr kumimoji="0" lang="fr-FR" sz="2700" b="0" i="1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Espace réservé du contenu 1"/>
          <p:cNvSpPr txBox="1">
            <a:spLocks/>
          </p:cNvSpPr>
          <p:nvPr/>
        </p:nvSpPr>
        <p:spPr>
          <a:xfrm>
            <a:off x="1571604" y="3143248"/>
            <a:ext cx="822960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Mesures individuelles</a:t>
            </a:r>
          </a:p>
        </p:txBody>
      </p:sp>
      <p:sp>
        <p:nvSpPr>
          <p:cNvPr id="8" name="Espace réservé du contenu 1"/>
          <p:cNvSpPr txBox="1">
            <a:spLocks/>
          </p:cNvSpPr>
          <p:nvPr/>
        </p:nvSpPr>
        <p:spPr>
          <a:xfrm>
            <a:off x="428596" y="3571876"/>
            <a:ext cx="8229600" cy="1285884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700" dirty="0" smtClean="0"/>
              <a:t>	</a:t>
            </a:r>
            <a:r>
              <a:rPr lang="fr-FR" sz="2800" dirty="0" smtClean="0"/>
              <a:t>	1.Lire les indications portées sur les étiquettes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2.Ne</a:t>
            </a:r>
            <a:r>
              <a:rPr kumimoji="0" lang="fr-FR" sz="28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pas transvaser les produits dans d’autres récipients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800" baseline="0" dirty="0" smtClean="0"/>
              <a:t>		3.Porter des gants lors de la manipulation(</a:t>
            </a:r>
            <a:r>
              <a:rPr lang="fr-FR" sz="2800" baseline="0" dirty="0" err="1" smtClean="0"/>
              <a:t>décap’four</a:t>
            </a:r>
            <a:r>
              <a:rPr lang="fr-FR" sz="2800" baseline="0" dirty="0" smtClean="0"/>
              <a:t>)</a:t>
            </a:r>
            <a:endParaRPr kumimoji="0" lang="fr-FR" sz="28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contenu 1"/>
          <p:cNvSpPr txBox="1">
            <a:spLocks/>
          </p:cNvSpPr>
          <p:nvPr/>
        </p:nvSpPr>
        <p:spPr>
          <a:xfrm>
            <a:off x="642910" y="4714884"/>
            <a:ext cx="822960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0" i="1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</a:t>
            </a:r>
            <a:r>
              <a:rPr kumimoji="0" lang="fr-FR" sz="2700" b="0" i="1" u="sng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prévention des risques </a:t>
            </a:r>
            <a:r>
              <a:rPr lang="fr-FR" sz="2700" i="1" u="sng" dirty="0" smtClean="0">
                <a:solidFill>
                  <a:srgbClr val="FF0000"/>
                </a:solidFill>
              </a:rPr>
              <a:t>liés à l’électricité</a:t>
            </a:r>
            <a:endParaRPr kumimoji="0" lang="fr-FR" sz="2700" b="0" i="1" u="sng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Espace réservé du contenu 1"/>
          <p:cNvSpPr txBox="1">
            <a:spLocks/>
          </p:cNvSpPr>
          <p:nvPr/>
        </p:nvSpPr>
        <p:spPr>
          <a:xfrm>
            <a:off x="1571604" y="5143512"/>
            <a:ext cx="822960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fr-FR" sz="2700" b="1" i="1" u="sng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Mesures individuelles</a:t>
            </a:r>
          </a:p>
        </p:txBody>
      </p:sp>
      <p:sp>
        <p:nvSpPr>
          <p:cNvPr id="11" name="Espace réservé du contenu 1"/>
          <p:cNvSpPr txBox="1">
            <a:spLocks/>
          </p:cNvSpPr>
          <p:nvPr/>
        </p:nvSpPr>
        <p:spPr>
          <a:xfrm>
            <a:off x="428596" y="5643602"/>
            <a:ext cx="8229600" cy="150017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700" dirty="0" smtClean="0"/>
              <a:t>	</a:t>
            </a:r>
            <a:r>
              <a:rPr lang="fr-FR" sz="2800" dirty="0" smtClean="0"/>
              <a:t>	1.Débrancher le matériel avant toute intervention (nettoyage , réglage)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fr-FR" sz="28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2.Sécher</a:t>
            </a:r>
            <a:r>
              <a:rPr kumimoji="0" lang="fr-FR" sz="2800" b="0" i="0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ses mains </a:t>
            </a:r>
            <a:r>
              <a:rPr kumimoji="0" lang="fr-FR" sz="2800" b="0" i="0" strike="noStrike" kern="1200" cap="none" spc="0" normalizeH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avant l‘utilisation d’appareils             électriques</a:t>
            </a:r>
            <a:endParaRPr kumimoji="0" lang="fr-FR" sz="2800" b="0" i="0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fr-FR" sz="2800" baseline="0" dirty="0" smtClean="0"/>
              <a:t>	</a:t>
            </a:r>
            <a:endParaRPr kumimoji="0" lang="fr-FR" sz="28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uild="p"/>
      <p:bldP spid="15" grpId="0" build="p"/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</TotalTime>
  <Words>140</Words>
  <Application>Microsoft Office PowerPoint</Application>
  <PresentationFormat>Affichage à l'écran (4:3)</PresentationFormat>
  <Paragraphs>90</Paragraphs>
  <Slides>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Oriel</vt:lpstr>
      <vt:lpstr>La tenue Professionnelle</vt:lpstr>
      <vt:lpstr>1.La tenue et le comportement du personnel de cuisine</vt:lpstr>
      <vt:lpstr>2.le comportement du personnel de cuisine</vt:lpstr>
      <vt:lpstr>2.comportement du personnel de cuisine</vt:lpstr>
      <vt:lpstr>2.le comportement du personnel de cuisine</vt:lpstr>
      <vt:lpstr> 3.La sécurité en cuisine</vt:lpstr>
      <vt:lpstr> 3.La sécurité en cuisine</vt:lpstr>
      <vt:lpstr> 3.La sécurité en cuisine</vt:lpstr>
      <vt:lpstr> 3.La sécurité en cuisine</vt:lpstr>
    </vt:vector>
  </TitlesOfParts>
  <Company>Nom de votre société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 1:La tenue Professionnelle</dc:title>
  <dc:creator>Votre nom d'utilisateur</dc:creator>
  <cp:lastModifiedBy> </cp:lastModifiedBy>
  <cp:revision>5</cp:revision>
  <dcterms:created xsi:type="dcterms:W3CDTF">2009-09-03T20:03:31Z</dcterms:created>
  <dcterms:modified xsi:type="dcterms:W3CDTF">2010-12-03T20:05:01Z</dcterms:modified>
</cp:coreProperties>
</file>