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8" r:id="rId1"/>
    <p:sldMasterId id="2147483648" r:id="rId2"/>
  </p:sldMasterIdLst>
  <p:notesMasterIdLst>
    <p:notesMasterId r:id="rId25"/>
  </p:notesMasterIdLst>
  <p:handoutMasterIdLst>
    <p:handoutMasterId r:id="rId26"/>
  </p:handoutMasterIdLst>
  <p:sldIdLst>
    <p:sldId id="263" r:id="rId3"/>
    <p:sldId id="279" r:id="rId4"/>
    <p:sldId id="272" r:id="rId5"/>
    <p:sldId id="283" r:id="rId6"/>
    <p:sldId id="289" r:id="rId7"/>
    <p:sldId id="294" r:id="rId8"/>
    <p:sldId id="298" r:id="rId9"/>
    <p:sldId id="291" r:id="rId10"/>
    <p:sldId id="261" r:id="rId11"/>
    <p:sldId id="259" r:id="rId12"/>
    <p:sldId id="260" r:id="rId13"/>
    <p:sldId id="267" r:id="rId14"/>
    <p:sldId id="280" r:id="rId15"/>
    <p:sldId id="295" r:id="rId16"/>
    <p:sldId id="266" r:id="rId17"/>
    <p:sldId id="285" r:id="rId18"/>
    <p:sldId id="276" r:id="rId19"/>
    <p:sldId id="275" r:id="rId20"/>
    <p:sldId id="297" r:id="rId21"/>
    <p:sldId id="287" r:id="rId22"/>
    <p:sldId id="288" r:id="rId23"/>
    <p:sldId id="268" r:id="rId24"/>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E0DAB-3A81-7BED-C31D-D3E9632D19E6}" v="2" dt="2022-05-10T16:44:24.884"/>
    <p1510:client id="{29C1E6E2-B8AA-F5EB-09A1-A1EDBBA47FF6}" v="3" dt="2022-05-09T18:52:16.364"/>
    <p1510:client id="{7C113DAB-04CE-48CD-BF66-616942F77EA3}" v="40" dt="2022-05-09T19:04:11.816"/>
    <p1510:client id="{E3136FEE-83EF-434B-A30E-E12F9B0ACEFA}" v="5" dt="2022-05-21T16:49:01.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9D86CF-59A9-40EB-8E7C-D18ACFD33606}" type="doc">
      <dgm:prSet loTypeId="urn:microsoft.com/office/officeart/2017/3/layout/HorizontalPathTimeline" loCatId="process" qsTypeId="urn:microsoft.com/office/officeart/2005/8/quickstyle/simple1" qsCatId="simple" csTypeId="urn:microsoft.com/office/officeart/2005/8/colors/accent2_2" csCatId="accent2" phldr="1"/>
      <dgm:spPr/>
      <dgm:t>
        <a:bodyPr/>
        <a:lstStyle/>
        <a:p>
          <a:endParaRPr lang="en-US"/>
        </a:p>
      </dgm:t>
    </dgm:pt>
    <dgm:pt modelId="{AB2FFB57-B3F9-4DBB-85F5-96E2025CC0AF}">
      <dgm:prSet/>
      <dgm:spPr/>
      <dgm:t>
        <a:bodyPr/>
        <a:lstStyle/>
        <a:p>
          <a:pPr>
            <a:defRPr b="1"/>
          </a:pPr>
          <a:r>
            <a:rPr lang="en-US"/>
            <a:t>14 mars</a:t>
          </a:r>
        </a:p>
      </dgm:t>
    </dgm:pt>
    <dgm:pt modelId="{B3ED7F59-5A60-4236-929D-C9C38032EB26}" type="parTrans" cxnId="{B3E99BA1-472C-4788-B74D-463FF009E370}">
      <dgm:prSet/>
      <dgm:spPr/>
      <dgm:t>
        <a:bodyPr/>
        <a:lstStyle/>
        <a:p>
          <a:endParaRPr lang="en-US"/>
        </a:p>
      </dgm:t>
    </dgm:pt>
    <dgm:pt modelId="{CC5D5D82-52BF-49AD-8A28-2A6F2363737A}" type="sibTrans" cxnId="{B3E99BA1-472C-4788-B74D-463FF009E370}">
      <dgm:prSet/>
      <dgm:spPr/>
      <dgm:t>
        <a:bodyPr/>
        <a:lstStyle/>
        <a:p>
          <a:endParaRPr lang="en-US"/>
        </a:p>
      </dgm:t>
    </dgm:pt>
    <dgm:pt modelId="{4FE5E407-7CA4-41B8-A437-9516C939E0C6}">
      <dgm:prSet/>
      <dgm:spPr/>
      <dgm:t>
        <a:bodyPr/>
        <a:lstStyle/>
        <a:p>
          <a:pPr rtl="0"/>
          <a:r>
            <a:rPr lang="en-US"/>
            <a:t>°14 mars</a:t>
          </a:r>
          <a:r>
            <a:rPr lang="en-US">
              <a:latin typeface="The Serif Hand Black"/>
            </a:rPr>
            <a:t>  : </a:t>
          </a:r>
          <a:r>
            <a:rPr lang="en-US" err="1">
              <a:latin typeface="The Serif Hand Black"/>
            </a:rPr>
            <a:t>découverte</a:t>
          </a:r>
          <a:r>
            <a:rPr lang="en-US">
              <a:latin typeface="The Serif Hand Black"/>
            </a:rPr>
            <a:t> de la </a:t>
          </a:r>
          <a:r>
            <a:rPr lang="en-US" err="1">
              <a:latin typeface="The Serif Hand Black"/>
            </a:rPr>
            <a:t>ville</a:t>
          </a:r>
          <a:r>
            <a:rPr lang="en-US">
              <a:latin typeface="The Serif Hand Black"/>
            </a:rPr>
            <a:t> de Porto et déjeuner</a:t>
          </a:r>
          <a:r>
            <a:rPr lang="en-US"/>
            <a:t> </a:t>
          </a:r>
          <a:r>
            <a:rPr lang="en-US">
              <a:latin typeface="The Serif Hand Black"/>
            </a:rPr>
            <a:t>dans un restaurant traditionnel.</a:t>
          </a:r>
          <a:endParaRPr lang="en-US"/>
        </a:p>
      </dgm:t>
    </dgm:pt>
    <dgm:pt modelId="{902C2E64-CC1F-43DD-8DEC-C90066B8AC22}" type="parTrans" cxnId="{79C29DEF-7EEF-408B-8C73-F789D2BF23E0}">
      <dgm:prSet/>
      <dgm:spPr/>
      <dgm:t>
        <a:bodyPr/>
        <a:lstStyle/>
        <a:p>
          <a:endParaRPr lang="en-US"/>
        </a:p>
      </dgm:t>
    </dgm:pt>
    <dgm:pt modelId="{D8BE1911-2B30-4FEC-BC15-12A2848A2CFF}" type="sibTrans" cxnId="{79C29DEF-7EEF-408B-8C73-F789D2BF23E0}">
      <dgm:prSet/>
      <dgm:spPr/>
      <dgm:t>
        <a:bodyPr/>
        <a:lstStyle/>
        <a:p>
          <a:endParaRPr lang="en-US"/>
        </a:p>
      </dgm:t>
    </dgm:pt>
    <dgm:pt modelId="{C09D505D-882E-4357-9740-E8E5FD7E7097}">
      <dgm:prSet/>
      <dgm:spPr/>
      <dgm:t>
        <a:bodyPr/>
        <a:lstStyle/>
        <a:p>
          <a:pPr>
            <a:defRPr b="1"/>
          </a:pPr>
          <a:r>
            <a:rPr lang="en-US"/>
            <a:t>15 mars</a:t>
          </a:r>
        </a:p>
      </dgm:t>
    </dgm:pt>
    <dgm:pt modelId="{1075A174-2E89-45CD-B573-63775FF0A397}" type="parTrans" cxnId="{9AAB3E59-1AAB-4723-8BD0-D5016906302E}">
      <dgm:prSet/>
      <dgm:spPr/>
      <dgm:t>
        <a:bodyPr/>
        <a:lstStyle/>
        <a:p>
          <a:endParaRPr lang="en-US"/>
        </a:p>
      </dgm:t>
    </dgm:pt>
    <dgm:pt modelId="{40C8F6B8-CB5D-465C-98AE-6001319605F9}" type="sibTrans" cxnId="{9AAB3E59-1AAB-4723-8BD0-D5016906302E}">
      <dgm:prSet/>
      <dgm:spPr/>
      <dgm:t>
        <a:bodyPr/>
        <a:lstStyle/>
        <a:p>
          <a:endParaRPr lang="en-US"/>
        </a:p>
      </dgm:t>
    </dgm:pt>
    <dgm:pt modelId="{FDC6C8E4-E3F9-44BD-8588-3DA642567601}">
      <dgm:prSet/>
      <dgm:spPr/>
      <dgm:t>
        <a:bodyPr/>
        <a:lstStyle/>
        <a:p>
          <a:pPr rtl="0"/>
          <a:r>
            <a:rPr lang="en-US"/>
            <a:t>°15 mars</a:t>
          </a:r>
          <a:r>
            <a:rPr lang="en-US">
              <a:latin typeface="The Serif Hand Black"/>
            </a:rPr>
            <a:t> : </a:t>
          </a:r>
          <a:r>
            <a:rPr lang="en-US" err="1">
              <a:latin typeface="The Serif Hand Black"/>
            </a:rPr>
            <a:t>découvertede</a:t>
          </a:r>
          <a:r>
            <a:rPr lang="en-US">
              <a:latin typeface="The Serif Hand Black"/>
            </a:rPr>
            <a:t> la </a:t>
          </a:r>
          <a:r>
            <a:rPr lang="en-US" err="1">
              <a:latin typeface="The Serif Hand Black"/>
            </a:rPr>
            <a:t>vallee</a:t>
          </a:r>
          <a:r>
            <a:rPr lang="en-US">
              <a:latin typeface="The Serif Hand Black"/>
            </a:rPr>
            <a:t> du </a:t>
          </a:r>
          <a:r>
            <a:rPr lang="en-US" err="1">
              <a:latin typeface="The Serif Hand Black"/>
            </a:rPr>
            <a:t>douro</a:t>
          </a:r>
          <a:r>
            <a:rPr lang="en-US">
              <a:latin typeface="The Serif Hand Black"/>
            </a:rPr>
            <a:t> et de </a:t>
          </a:r>
          <a:r>
            <a:rPr lang="en-US" err="1">
              <a:latin typeface="The Serif Hand Black"/>
            </a:rPr>
            <a:t>quinta</a:t>
          </a:r>
          <a:r>
            <a:rPr lang="en-US">
              <a:latin typeface="The Serif Hand Black"/>
            </a:rPr>
            <a:t> do </a:t>
          </a:r>
          <a:r>
            <a:rPr lang="en-US" err="1">
              <a:latin typeface="The Serif Hand Black"/>
            </a:rPr>
            <a:t>seixo</a:t>
          </a:r>
          <a:r>
            <a:rPr lang="en-US">
              <a:latin typeface="The Serif Hand Black"/>
            </a:rPr>
            <a:t> </a:t>
          </a:r>
          <a:r>
            <a:rPr lang="en-US" err="1">
              <a:latin typeface="The Serif Hand Black"/>
            </a:rPr>
            <a:t>sandeman</a:t>
          </a:r>
          <a:r>
            <a:rPr lang="en-US">
              <a:latin typeface="The Serif Hand Black"/>
            </a:rPr>
            <a:t>", </a:t>
          </a:r>
          <a:r>
            <a:rPr lang="en-US" err="1">
              <a:latin typeface="The Serif Hand Black"/>
            </a:rPr>
            <a:t>maison</a:t>
          </a:r>
          <a:r>
            <a:rPr lang="en-US">
              <a:latin typeface="The Serif Hand Black"/>
            </a:rPr>
            <a:t> de </a:t>
          </a:r>
          <a:r>
            <a:rPr lang="en-US" err="1">
              <a:latin typeface="The Serif Hand Black"/>
            </a:rPr>
            <a:t>porto</a:t>
          </a:r>
          <a:r>
            <a:rPr lang="en-US">
              <a:latin typeface="The Serif Hand Black"/>
            </a:rPr>
            <a:t> </a:t>
          </a:r>
          <a:r>
            <a:rPr lang="en-US" err="1">
              <a:latin typeface="The Serif Hand Black"/>
            </a:rPr>
            <a:t>renommee</a:t>
          </a:r>
          <a:r>
            <a:rPr lang="en-US">
              <a:latin typeface="The Serif Hand Black"/>
            </a:rPr>
            <a:t>, dans </a:t>
          </a:r>
          <a:r>
            <a:rPr lang="en-US" err="1">
              <a:latin typeface="The Serif Hand Black"/>
            </a:rPr>
            <a:t>laquelle</a:t>
          </a:r>
          <a:r>
            <a:rPr lang="en-US">
              <a:latin typeface="The Serif Hand Black"/>
            </a:rPr>
            <a:t> nous </a:t>
          </a:r>
          <a:r>
            <a:rPr lang="en-US" err="1">
              <a:latin typeface="The Serif Hand Black"/>
            </a:rPr>
            <a:t>avons</a:t>
          </a:r>
          <a:r>
            <a:rPr lang="en-US">
              <a:latin typeface="The Serif Hand Black"/>
            </a:rPr>
            <a:t> fait </a:t>
          </a:r>
          <a:r>
            <a:rPr lang="en-US" err="1">
              <a:latin typeface="The Serif Hand Black"/>
            </a:rPr>
            <a:t>une</a:t>
          </a:r>
          <a:r>
            <a:rPr lang="en-US">
              <a:latin typeface="The Serif Hand Black"/>
            </a:rPr>
            <a:t> degustation de </a:t>
          </a:r>
          <a:r>
            <a:rPr lang="en-US" err="1">
              <a:latin typeface="The Serif Hand Black"/>
            </a:rPr>
            <a:t>porto</a:t>
          </a:r>
          <a:r>
            <a:rPr lang="en-US">
              <a:latin typeface="The Serif Hand Black"/>
            </a:rPr>
            <a:t>. </a:t>
          </a:r>
          <a:r>
            <a:rPr lang="en-US" err="1">
              <a:latin typeface="The Serif Hand Black"/>
            </a:rPr>
            <a:t>Visite</a:t>
          </a:r>
          <a:r>
            <a:rPr lang="en-US">
              <a:latin typeface="The Serif Hand Black"/>
            </a:rPr>
            <a:t> du </a:t>
          </a:r>
          <a:r>
            <a:rPr lang="en-US" err="1">
              <a:latin typeface="The Serif Hand Black"/>
            </a:rPr>
            <a:t>musee</a:t>
          </a:r>
          <a:r>
            <a:rPr lang="en-US">
              <a:latin typeface="The Serif Hand Black"/>
            </a:rPr>
            <a:t> du </a:t>
          </a:r>
          <a:r>
            <a:rPr lang="en-US" err="1">
              <a:latin typeface="The Serif Hand Black"/>
            </a:rPr>
            <a:t>douro</a:t>
          </a:r>
          <a:r>
            <a:rPr lang="en-US">
              <a:latin typeface="The Serif Hand Black"/>
            </a:rPr>
            <a:t> </a:t>
          </a:r>
          <a:r>
            <a:rPr lang="en-US" err="1">
              <a:latin typeface="The Serif Hand Black"/>
            </a:rPr>
            <a:t>en</a:t>
          </a:r>
          <a:r>
            <a:rPr lang="en-US">
              <a:latin typeface="The Serif Hand Black"/>
            </a:rPr>
            <a:t> fin de journee.</a:t>
          </a:r>
          <a:endParaRPr lang="en-US"/>
        </a:p>
      </dgm:t>
    </dgm:pt>
    <dgm:pt modelId="{AE283016-C61C-4E02-9B65-63387B398853}" type="parTrans" cxnId="{CD9019E3-0E01-4EEC-A408-AE9F1757ACB1}">
      <dgm:prSet/>
      <dgm:spPr/>
      <dgm:t>
        <a:bodyPr/>
        <a:lstStyle/>
        <a:p>
          <a:endParaRPr lang="en-US"/>
        </a:p>
      </dgm:t>
    </dgm:pt>
    <dgm:pt modelId="{4649D748-8683-4412-84DD-135781F1A288}" type="sibTrans" cxnId="{CD9019E3-0E01-4EEC-A408-AE9F1757ACB1}">
      <dgm:prSet/>
      <dgm:spPr/>
      <dgm:t>
        <a:bodyPr/>
        <a:lstStyle/>
        <a:p>
          <a:endParaRPr lang="en-US"/>
        </a:p>
      </dgm:t>
    </dgm:pt>
    <dgm:pt modelId="{F031F275-EF88-4873-A75F-3AF573897464}">
      <dgm:prSet/>
      <dgm:spPr/>
      <dgm:t>
        <a:bodyPr/>
        <a:lstStyle/>
        <a:p>
          <a:pPr>
            <a:defRPr b="1"/>
          </a:pPr>
          <a:r>
            <a:rPr lang="en-US"/>
            <a:t>16 mars</a:t>
          </a:r>
        </a:p>
      </dgm:t>
    </dgm:pt>
    <dgm:pt modelId="{605957F2-BEC8-4AEE-9E11-4BFB4B0F8EDE}" type="parTrans" cxnId="{048CCE47-217C-496D-BE69-4A22D2FFDB0E}">
      <dgm:prSet/>
      <dgm:spPr/>
      <dgm:t>
        <a:bodyPr/>
        <a:lstStyle/>
        <a:p>
          <a:endParaRPr lang="en-US"/>
        </a:p>
      </dgm:t>
    </dgm:pt>
    <dgm:pt modelId="{C31837DD-71FF-4147-944A-1D595E626D81}" type="sibTrans" cxnId="{048CCE47-217C-496D-BE69-4A22D2FFDB0E}">
      <dgm:prSet/>
      <dgm:spPr/>
      <dgm:t>
        <a:bodyPr/>
        <a:lstStyle/>
        <a:p>
          <a:endParaRPr lang="en-US"/>
        </a:p>
      </dgm:t>
    </dgm:pt>
    <dgm:pt modelId="{F74C00A9-66E2-4C8F-B838-4753B6B67C3C}">
      <dgm:prSet/>
      <dgm:spPr/>
      <dgm:t>
        <a:bodyPr/>
        <a:lstStyle/>
        <a:p>
          <a:pPr rtl="0"/>
          <a:r>
            <a:rPr lang="en-US"/>
            <a:t>°16 mars </a:t>
          </a:r>
          <a:r>
            <a:rPr lang="en-US">
              <a:latin typeface="The Serif Hand Black"/>
            </a:rPr>
            <a:t>: le matin, visite de la </a:t>
          </a:r>
          <a:r>
            <a:rPr lang="en-US" err="1">
              <a:latin typeface="The Serif Hand Black"/>
            </a:rPr>
            <a:t>ville</a:t>
          </a:r>
          <a:r>
            <a:rPr lang="en-US">
              <a:latin typeface="The Serif Hand Black"/>
            </a:rPr>
            <a:t> avec la </a:t>
          </a:r>
          <a:r>
            <a:rPr lang="en-US" err="1">
              <a:latin typeface="The Serif Hand Black"/>
            </a:rPr>
            <a:t>decouverte</a:t>
          </a:r>
          <a:r>
            <a:rPr lang="en-US">
              <a:latin typeface="The Serif Hand Black"/>
            </a:rPr>
            <a:t> de </a:t>
          </a:r>
          <a:r>
            <a:rPr lang="en-US" err="1">
              <a:latin typeface="The Serif Hand Black"/>
            </a:rPr>
            <a:t>plusieurs</a:t>
          </a:r>
          <a:r>
            <a:rPr lang="en-US">
              <a:latin typeface="The Serif Hand Black"/>
            </a:rPr>
            <a:t> monuments, </a:t>
          </a:r>
          <a:r>
            <a:rPr lang="en-US" err="1">
              <a:latin typeface="The Serif Hand Black"/>
            </a:rPr>
            <a:t>comme</a:t>
          </a:r>
          <a:r>
            <a:rPr lang="en-US">
              <a:latin typeface="The Serif Hand Black"/>
            </a:rPr>
            <a:t> "la </a:t>
          </a:r>
          <a:r>
            <a:rPr lang="en-US" err="1">
              <a:latin typeface="The Serif Hand Black"/>
            </a:rPr>
            <a:t>gare</a:t>
          </a:r>
          <a:r>
            <a:rPr lang="en-US">
              <a:latin typeface="The Serif Hand Black"/>
            </a:rPr>
            <a:t> de </a:t>
          </a:r>
          <a:r>
            <a:rPr lang="en-US" err="1">
              <a:latin typeface="The Serif Hand Black"/>
            </a:rPr>
            <a:t>sao</a:t>
          </a:r>
          <a:r>
            <a:rPr lang="en-US">
              <a:latin typeface="The Serif Hand Black"/>
            </a:rPr>
            <a:t> bento",  " </a:t>
          </a:r>
          <a:r>
            <a:rPr lang="en-US" err="1">
              <a:latin typeface="The Serif Hand Black"/>
            </a:rPr>
            <a:t>l'eglise</a:t>
          </a:r>
          <a:r>
            <a:rPr lang="en-US">
              <a:latin typeface="The Serif Hand Black"/>
            </a:rPr>
            <a:t> et la tour des </a:t>
          </a:r>
          <a:r>
            <a:rPr lang="en-US" err="1">
              <a:latin typeface="The Serif Hand Black"/>
            </a:rPr>
            <a:t>clercs</a:t>
          </a:r>
          <a:r>
            <a:rPr lang="en-US">
              <a:latin typeface="The Serif Hand Black"/>
            </a:rPr>
            <a:t>" et la "</a:t>
          </a:r>
          <a:r>
            <a:rPr lang="en-US" err="1">
              <a:latin typeface="The Serif Hand Black"/>
            </a:rPr>
            <a:t>cathedrale</a:t>
          </a:r>
          <a:r>
            <a:rPr lang="en-US">
              <a:latin typeface="The Serif Hand Black"/>
            </a:rPr>
            <a:t> se".</a:t>
          </a:r>
          <a:r>
            <a:rPr lang="en-US"/>
            <a:t> </a:t>
          </a:r>
          <a:r>
            <a:rPr lang="en-US">
              <a:latin typeface="The Serif Hand Black"/>
            </a:rPr>
            <a:t>En debut </a:t>
          </a:r>
          <a:r>
            <a:rPr lang="en-US" err="1">
              <a:latin typeface="The Serif Hand Black"/>
            </a:rPr>
            <a:t>d'apres</a:t>
          </a:r>
          <a:r>
            <a:rPr lang="en-US">
              <a:latin typeface="The Serif Hand Black"/>
            </a:rPr>
            <a:t>-midi,</a:t>
          </a:r>
          <a:r>
            <a:rPr lang="en-US"/>
            <a:t> </a:t>
          </a:r>
          <a:r>
            <a:rPr lang="en-US" err="1">
              <a:latin typeface="The Serif Hand Black"/>
            </a:rPr>
            <a:t>croisière</a:t>
          </a:r>
          <a:r>
            <a:rPr lang="en-US">
              <a:latin typeface="The Serif Hand Black"/>
            </a:rPr>
            <a:t> sur le </a:t>
          </a:r>
          <a:r>
            <a:rPr lang="en-US" err="1">
              <a:latin typeface="The Serif Hand Black"/>
            </a:rPr>
            <a:t>douro</a:t>
          </a:r>
          <a:r>
            <a:rPr lang="en-US">
              <a:latin typeface="The Serif Hand Black"/>
            </a:rPr>
            <a:t> et </a:t>
          </a:r>
          <a:r>
            <a:rPr lang="en-US" err="1">
              <a:latin typeface="The Serif Hand Black"/>
            </a:rPr>
            <a:t>en</a:t>
          </a:r>
          <a:r>
            <a:rPr lang="en-US">
              <a:latin typeface="The Serif Hand Black"/>
            </a:rPr>
            <a:t> fin </a:t>
          </a:r>
          <a:r>
            <a:rPr lang="en-US" err="1">
              <a:latin typeface="The Serif Hand Black"/>
            </a:rPr>
            <a:t>d'après</a:t>
          </a:r>
          <a:r>
            <a:rPr lang="en-US">
              <a:latin typeface="The Serif Hand Black"/>
            </a:rPr>
            <a:t>-midi, </a:t>
          </a:r>
          <a:r>
            <a:rPr lang="en-US" err="1">
              <a:latin typeface="The Serif Hand Black"/>
            </a:rPr>
            <a:t>visite</a:t>
          </a:r>
          <a:r>
            <a:rPr lang="en-US">
              <a:latin typeface="The Serif Hand Black"/>
            </a:rPr>
            <a:t> et </a:t>
          </a:r>
          <a:r>
            <a:rPr lang="en-US" err="1">
              <a:latin typeface="The Serif Hand Black"/>
            </a:rPr>
            <a:t>dégustation</a:t>
          </a:r>
          <a:r>
            <a:rPr lang="en-US">
              <a:latin typeface="The Serif Hand Black"/>
            </a:rPr>
            <a:t> de </a:t>
          </a:r>
          <a:r>
            <a:rPr lang="en-US" err="1">
              <a:latin typeface="The Serif Hand Black"/>
            </a:rPr>
            <a:t>portos</a:t>
          </a:r>
          <a:r>
            <a:rPr lang="en-US">
              <a:latin typeface="The Serif Hand Black"/>
            </a:rPr>
            <a:t> à </a:t>
          </a:r>
          <a:r>
            <a:rPr lang="en-US" err="1">
              <a:latin typeface="The Serif Hand Black"/>
            </a:rPr>
            <a:t>l'espaço</a:t>
          </a:r>
          <a:r>
            <a:rPr lang="en-US">
              <a:latin typeface="The Serif Hand Black"/>
            </a:rPr>
            <a:t> </a:t>
          </a:r>
          <a:r>
            <a:rPr lang="en-US" err="1">
              <a:latin typeface="The Serif Hand Black"/>
            </a:rPr>
            <a:t>porto</a:t>
          </a:r>
          <a:r>
            <a:rPr lang="en-US">
              <a:latin typeface="The Serif Hand Black"/>
            </a:rPr>
            <a:t> </a:t>
          </a:r>
          <a:r>
            <a:rPr lang="en-US" err="1">
              <a:latin typeface="The Serif Hand Black"/>
            </a:rPr>
            <a:t>cruz</a:t>
          </a:r>
          <a:r>
            <a:rPr lang="en-US">
              <a:latin typeface="The Serif Hand Black"/>
            </a:rPr>
            <a:t> à </a:t>
          </a:r>
          <a:r>
            <a:rPr lang="en-US" err="1">
              <a:latin typeface="The Serif Hand Black"/>
            </a:rPr>
            <a:t>vila</a:t>
          </a:r>
          <a:r>
            <a:rPr lang="en-US">
              <a:latin typeface="The Serif Hand Black"/>
            </a:rPr>
            <a:t> nova de gaia. </a:t>
          </a:r>
          <a:endParaRPr lang="en-US"/>
        </a:p>
      </dgm:t>
    </dgm:pt>
    <dgm:pt modelId="{64A77DFB-6D07-4F85-B014-0D1A22D3D369}" type="parTrans" cxnId="{B7716808-7BD3-45BE-BA6E-6F0576D50D49}">
      <dgm:prSet/>
      <dgm:spPr/>
      <dgm:t>
        <a:bodyPr/>
        <a:lstStyle/>
        <a:p>
          <a:endParaRPr lang="en-US"/>
        </a:p>
      </dgm:t>
    </dgm:pt>
    <dgm:pt modelId="{9B09DFFB-D32B-4E3A-83AF-40DA2E135627}" type="sibTrans" cxnId="{B7716808-7BD3-45BE-BA6E-6F0576D50D49}">
      <dgm:prSet/>
      <dgm:spPr/>
      <dgm:t>
        <a:bodyPr/>
        <a:lstStyle/>
        <a:p>
          <a:endParaRPr lang="en-US"/>
        </a:p>
      </dgm:t>
    </dgm:pt>
    <dgm:pt modelId="{EEB6A69B-8CAF-4CC1-B3FA-4BE439A58BA2}">
      <dgm:prSet/>
      <dgm:spPr/>
      <dgm:t>
        <a:bodyPr/>
        <a:lstStyle/>
        <a:p>
          <a:pPr>
            <a:defRPr b="1"/>
          </a:pPr>
          <a:r>
            <a:rPr lang="en-US"/>
            <a:t>17 mars</a:t>
          </a:r>
        </a:p>
      </dgm:t>
    </dgm:pt>
    <dgm:pt modelId="{A2815A7B-8EFE-4490-8C1F-924E08EDA181}" type="parTrans" cxnId="{9C06BB61-639B-4BFE-9BFF-46C458B3173C}">
      <dgm:prSet/>
      <dgm:spPr/>
      <dgm:t>
        <a:bodyPr/>
        <a:lstStyle/>
        <a:p>
          <a:endParaRPr lang="en-US"/>
        </a:p>
      </dgm:t>
    </dgm:pt>
    <dgm:pt modelId="{65A82B44-EC7E-49B6-A757-682D4DC5E7EF}" type="sibTrans" cxnId="{9C06BB61-639B-4BFE-9BFF-46C458B3173C}">
      <dgm:prSet/>
      <dgm:spPr/>
      <dgm:t>
        <a:bodyPr/>
        <a:lstStyle/>
        <a:p>
          <a:endParaRPr lang="en-US"/>
        </a:p>
      </dgm:t>
    </dgm:pt>
    <dgm:pt modelId="{41D3D809-D5C2-4A62-92AB-814C183E612D}">
      <dgm:prSet/>
      <dgm:spPr/>
      <dgm:t>
        <a:bodyPr/>
        <a:lstStyle/>
        <a:p>
          <a:pPr rtl="0"/>
          <a:r>
            <a:rPr lang="en-US"/>
            <a:t>°17 mars </a:t>
          </a:r>
          <a:r>
            <a:rPr lang="en-US">
              <a:latin typeface="The Serif Hand Black"/>
            </a:rPr>
            <a:t>: le matin, </a:t>
          </a:r>
          <a:r>
            <a:rPr lang="en-US" err="1">
              <a:latin typeface="The Serif Hand Black"/>
            </a:rPr>
            <a:t>traversée</a:t>
          </a:r>
          <a:r>
            <a:rPr lang="en-US">
              <a:latin typeface="The Serif Hand Black"/>
            </a:rPr>
            <a:t> du célèbre </a:t>
          </a:r>
          <a:r>
            <a:rPr lang="en-US" err="1">
              <a:latin typeface="The Serif Hand Black"/>
            </a:rPr>
            <a:t>pont</a:t>
          </a:r>
          <a:r>
            <a:rPr lang="en-US">
              <a:latin typeface="The Serif Hand Black"/>
            </a:rPr>
            <a:t> Luis pour se </a:t>
          </a:r>
          <a:r>
            <a:rPr lang="en-US" err="1">
              <a:latin typeface="The Serif Hand Black"/>
            </a:rPr>
            <a:t>rendre</a:t>
          </a:r>
          <a:r>
            <a:rPr lang="en-US">
              <a:latin typeface="The Serif Hand Black"/>
            </a:rPr>
            <a:t> au chai de </a:t>
          </a:r>
          <a:r>
            <a:rPr lang="en-US" err="1">
              <a:latin typeface="The Serif Hand Black"/>
            </a:rPr>
            <a:t>ramos</a:t>
          </a:r>
          <a:r>
            <a:rPr lang="en-US">
              <a:latin typeface="The Serif Hand Black"/>
            </a:rPr>
            <a:t> pinto a la </a:t>
          </a:r>
          <a:r>
            <a:rPr lang="en-US" err="1">
              <a:latin typeface="The Serif Hand Black"/>
            </a:rPr>
            <a:t>vila</a:t>
          </a:r>
          <a:r>
            <a:rPr lang="en-US">
              <a:latin typeface="The Serif Hand Black"/>
            </a:rPr>
            <a:t> nova de </a:t>
          </a:r>
          <a:r>
            <a:rPr lang="en-US" err="1">
              <a:latin typeface="The Serif Hand Black"/>
            </a:rPr>
            <a:t>gaia</a:t>
          </a:r>
          <a:r>
            <a:rPr lang="en-US">
              <a:latin typeface="The Serif Hand Black"/>
            </a:rPr>
            <a:t>. </a:t>
          </a:r>
          <a:r>
            <a:rPr lang="en-US" err="1">
              <a:latin typeface="The Serif Hand Black"/>
            </a:rPr>
            <a:t>L'après</a:t>
          </a:r>
          <a:r>
            <a:rPr lang="en-US">
              <a:latin typeface="The Serif Hand Black"/>
            </a:rPr>
            <a:t>-midi, </a:t>
          </a:r>
          <a:r>
            <a:rPr lang="en-US" err="1">
              <a:latin typeface="The Serif Hand Black"/>
            </a:rPr>
            <a:t>poursuite</a:t>
          </a:r>
          <a:r>
            <a:rPr lang="en-US">
              <a:latin typeface="The Serif Hand Black"/>
            </a:rPr>
            <a:t> de </a:t>
          </a:r>
          <a:r>
            <a:rPr lang="en-US" err="1">
              <a:latin typeface="The Serif Hand Black"/>
            </a:rPr>
            <a:t>notre</a:t>
          </a:r>
          <a:r>
            <a:rPr lang="en-US">
              <a:latin typeface="The Serif Hand Black"/>
            </a:rPr>
            <a:t> </a:t>
          </a:r>
          <a:r>
            <a:rPr lang="en-US" err="1">
              <a:latin typeface="The Serif Hand Black"/>
            </a:rPr>
            <a:t>visite</a:t>
          </a:r>
          <a:r>
            <a:rPr lang="en-US">
              <a:latin typeface="The Serif Hand Black"/>
            </a:rPr>
            <a:t> </a:t>
          </a:r>
          <a:r>
            <a:rPr lang="en-US" err="1">
              <a:latin typeface="The Serif Hand Black"/>
            </a:rPr>
            <a:t>culturelle</a:t>
          </a:r>
          <a:r>
            <a:rPr lang="en-US">
              <a:latin typeface="The Serif Hand Black"/>
            </a:rPr>
            <a:t> de la </a:t>
          </a:r>
          <a:r>
            <a:rPr lang="en-US" err="1">
              <a:latin typeface="The Serif Hand Black"/>
            </a:rPr>
            <a:t>ville</a:t>
          </a:r>
          <a:r>
            <a:rPr lang="en-US">
              <a:latin typeface="The Serif Hand Black"/>
            </a:rPr>
            <a:t> avec la </a:t>
          </a:r>
          <a:r>
            <a:rPr lang="en-US" err="1">
              <a:latin typeface="The Serif Hand Black"/>
            </a:rPr>
            <a:t>librtairie</a:t>
          </a:r>
          <a:r>
            <a:rPr lang="en-US">
              <a:latin typeface="The Serif Hand Black"/>
            </a:rPr>
            <a:t> "Lello" et </a:t>
          </a:r>
          <a:r>
            <a:rPr lang="en-US" err="1">
              <a:latin typeface="The Serif Hand Black"/>
            </a:rPr>
            <a:t>l'église</a:t>
          </a:r>
          <a:r>
            <a:rPr lang="en-US">
              <a:latin typeface="The Serif Hand Black"/>
            </a:rPr>
            <a:t> "Sao Francisco".</a:t>
          </a:r>
          <a:endParaRPr lang="en-US"/>
        </a:p>
      </dgm:t>
    </dgm:pt>
    <dgm:pt modelId="{6DAF5D6C-26B4-45CE-938E-AD1A5BF87D4D}" type="parTrans" cxnId="{DC83435C-98A5-44BC-81EF-597674FBADE0}">
      <dgm:prSet/>
      <dgm:spPr/>
      <dgm:t>
        <a:bodyPr/>
        <a:lstStyle/>
        <a:p>
          <a:endParaRPr lang="en-US"/>
        </a:p>
      </dgm:t>
    </dgm:pt>
    <dgm:pt modelId="{2929B53B-CA1C-410A-A9F2-6B784946E008}" type="sibTrans" cxnId="{DC83435C-98A5-44BC-81EF-597674FBADE0}">
      <dgm:prSet/>
      <dgm:spPr/>
      <dgm:t>
        <a:bodyPr/>
        <a:lstStyle/>
        <a:p>
          <a:endParaRPr lang="en-US"/>
        </a:p>
      </dgm:t>
    </dgm:pt>
    <dgm:pt modelId="{F7A92876-9D7A-44C1-BFF7-55FF789A0C94}">
      <dgm:prSet/>
      <dgm:spPr/>
      <dgm:t>
        <a:bodyPr/>
        <a:lstStyle/>
        <a:p>
          <a:pPr>
            <a:defRPr b="1"/>
          </a:pPr>
          <a:r>
            <a:rPr lang="en-US"/>
            <a:t>18 mars</a:t>
          </a:r>
        </a:p>
      </dgm:t>
    </dgm:pt>
    <dgm:pt modelId="{171A2E89-D4F5-4F09-9CC9-3698C21694C9}" type="parTrans" cxnId="{2E8FBE4D-6C59-4629-8706-7CD8AF1866F5}">
      <dgm:prSet/>
      <dgm:spPr/>
      <dgm:t>
        <a:bodyPr/>
        <a:lstStyle/>
        <a:p>
          <a:endParaRPr lang="en-US"/>
        </a:p>
      </dgm:t>
    </dgm:pt>
    <dgm:pt modelId="{49C8DFED-E727-430E-83F0-7451BF97C908}" type="sibTrans" cxnId="{2E8FBE4D-6C59-4629-8706-7CD8AF1866F5}">
      <dgm:prSet/>
      <dgm:spPr/>
      <dgm:t>
        <a:bodyPr/>
        <a:lstStyle/>
        <a:p>
          <a:endParaRPr lang="en-US"/>
        </a:p>
      </dgm:t>
    </dgm:pt>
    <dgm:pt modelId="{0E1FCD30-D9C2-4745-9889-143964EEA30F}">
      <dgm:prSet/>
      <dgm:spPr/>
      <dgm:t>
        <a:bodyPr/>
        <a:lstStyle/>
        <a:p>
          <a:pPr rtl="0"/>
          <a:r>
            <a:rPr lang="en-US"/>
            <a:t>°18 mars </a:t>
          </a:r>
          <a:r>
            <a:rPr lang="en-US">
              <a:latin typeface="The Serif Hand Black"/>
            </a:rPr>
            <a:t>: vol retour vers la France.</a:t>
          </a:r>
          <a:endParaRPr lang="en-US"/>
        </a:p>
      </dgm:t>
    </dgm:pt>
    <dgm:pt modelId="{86116AC1-16C1-4574-902E-37FAEE900C04}" type="parTrans" cxnId="{3F007948-84EC-4021-B394-E0B76EDD638F}">
      <dgm:prSet/>
      <dgm:spPr/>
      <dgm:t>
        <a:bodyPr/>
        <a:lstStyle/>
        <a:p>
          <a:endParaRPr lang="en-US"/>
        </a:p>
      </dgm:t>
    </dgm:pt>
    <dgm:pt modelId="{A18388A3-9B57-4F19-A290-BF3ABD37766B}" type="sibTrans" cxnId="{3F007948-84EC-4021-B394-E0B76EDD638F}">
      <dgm:prSet/>
      <dgm:spPr/>
      <dgm:t>
        <a:bodyPr/>
        <a:lstStyle/>
        <a:p>
          <a:endParaRPr lang="en-US"/>
        </a:p>
      </dgm:t>
    </dgm:pt>
    <dgm:pt modelId="{0072BF3B-D716-474D-9D28-B9B835F713EF}" type="pres">
      <dgm:prSet presAssocID="{729D86CF-59A9-40EB-8E7C-D18ACFD33606}" presName="root" presStyleCnt="0">
        <dgm:presLayoutVars>
          <dgm:chMax/>
          <dgm:chPref/>
          <dgm:animLvl val="lvl"/>
        </dgm:presLayoutVars>
      </dgm:prSet>
      <dgm:spPr/>
    </dgm:pt>
    <dgm:pt modelId="{1B246293-2B11-4D27-9279-0DCF31F48F35}" type="pres">
      <dgm:prSet presAssocID="{729D86CF-59A9-40EB-8E7C-D18ACFD33606}" presName="divider" presStyleLbl="node1" presStyleIdx="0" presStyleCnt="1"/>
      <dgm:spPr/>
    </dgm:pt>
    <dgm:pt modelId="{696A30DE-DCAC-4939-8214-E03C5CCF7D82}" type="pres">
      <dgm:prSet presAssocID="{729D86CF-59A9-40EB-8E7C-D18ACFD33606}" presName="nodes" presStyleCnt="0">
        <dgm:presLayoutVars>
          <dgm:chMax/>
          <dgm:chPref/>
          <dgm:animLvl val="lvl"/>
        </dgm:presLayoutVars>
      </dgm:prSet>
      <dgm:spPr/>
    </dgm:pt>
    <dgm:pt modelId="{DB98FAE6-2622-4D27-BFC2-BAC3D43C12E9}" type="pres">
      <dgm:prSet presAssocID="{AB2FFB57-B3F9-4DBB-85F5-96E2025CC0AF}" presName="composite" presStyleCnt="0"/>
      <dgm:spPr/>
    </dgm:pt>
    <dgm:pt modelId="{C2AD8BE2-3792-4FC4-B069-594E6C0A86CD}" type="pres">
      <dgm:prSet presAssocID="{AB2FFB57-B3F9-4DBB-85F5-96E2025CC0AF}" presName="L1TextContainer" presStyleLbl="revTx" presStyleIdx="0" presStyleCnt="5">
        <dgm:presLayoutVars>
          <dgm:chMax val="1"/>
          <dgm:chPref val="1"/>
          <dgm:bulletEnabled val="1"/>
        </dgm:presLayoutVars>
      </dgm:prSet>
      <dgm:spPr/>
    </dgm:pt>
    <dgm:pt modelId="{052D6092-B859-4D6E-B215-6CD58FC60DB6}" type="pres">
      <dgm:prSet presAssocID="{AB2FFB57-B3F9-4DBB-85F5-96E2025CC0AF}" presName="L2TextContainerWrapper" presStyleCnt="0">
        <dgm:presLayoutVars>
          <dgm:chMax val="0"/>
          <dgm:chPref val="0"/>
          <dgm:bulletEnabled val="1"/>
        </dgm:presLayoutVars>
      </dgm:prSet>
      <dgm:spPr/>
    </dgm:pt>
    <dgm:pt modelId="{3FAD424A-8520-43AF-BAC6-50AAE5C56A3E}" type="pres">
      <dgm:prSet presAssocID="{AB2FFB57-B3F9-4DBB-85F5-96E2025CC0AF}" presName="L2TextContainer" presStyleLbl="bgAccFollowNode1" presStyleIdx="0" presStyleCnt="5"/>
      <dgm:spPr/>
    </dgm:pt>
    <dgm:pt modelId="{606E042D-4F7C-4E7E-BA33-638472DE2670}" type="pres">
      <dgm:prSet presAssocID="{AB2FFB57-B3F9-4DBB-85F5-96E2025CC0AF}" presName="FlexibleEmptyPlaceHolder" presStyleCnt="0"/>
      <dgm:spPr/>
    </dgm:pt>
    <dgm:pt modelId="{0A82D813-3DE0-440D-82FC-D594D7BB75C3}" type="pres">
      <dgm:prSet presAssocID="{AB2FFB57-B3F9-4DBB-85F5-96E2025CC0AF}" presName="ConnectLine" presStyleLbl="alignNode1" presStyleIdx="0" presStyleCnt="5"/>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15768A3F-E48D-4FD5-A9E5-A05FC6DD4940}" type="pres">
      <dgm:prSet presAssocID="{AB2FFB57-B3F9-4DBB-85F5-96E2025CC0AF}" presName="ConnectorPoint" presStyleLbl="fgAcc1" presStyleIdx="0" presStyleCnt="5"/>
      <dgm:spPr>
        <a:solidFill>
          <a:schemeClr val="lt1">
            <a:alpha val="90000"/>
            <a:hueOff val="0"/>
            <a:satOff val="0"/>
            <a:lumOff val="0"/>
            <a:alphaOff val="0"/>
          </a:schemeClr>
        </a:solidFill>
        <a:ln w="12700" cap="flat" cmpd="sng" algn="ctr">
          <a:noFill/>
          <a:prstDash val="solid"/>
          <a:miter lim="800000"/>
        </a:ln>
        <a:effectLst/>
      </dgm:spPr>
    </dgm:pt>
    <dgm:pt modelId="{8BDB1C5D-6482-40E7-BC53-0EC3C5B1B047}" type="pres">
      <dgm:prSet presAssocID="{AB2FFB57-B3F9-4DBB-85F5-96E2025CC0AF}" presName="EmptyPlaceHolder" presStyleCnt="0"/>
      <dgm:spPr/>
    </dgm:pt>
    <dgm:pt modelId="{FA775B0B-FC0D-4AB6-841C-1E7DCC3C2AA3}" type="pres">
      <dgm:prSet presAssocID="{CC5D5D82-52BF-49AD-8A28-2A6F2363737A}" presName="spaceBetweenRectangles" presStyleCnt="0"/>
      <dgm:spPr/>
    </dgm:pt>
    <dgm:pt modelId="{DAFCA1D9-FE58-4BDB-8640-9A706A66AFB6}" type="pres">
      <dgm:prSet presAssocID="{C09D505D-882E-4357-9740-E8E5FD7E7097}" presName="composite" presStyleCnt="0"/>
      <dgm:spPr/>
    </dgm:pt>
    <dgm:pt modelId="{38622F1B-603B-4B4A-9F02-B6A12C0EB0E6}" type="pres">
      <dgm:prSet presAssocID="{C09D505D-882E-4357-9740-E8E5FD7E7097}" presName="L1TextContainer" presStyleLbl="revTx" presStyleIdx="1" presStyleCnt="5">
        <dgm:presLayoutVars>
          <dgm:chMax val="1"/>
          <dgm:chPref val="1"/>
          <dgm:bulletEnabled val="1"/>
        </dgm:presLayoutVars>
      </dgm:prSet>
      <dgm:spPr/>
    </dgm:pt>
    <dgm:pt modelId="{4103F86B-10E3-4C19-A706-22D793DA9A9C}" type="pres">
      <dgm:prSet presAssocID="{C09D505D-882E-4357-9740-E8E5FD7E7097}" presName="L2TextContainerWrapper" presStyleCnt="0">
        <dgm:presLayoutVars>
          <dgm:chMax val="0"/>
          <dgm:chPref val="0"/>
          <dgm:bulletEnabled val="1"/>
        </dgm:presLayoutVars>
      </dgm:prSet>
      <dgm:spPr/>
    </dgm:pt>
    <dgm:pt modelId="{F0CA065C-6995-4909-81AC-02388FAD93F1}" type="pres">
      <dgm:prSet presAssocID="{C09D505D-882E-4357-9740-E8E5FD7E7097}" presName="L2TextContainer" presStyleLbl="bgAccFollowNode1" presStyleIdx="1" presStyleCnt="5"/>
      <dgm:spPr/>
    </dgm:pt>
    <dgm:pt modelId="{DB9CC8F8-F39B-46F1-83FB-BCDA59E94144}" type="pres">
      <dgm:prSet presAssocID="{C09D505D-882E-4357-9740-E8E5FD7E7097}" presName="FlexibleEmptyPlaceHolder" presStyleCnt="0"/>
      <dgm:spPr/>
    </dgm:pt>
    <dgm:pt modelId="{867AE9A1-2024-4D89-B175-F5EC49DE3EB9}" type="pres">
      <dgm:prSet presAssocID="{C09D505D-882E-4357-9740-E8E5FD7E7097}" presName="ConnectLine" presStyleLbl="alignNode1" presStyleIdx="1" presStyleCnt="5"/>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553EA6D3-63D4-4C96-85EE-DC16AF7367C0}" type="pres">
      <dgm:prSet presAssocID="{C09D505D-882E-4357-9740-E8E5FD7E7097}" presName="ConnectorPoint"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6BFEE0E2-E746-4D42-A66D-360F9AF6964A}" type="pres">
      <dgm:prSet presAssocID="{C09D505D-882E-4357-9740-E8E5FD7E7097}" presName="EmptyPlaceHolder" presStyleCnt="0"/>
      <dgm:spPr/>
    </dgm:pt>
    <dgm:pt modelId="{8F253D55-AE92-4575-8385-62943D8B313B}" type="pres">
      <dgm:prSet presAssocID="{40C8F6B8-CB5D-465C-98AE-6001319605F9}" presName="spaceBetweenRectangles" presStyleCnt="0"/>
      <dgm:spPr/>
    </dgm:pt>
    <dgm:pt modelId="{9E80A9D6-F0FF-4FD0-922B-EA9173250153}" type="pres">
      <dgm:prSet presAssocID="{F031F275-EF88-4873-A75F-3AF573897464}" presName="composite" presStyleCnt="0"/>
      <dgm:spPr/>
    </dgm:pt>
    <dgm:pt modelId="{4A34CFE9-BC11-40E1-9952-421A89716EAD}" type="pres">
      <dgm:prSet presAssocID="{F031F275-EF88-4873-A75F-3AF573897464}" presName="L1TextContainer" presStyleLbl="revTx" presStyleIdx="2" presStyleCnt="5">
        <dgm:presLayoutVars>
          <dgm:chMax val="1"/>
          <dgm:chPref val="1"/>
          <dgm:bulletEnabled val="1"/>
        </dgm:presLayoutVars>
      </dgm:prSet>
      <dgm:spPr/>
    </dgm:pt>
    <dgm:pt modelId="{D04DDBE8-FFF0-41D6-A0F3-E2BD03B10D08}" type="pres">
      <dgm:prSet presAssocID="{F031F275-EF88-4873-A75F-3AF573897464}" presName="L2TextContainerWrapper" presStyleCnt="0">
        <dgm:presLayoutVars>
          <dgm:chMax val="0"/>
          <dgm:chPref val="0"/>
          <dgm:bulletEnabled val="1"/>
        </dgm:presLayoutVars>
      </dgm:prSet>
      <dgm:spPr/>
    </dgm:pt>
    <dgm:pt modelId="{8A5D59BA-315E-4378-A891-9A28F8F914D2}" type="pres">
      <dgm:prSet presAssocID="{F031F275-EF88-4873-A75F-3AF573897464}" presName="L2TextContainer" presStyleLbl="bgAccFollowNode1" presStyleIdx="2" presStyleCnt="5"/>
      <dgm:spPr/>
    </dgm:pt>
    <dgm:pt modelId="{89E4F2D8-7C26-4D26-9352-22C2BB2209FD}" type="pres">
      <dgm:prSet presAssocID="{F031F275-EF88-4873-A75F-3AF573897464}" presName="FlexibleEmptyPlaceHolder" presStyleCnt="0"/>
      <dgm:spPr/>
    </dgm:pt>
    <dgm:pt modelId="{F596F7F6-7503-48C9-8A11-D57354ECC819}" type="pres">
      <dgm:prSet presAssocID="{F031F275-EF88-4873-A75F-3AF573897464}" presName="ConnectLine" presStyleLbl="alignNode1" presStyleIdx="2" presStyleCnt="5"/>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3D4E00CE-CAAF-4008-97CB-106F5D96F816}" type="pres">
      <dgm:prSet presAssocID="{F031F275-EF88-4873-A75F-3AF573897464}" presName="ConnectorPoint"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DF3ABEE6-739D-443C-8863-6BA955CB2ED1}" type="pres">
      <dgm:prSet presAssocID="{F031F275-EF88-4873-A75F-3AF573897464}" presName="EmptyPlaceHolder" presStyleCnt="0"/>
      <dgm:spPr/>
    </dgm:pt>
    <dgm:pt modelId="{58D7972A-3049-427A-B43D-89A0A4A821B8}" type="pres">
      <dgm:prSet presAssocID="{C31837DD-71FF-4147-944A-1D595E626D81}" presName="spaceBetweenRectangles" presStyleCnt="0"/>
      <dgm:spPr/>
    </dgm:pt>
    <dgm:pt modelId="{5352CEF9-BD3A-469F-97D1-60ECBC6F6DFA}" type="pres">
      <dgm:prSet presAssocID="{EEB6A69B-8CAF-4CC1-B3FA-4BE439A58BA2}" presName="composite" presStyleCnt="0"/>
      <dgm:spPr/>
    </dgm:pt>
    <dgm:pt modelId="{B66DA022-8550-429F-A8C8-D1A1360A1548}" type="pres">
      <dgm:prSet presAssocID="{EEB6A69B-8CAF-4CC1-B3FA-4BE439A58BA2}" presName="L1TextContainer" presStyleLbl="revTx" presStyleIdx="3" presStyleCnt="5">
        <dgm:presLayoutVars>
          <dgm:chMax val="1"/>
          <dgm:chPref val="1"/>
          <dgm:bulletEnabled val="1"/>
        </dgm:presLayoutVars>
      </dgm:prSet>
      <dgm:spPr/>
    </dgm:pt>
    <dgm:pt modelId="{859C8DB5-D512-47C8-B2F2-77C4356E8EB4}" type="pres">
      <dgm:prSet presAssocID="{EEB6A69B-8CAF-4CC1-B3FA-4BE439A58BA2}" presName="L2TextContainerWrapper" presStyleCnt="0">
        <dgm:presLayoutVars>
          <dgm:chMax val="0"/>
          <dgm:chPref val="0"/>
          <dgm:bulletEnabled val="1"/>
        </dgm:presLayoutVars>
      </dgm:prSet>
      <dgm:spPr/>
    </dgm:pt>
    <dgm:pt modelId="{BC4B87D2-1C9B-425D-A550-439B700CE46E}" type="pres">
      <dgm:prSet presAssocID="{EEB6A69B-8CAF-4CC1-B3FA-4BE439A58BA2}" presName="L2TextContainer" presStyleLbl="bgAccFollowNode1" presStyleIdx="3" presStyleCnt="5"/>
      <dgm:spPr/>
    </dgm:pt>
    <dgm:pt modelId="{81B50D1A-9972-46A2-AD70-719D340BFE06}" type="pres">
      <dgm:prSet presAssocID="{EEB6A69B-8CAF-4CC1-B3FA-4BE439A58BA2}" presName="FlexibleEmptyPlaceHolder" presStyleCnt="0"/>
      <dgm:spPr/>
    </dgm:pt>
    <dgm:pt modelId="{66A2C023-0F97-43AE-AAAF-39BD5BE6410F}" type="pres">
      <dgm:prSet presAssocID="{EEB6A69B-8CAF-4CC1-B3FA-4BE439A58BA2}" presName="ConnectLine" presStyleLbl="alignNode1" presStyleIdx="3" presStyleCnt="5"/>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85AC5A78-F82E-4CA1-8799-6ADB15C919FC}" type="pres">
      <dgm:prSet presAssocID="{EEB6A69B-8CAF-4CC1-B3FA-4BE439A58BA2}" presName="ConnectorPoint"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4D241094-C54C-423E-AADA-D823A64F6EA5}" type="pres">
      <dgm:prSet presAssocID="{EEB6A69B-8CAF-4CC1-B3FA-4BE439A58BA2}" presName="EmptyPlaceHolder" presStyleCnt="0"/>
      <dgm:spPr/>
    </dgm:pt>
    <dgm:pt modelId="{89A8B100-F20A-46CB-BDC0-7A1E2C087E51}" type="pres">
      <dgm:prSet presAssocID="{65A82B44-EC7E-49B6-A757-682D4DC5E7EF}" presName="spaceBetweenRectangles" presStyleCnt="0"/>
      <dgm:spPr/>
    </dgm:pt>
    <dgm:pt modelId="{96D709F1-DBB5-42D4-AB0C-A330571ED312}" type="pres">
      <dgm:prSet presAssocID="{F7A92876-9D7A-44C1-BFF7-55FF789A0C94}" presName="composite" presStyleCnt="0"/>
      <dgm:spPr/>
    </dgm:pt>
    <dgm:pt modelId="{D0368F7A-D7A1-42C0-976E-923CE7D87F22}" type="pres">
      <dgm:prSet presAssocID="{F7A92876-9D7A-44C1-BFF7-55FF789A0C94}" presName="L1TextContainer" presStyleLbl="revTx" presStyleIdx="4" presStyleCnt="5">
        <dgm:presLayoutVars>
          <dgm:chMax val="1"/>
          <dgm:chPref val="1"/>
          <dgm:bulletEnabled val="1"/>
        </dgm:presLayoutVars>
      </dgm:prSet>
      <dgm:spPr/>
    </dgm:pt>
    <dgm:pt modelId="{1F11F4E4-7CF1-4FDC-906A-67288B16B3F9}" type="pres">
      <dgm:prSet presAssocID="{F7A92876-9D7A-44C1-BFF7-55FF789A0C94}" presName="L2TextContainerWrapper" presStyleCnt="0">
        <dgm:presLayoutVars>
          <dgm:chMax val="0"/>
          <dgm:chPref val="0"/>
          <dgm:bulletEnabled val="1"/>
        </dgm:presLayoutVars>
      </dgm:prSet>
      <dgm:spPr/>
    </dgm:pt>
    <dgm:pt modelId="{9AC01222-1A7F-4605-B04E-E6A11F89C75B}" type="pres">
      <dgm:prSet presAssocID="{F7A92876-9D7A-44C1-BFF7-55FF789A0C94}" presName="L2TextContainer" presStyleLbl="bgAccFollowNode1" presStyleIdx="4" presStyleCnt="5"/>
      <dgm:spPr/>
    </dgm:pt>
    <dgm:pt modelId="{0E27294B-9BBC-4AD8-A0B0-594848A9C545}" type="pres">
      <dgm:prSet presAssocID="{F7A92876-9D7A-44C1-BFF7-55FF789A0C94}" presName="FlexibleEmptyPlaceHolder" presStyleCnt="0"/>
      <dgm:spPr/>
    </dgm:pt>
    <dgm:pt modelId="{011088D6-B3AA-4D02-A781-20B492286F89}" type="pres">
      <dgm:prSet presAssocID="{F7A92876-9D7A-44C1-BFF7-55FF789A0C94}" presName="ConnectLine" presStyleLbl="alignNode1" presStyleIdx="4" presStyleCnt="5"/>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B2EAADC9-D331-43A1-A959-34831B5946B8}" type="pres">
      <dgm:prSet presAssocID="{F7A92876-9D7A-44C1-BFF7-55FF789A0C94}" presName="ConnectorPoint"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E97A6FB8-4735-4158-9F53-484A62BA2DE9}" type="pres">
      <dgm:prSet presAssocID="{F7A92876-9D7A-44C1-BFF7-55FF789A0C94}" presName="EmptyPlaceHolder" presStyleCnt="0"/>
      <dgm:spPr/>
    </dgm:pt>
  </dgm:ptLst>
  <dgm:cxnLst>
    <dgm:cxn modelId="{B7716808-7BD3-45BE-BA6E-6F0576D50D49}" srcId="{F031F275-EF88-4873-A75F-3AF573897464}" destId="{F74C00A9-66E2-4C8F-B838-4753B6B67C3C}" srcOrd="0" destOrd="0" parTransId="{64A77DFB-6D07-4F85-B014-0D1A22D3D369}" sibTransId="{9B09DFFB-D32B-4E3A-83AF-40DA2E135627}"/>
    <dgm:cxn modelId="{DB76CF0A-801D-4529-B617-49E72CF09C7C}" type="presOf" srcId="{F031F275-EF88-4873-A75F-3AF573897464}" destId="{4A34CFE9-BC11-40E1-9952-421A89716EAD}" srcOrd="0" destOrd="0" presId="urn:microsoft.com/office/officeart/2017/3/layout/HorizontalPathTimeline"/>
    <dgm:cxn modelId="{DC83435C-98A5-44BC-81EF-597674FBADE0}" srcId="{EEB6A69B-8CAF-4CC1-B3FA-4BE439A58BA2}" destId="{41D3D809-D5C2-4A62-92AB-814C183E612D}" srcOrd="0" destOrd="0" parTransId="{6DAF5D6C-26B4-45CE-938E-AD1A5BF87D4D}" sibTransId="{2929B53B-CA1C-410A-A9F2-6B784946E008}"/>
    <dgm:cxn modelId="{9C06BB61-639B-4BFE-9BFF-46C458B3173C}" srcId="{729D86CF-59A9-40EB-8E7C-D18ACFD33606}" destId="{EEB6A69B-8CAF-4CC1-B3FA-4BE439A58BA2}" srcOrd="3" destOrd="0" parTransId="{A2815A7B-8EFE-4490-8C1F-924E08EDA181}" sibTransId="{65A82B44-EC7E-49B6-A757-682D4DC5E7EF}"/>
    <dgm:cxn modelId="{048CCE47-217C-496D-BE69-4A22D2FFDB0E}" srcId="{729D86CF-59A9-40EB-8E7C-D18ACFD33606}" destId="{F031F275-EF88-4873-A75F-3AF573897464}" srcOrd="2" destOrd="0" parTransId="{605957F2-BEC8-4AEE-9E11-4BFB4B0F8EDE}" sibTransId="{C31837DD-71FF-4147-944A-1D595E626D81}"/>
    <dgm:cxn modelId="{3F007948-84EC-4021-B394-E0B76EDD638F}" srcId="{F7A92876-9D7A-44C1-BFF7-55FF789A0C94}" destId="{0E1FCD30-D9C2-4745-9889-143964EEA30F}" srcOrd="0" destOrd="0" parTransId="{86116AC1-16C1-4574-902E-37FAEE900C04}" sibTransId="{A18388A3-9B57-4F19-A290-BF3ABD37766B}"/>
    <dgm:cxn modelId="{2E8FBE4D-6C59-4629-8706-7CD8AF1866F5}" srcId="{729D86CF-59A9-40EB-8E7C-D18ACFD33606}" destId="{F7A92876-9D7A-44C1-BFF7-55FF789A0C94}" srcOrd="4" destOrd="0" parTransId="{171A2E89-D4F5-4F09-9CC9-3698C21694C9}" sibTransId="{49C8DFED-E727-430E-83F0-7451BF97C908}"/>
    <dgm:cxn modelId="{8CA75D54-F6E3-4014-A816-A148721E715A}" type="presOf" srcId="{F7A92876-9D7A-44C1-BFF7-55FF789A0C94}" destId="{D0368F7A-D7A1-42C0-976E-923CE7D87F22}" srcOrd="0" destOrd="0" presId="urn:microsoft.com/office/officeart/2017/3/layout/HorizontalPathTimeline"/>
    <dgm:cxn modelId="{9AAB3E59-1AAB-4723-8BD0-D5016906302E}" srcId="{729D86CF-59A9-40EB-8E7C-D18ACFD33606}" destId="{C09D505D-882E-4357-9740-E8E5FD7E7097}" srcOrd="1" destOrd="0" parTransId="{1075A174-2E89-45CD-B573-63775FF0A397}" sibTransId="{40C8F6B8-CB5D-465C-98AE-6001319605F9}"/>
    <dgm:cxn modelId="{F400AB79-0D46-45A7-8811-47CA648B3A83}" type="presOf" srcId="{F74C00A9-66E2-4C8F-B838-4753B6B67C3C}" destId="{8A5D59BA-315E-4378-A891-9A28F8F914D2}" srcOrd="0" destOrd="0" presId="urn:microsoft.com/office/officeart/2017/3/layout/HorizontalPathTimeline"/>
    <dgm:cxn modelId="{84E09987-A75A-4927-A5BC-BBAE7B1A798D}" type="presOf" srcId="{41D3D809-D5C2-4A62-92AB-814C183E612D}" destId="{BC4B87D2-1C9B-425D-A550-439B700CE46E}" srcOrd="0" destOrd="0" presId="urn:microsoft.com/office/officeart/2017/3/layout/HorizontalPathTimeline"/>
    <dgm:cxn modelId="{B3E99BA1-472C-4788-B74D-463FF009E370}" srcId="{729D86CF-59A9-40EB-8E7C-D18ACFD33606}" destId="{AB2FFB57-B3F9-4DBB-85F5-96E2025CC0AF}" srcOrd="0" destOrd="0" parTransId="{B3ED7F59-5A60-4236-929D-C9C38032EB26}" sibTransId="{CC5D5D82-52BF-49AD-8A28-2A6F2363737A}"/>
    <dgm:cxn modelId="{3EF12AAB-9703-4567-AE33-E42D0F3E18E2}" type="presOf" srcId="{729D86CF-59A9-40EB-8E7C-D18ACFD33606}" destId="{0072BF3B-D716-474D-9D28-B9B835F713EF}" srcOrd="0" destOrd="0" presId="urn:microsoft.com/office/officeart/2017/3/layout/HorizontalPathTimeline"/>
    <dgm:cxn modelId="{421814AF-46AE-4D1F-9212-3060AD59DC06}" type="presOf" srcId="{0E1FCD30-D9C2-4745-9889-143964EEA30F}" destId="{9AC01222-1A7F-4605-B04E-E6A11F89C75B}" srcOrd="0" destOrd="0" presId="urn:microsoft.com/office/officeart/2017/3/layout/HorizontalPathTimeline"/>
    <dgm:cxn modelId="{023C51B4-751F-46C7-9588-1F575258004E}" type="presOf" srcId="{4FE5E407-7CA4-41B8-A437-9516C939E0C6}" destId="{3FAD424A-8520-43AF-BAC6-50AAE5C56A3E}" srcOrd="0" destOrd="0" presId="urn:microsoft.com/office/officeart/2017/3/layout/HorizontalPathTimeline"/>
    <dgm:cxn modelId="{B22870CB-B876-4E9E-8B5B-8F1B41898EBE}" type="presOf" srcId="{FDC6C8E4-E3F9-44BD-8588-3DA642567601}" destId="{F0CA065C-6995-4909-81AC-02388FAD93F1}" srcOrd="0" destOrd="0" presId="urn:microsoft.com/office/officeart/2017/3/layout/HorizontalPathTimeline"/>
    <dgm:cxn modelId="{AA24D7CF-2F99-47D2-B8D0-DEE7AF5F34F8}" type="presOf" srcId="{AB2FFB57-B3F9-4DBB-85F5-96E2025CC0AF}" destId="{C2AD8BE2-3792-4FC4-B069-594E6C0A86CD}" srcOrd="0" destOrd="0" presId="urn:microsoft.com/office/officeart/2017/3/layout/HorizontalPathTimeline"/>
    <dgm:cxn modelId="{CD9019E3-0E01-4EEC-A408-AE9F1757ACB1}" srcId="{C09D505D-882E-4357-9740-E8E5FD7E7097}" destId="{FDC6C8E4-E3F9-44BD-8588-3DA642567601}" srcOrd="0" destOrd="0" parTransId="{AE283016-C61C-4E02-9B65-63387B398853}" sibTransId="{4649D748-8683-4412-84DD-135781F1A288}"/>
    <dgm:cxn modelId="{79C29DEF-7EEF-408B-8C73-F789D2BF23E0}" srcId="{AB2FFB57-B3F9-4DBB-85F5-96E2025CC0AF}" destId="{4FE5E407-7CA4-41B8-A437-9516C939E0C6}" srcOrd="0" destOrd="0" parTransId="{902C2E64-CC1F-43DD-8DEC-C90066B8AC22}" sibTransId="{D8BE1911-2B30-4FEC-BC15-12A2848A2CFF}"/>
    <dgm:cxn modelId="{4E0657F3-6BCA-44DD-9286-BB3E040F5F8C}" type="presOf" srcId="{EEB6A69B-8CAF-4CC1-B3FA-4BE439A58BA2}" destId="{B66DA022-8550-429F-A8C8-D1A1360A1548}" srcOrd="0" destOrd="0" presId="urn:microsoft.com/office/officeart/2017/3/layout/HorizontalPathTimeline"/>
    <dgm:cxn modelId="{609E7DFB-FD1D-4252-AB7D-51FF74018BF7}" type="presOf" srcId="{C09D505D-882E-4357-9740-E8E5FD7E7097}" destId="{38622F1B-603B-4B4A-9F02-B6A12C0EB0E6}" srcOrd="0" destOrd="0" presId="urn:microsoft.com/office/officeart/2017/3/layout/HorizontalPathTimeline"/>
    <dgm:cxn modelId="{E2528B55-0EFF-48FF-BA2D-DB5070439904}" type="presParOf" srcId="{0072BF3B-D716-474D-9D28-B9B835F713EF}" destId="{1B246293-2B11-4D27-9279-0DCF31F48F35}" srcOrd="0" destOrd="0" presId="urn:microsoft.com/office/officeart/2017/3/layout/HorizontalPathTimeline"/>
    <dgm:cxn modelId="{EA874338-3BC4-4B9D-AB0C-053E2C5C2311}" type="presParOf" srcId="{0072BF3B-D716-474D-9D28-B9B835F713EF}" destId="{696A30DE-DCAC-4939-8214-E03C5CCF7D82}" srcOrd="1" destOrd="0" presId="urn:microsoft.com/office/officeart/2017/3/layout/HorizontalPathTimeline"/>
    <dgm:cxn modelId="{59B2428C-6C10-424C-8AEC-F835F18E78D6}" type="presParOf" srcId="{696A30DE-DCAC-4939-8214-E03C5CCF7D82}" destId="{DB98FAE6-2622-4D27-BFC2-BAC3D43C12E9}" srcOrd="0" destOrd="0" presId="urn:microsoft.com/office/officeart/2017/3/layout/HorizontalPathTimeline"/>
    <dgm:cxn modelId="{FAB76AFC-ED92-49C3-B2A3-7D8E5B9627BE}" type="presParOf" srcId="{DB98FAE6-2622-4D27-BFC2-BAC3D43C12E9}" destId="{C2AD8BE2-3792-4FC4-B069-594E6C0A86CD}" srcOrd="0" destOrd="0" presId="urn:microsoft.com/office/officeart/2017/3/layout/HorizontalPathTimeline"/>
    <dgm:cxn modelId="{D8EF4BD6-FDB3-4703-B0BB-86CAD6CD2EB2}" type="presParOf" srcId="{DB98FAE6-2622-4D27-BFC2-BAC3D43C12E9}" destId="{052D6092-B859-4D6E-B215-6CD58FC60DB6}" srcOrd="1" destOrd="0" presId="urn:microsoft.com/office/officeart/2017/3/layout/HorizontalPathTimeline"/>
    <dgm:cxn modelId="{72B1E349-FE39-4D4F-A0AE-75470E335DE0}" type="presParOf" srcId="{052D6092-B859-4D6E-B215-6CD58FC60DB6}" destId="{3FAD424A-8520-43AF-BAC6-50AAE5C56A3E}" srcOrd="0" destOrd="0" presId="urn:microsoft.com/office/officeart/2017/3/layout/HorizontalPathTimeline"/>
    <dgm:cxn modelId="{67539BE8-3766-4749-B581-0F8986B353F8}" type="presParOf" srcId="{052D6092-B859-4D6E-B215-6CD58FC60DB6}" destId="{606E042D-4F7C-4E7E-BA33-638472DE2670}" srcOrd="1" destOrd="0" presId="urn:microsoft.com/office/officeart/2017/3/layout/HorizontalPathTimeline"/>
    <dgm:cxn modelId="{82E5BB04-B106-4D2F-A80E-24021BE04275}" type="presParOf" srcId="{DB98FAE6-2622-4D27-BFC2-BAC3D43C12E9}" destId="{0A82D813-3DE0-440D-82FC-D594D7BB75C3}" srcOrd="2" destOrd="0" presId="urn:microsoft.com/office/officeart/2017/3/layout/HorizontalPathTimeline"/>
    <dgm:cxn modelId="{28EA31B7-5A79-43E4-AB98-3CD9757BCD24}" type="presParOf" srcId="{DB98FAE6-2622-4D27-BFC2-BAC3D43C12E9}" destId="{15768A3F-E48D-4FD5-A9E5-A05FC6DD4940}" srcOrd="3" destOrd="0" presId="urn:microsoft.com/office/officeart/2017/3/layout/HorizontalPathTimeline"/>
    <dgm:cxn modelId="{34112E65-81A7-4C76-8236-FBF2FEC1953F}" type="presParOf" srcId="{DB98FAE6-2622-4D27-BFC2-BAC3D43C12E9}" destId="{8BDB1C5D-6482-40E7-BC53-0EC3C5B1B047}" srcOrd="4" destOrd="0" presId="urn:microsoft.com/office/officeart/2017/3/layout/HorizontalPathTimeline"/>
    <dgm:cxn modelId="{C1D9C445-E4B5-4FDD-AA59-1E115C5968D9}" type="presParOf" srcId="{696A30DE-DCAC-4939-8214-E03C5CCF7D82}" destId="{FA775B0B-FC0D-4AB6-841C-1E7DCC3C2AA3}" srcOrd="1" destOrd="0" presId="urn:microsoft.com/office/officeart/2017/3/layout/HorizontalPathTimeline"/>
    <dgm:cxn modelId="{1DAF4FE5-E9BB-48D4-B621-0D7846E31BAF}" type="presParOf" srcId="{696A30DE-DCAC-4939-8214-E03C5CCF7D82}" destId="{DAFCA1D9-FE58-4BDB-8640-9A706A66AFB6}" srcOrd="2" destOrd="0" presId="urn:microsoft.com/office/officeart/2017/3/layout/HorizontalPathTimeline"/>
    <dgm:cxn modelId="{D50005F1-66FB-4222-97CB-B2A8BE869283}" type="presParOf" srcId="{DAFCA1D9-FE58-4BDB-8640-9A706A66AFB6}" destId="{38622F1B-603B-4B4A-9F02-B6A12C0EB0E6}" srcOrd="0" destOrd="0" presId="urn:microsoft.com/office/officeart/2017/3/layout/HorizontalPathTimeline"/>
    <dgm:cxn modelId="{BD45ED28-4E00-4CDC-85E1-953BFAD354FA}" type="presParOf" srcId="{DAFCA1D9-FE58-4BDB-8640-9A706A66AFB6}" destId="{4103F86B-10E3-4C19-A706-22D793DA9A9C}" srcOrd="1" destOrd="0" presId="urn:microsoft.com/office/officeart/2017/3/layout/HorizontalPathTimeline"/>
    <dgm:cxn modelId="{B50F8DD6-D870-4BDF-AC04-24D9F5B871E3}" type="presParOf" srcId="{4103F86B-10E3-4C19-A706-22D793DA9A9C}" destId="{F0CA065C-6995-4909-81AC-02388FAD93F1}" srcOrd="0" destOrd="0" presId="urn:microsoft.com/office/officeart/2017/3/layout/HorizontalPathTimeline"/>
    <dgm:cxn modelId="{38A891EF-2016-4469-9ACF-00233630CC68}" type="presParOf" srcId="{4103F86B-10E3-4C19-A706-22D793DA9A9C}" destId="{DB9CC8F8-F39B-46F1-83FB-BCDA59E94144}" srcOrd="1" destOrd="0" presId="urn:microsoft.com/office/officeart/2017/3/layout/HorizontalPathTimeline"/>
    <dgm:cxn modelId="{FABADA2D-09B2-4B0D-A66D-28CD4F30FEF7}" type="presParOf" srcId="{DAFCA1D9-FE58-4BDB-8640-9A706A66AFB6}" destId="{867AE9A1-2024-4D89-B175-F5EC49DE3EB9}" srcOrd="2" destOrd="0" presId="urn:microsoft.com/office/officeart/2017/3/layout/HorizontalPathTimeline"/>
    <dgm:cxn modelId="{FD6C4C77-879C-41B8-98A0-B7F12CDDFFB6}" type="presParOf" srcId="{DAFCA1D9-FE58-4BDB-8640-9A706A66AFB6}" destId="{553EA6D3-63D4-4C96-85EE-DC16AF7367C0}" srcOrd="3" destOrd="0" presId="urn:microsoft.com/office/officeart/2017/3/layout/HorizontalPathTimeline"/>
    <dgm:cxn modelId="{1F056CEE-975D-41C2-AC77-ECA318869412}" type="presParOf" srcId="{DAFCA1D9-FE58-4BDB-8640-9A706A66AFB6}" destId="{6BFEE0E2-E746-4D42-A66D-360F9AF6964A}" srcOrd="4" destOrd="0" presId="urn:microsoft.com/office/officeart/2017/3/layout/HorizontalPathTimeline"/>
    <dgm:cxn modelId="{786A2D2C-1CF8-47B5-B2FA-2E5A1B5238AA}" type="presParOf" srcId="{696A30DE-DCAC-4939-8214-E03C5CCF7D82}" destId="{8F253D55-AE92-4575-8385-62943D8B313B}" srcOrd="3" destOrd="0" presId="urn:microsoft.com/office/officeart/2017/3/layout/HorizontalPathTimeline"/>
    <dgm:cxn modelId="{BF62B3F4-7EDF-40F4-B3A7-646485A6B896}" type="presParOf" srcId="{696A30DE-DCAC-4939-8214-E03C5CCF7D82}" destId="{9E80A9D6-F0FF-4FD0-922B-EA9173250153}" srcOrd="4" destOrd="0" presId="urn:microsoft.com/office/officeart/2017/3/layout/HorizontalPathTimeline"/>
    <dgm:cxn modelId="{3CFD4852-29F2-450E-AB4A-386EFF5B145B}" type="presParOf" srcId="{9E80A9D6-F0FF-4FD0-922B-EA9173250153}" destId="{4A34CFE9-BC11-40E1-9952-421A89716EAD}" srcOrd="0" destOrd="0" presId="urn:microsoft.com/office/officeart/2017/3/layout/HorizontalPathTimeline"/>
    <dgm:cxn modelId="{908FB654-5E24-42EE-90AE-894BE23BE3AB}" type="presParOf" srcId="{9E80A9D6-F0FF-4FD0-922B-EA9173250153}" destId="{D04DDBE8-FFF0-41D6-A0F3-E2BD03B10D08}" srcOrd="1" destOrd="0" presId="urn:microsoft.com/office/officeart/2017/3/layout/HorizontalPathTimeline"/>
    <dgm:cxn modelId="{114F29CB-0E21-42FA-9423-EEB4BAF4102A}" type="presParOf" srcId="{D04DDBE8-FFF0-41D6-A0F3-E2BD03B10D08}" destId="{8A5D59BA-315E-4378-A891-9A28F8F914D2}" srcOrd="0" destOrd="0" presId="urn:microsoft.com/office/officeart/2017/3/layout/HorizontalPathTimeline"/>
    <dgm:cxn modelId="{D5326783-57B4-47C3-B1A7-33D030C383D3}" type="presParOf" srcId="{D04DDBE8-FFF0-41D6-A0F3-E2BD03B10D08}" destId="{89E4F2D8-7C26-4D26-9352-22C2BB2209FD}" srcOrd="1" destOrd="0" presId="urn:microsoft.com/office/officeart/2017/3/layout/HorizontalPathTimeline"/>
    <dgm:cxn modelId="{490F347B-F388-4B95-AAA0-99C2ACC1262C}" type="presParOf" srcId="{9E80A9D6-F0FF-4FD0-922B-EA9173250153}" destId="{F596F7F6-7503-48C9-8A11-D57354ECC819}" srcOrd="2" destOrd="0" presId="urn:microsoft.com/office/officeart/2017/3/layout/HorizontalPathTimeline"/>
    <dgm:cxn modelId="{1F152C3D-536B-48E7-99E8-C2219CFA5528}" type="presParOf" srcId="{9E80A9D6-F0FF-4FD0-922B-EA9173250153}" destId="{3D4E00CE-CAAF-4008-97CB-106F5D96F816}" srcOrd="3" destOrd="0" presId="urn:microsoft.com/office/officeart/2017/3/layout/HorizontalPathTimeline"/>
    <dgm:cxn modelId="{70454C95-C554-4440-B5F1-49AACD8793DE}" type="presParOf" srcId="{9E80A9D6-F0FF-4FD0-922B-EA9173250153}" destId="{DF3ABEE6-739D-443C-8863-6BA955CB2ED1}" srcOrd="4" destOrd="0" presId="urn:microsoft.com/office/officeart/2017/3/layout/HorizontalPathTimeline"/>
    <dgm:cxn modelId="{8F888829-708F-4D89-AE0A-D6BA0F385AA3}" type="presParOf" srcId="{696A30DE-DCAC-4939-8214-E03C5CCF7D82}" destId="{58D7972A-3049-427A-B43D-89A0A4A821B8}" srcOrd="5" destOrd="0" presId="urn:microsoft.com/office/officeart/2017/3/layout/HorizontalPathTimeline"/>
    <dgm:cxn modelId="{1E2C75A1-FDF3-49E8-8131-761EA27C8239}" type="presParOf" srcId="{696A30DE-DCAC-4939-8214-E03C5CCF7D82}" destId="{5352CEF9-BD3A-469F-97D1-60ECBC6F6DFA}" srcOrd="6" destOrd="0" presId="urn:microsoft.com/office/officeart/2017/3/layout/HorizontalPathTimeline"/>
    <dgm:cxn modelId="{09FE27C0-6863-4C8C-B936-5F2814007189}" type="presParOf" srcId="{5352CEF9-BD3A-469F-97D1-60ECBC6F6DFA}" destId="{B66DA022-8550-429F-A8C8-D1A1360A1548}" srcOrd="0" destOrd="0" presId="urn:microsoft.com/office/officeart/2017/3/layout/HorizontalPathTimeline"/>
    <dgm:cxn modelId="{FF0D220E-9CED-414E-B9CE-DCD70A99F126}" type="presParOf" srcId="{5352CEF9-BD3A-469F-97D1-60ECBC6F6DFA}" destId="{859C8DB5-D512-47C8-B2F2-77C4356E8EB4}" srcOrd="1" destOrd="0" presId="urn:microsoft.com/office/officeart/2017/3/layout/HorizontalPathTimeline"/>
    <dgm:cxn modelId="{932674EC-A11B-43B1-9685-496D40526158}" type="presParOf" srcId="{859C8DB5-D512-47C8-B2F2-77C4356E8EB4}" destId="{BC4B87D2-1C9B-425D-A550-439B700CE46E}" srcOrd="0" destOrd="0" presId="urn:microsoft.com/office/officeart/2017/3/layout/HorizontalPathTimeline"/>
    <dgm:cxn modelId="{A2BBD998-AC6E-430D-972C-E71502493D01}" type="presParOf" srcId="{859C8DB5-D512-47C8-B2F2-77C4356E8EB4}" destId="{81B50D1A-9972-46A2-AD70-719D340BFE06}" srcOrd="1" destOrd="0" presId="urn:microsoft.com/office/officeart/2017/3/layout/HorizontalPathTimeline"/>
    <dgm:cxn modelId="{DD983CCB-41BD-412A-A180-EB09044F45BF}" type="presParOf" srcId="{5352CEF9-BD3A-469F-97D1-60ECBC6F6DFA}" destId="{66A2C023-0F97-43AE-AAAF-39BD5BE6410F}" srcOrd="2" destOrd="0" presId="urn:microsoft.com/office/officeart/2017/3/layout/HorizontalPathTimeline"/>
    <dgm:cxn modelId="{253675DF-B4C0-4004-8E0D-105842B3749C}" type="presParOf" srcId="{5352CEF9-BD3A-469F-97D1-60ECBC6F6DFA}" destId="{85AC5A78-F82E-4CA1-8799-6ADB15C919FC}" srcOrd="3" destOrd="0" presId="urn:microsoft.com/office/officeart/2017/3/layout/HorizontalPathTimeline"/>
    <dgm:cxn modelId="{8CF9B40A-FA2C-40D3-9317-131C4903474B}" type="presParOf" srcId="{5352CEF9-BD3A-469F-97D1-60ECBC6F6DFA}" destId="{4D241094-C54C-423E-AADA-D823A64F6EA5}" srcOrd="4" destOrd="0" presId="urn:microsoft.com/office/officeart/2017/3/layout/HorizontalPathTimeline"/>
    <dgm:cxn modelId="{D87028CB-D522-4FE7-A877-5C70E37BBDAA}" type="presParOf" srcId="{696A30DE-DCAC-4939-8214-E03C5CCF7D82}" destId="{89A8B100-F20A-46CB-BDC0-7A1E2C087E51}" srcOrd="7" destOrd="0" presId="urn:microsoft.com/office/officeart/2017/3/layout/HorizontalPathTimeline"/>
    <dgm:cxn modelId="{0984970E-4802-495C-9A1D-86AF42BC5848}" type="presParOf" srcId="{696A30DE-DCAC-4939-8214-E03C5CCF7D82}" destId="{96D709F1-DBB5-42D4-AB0C-A330571ED312}" srcOrd="8" destOrd="0" presId="urn:microsoft.com/office/officeart/2017/3/layout/HorizontalPathTimeline"/>
    <dgm:cxn modelId="{A0371932-3A0B-4624-81A7-2D8BD9734E19}" type="presParOf" srcId="{96D709F1-DBB5-42D4-AB0C-A330571ED312}" destId="{D0368F7A-D7A1-42C0-976E-923CE7D87F22}" srcOrd="0" destOrd="0" presId="urn:microsoft.com/office/officeart/2017/3/layout/HorizontalPathTimeline"/>
    <dgm:cxn modelId="{100B41A7-2631-48AA-A538-96F791CE1535}" type="presParOf" srcId="{96D709F1-DBB5-42D4-AB0C-A330571ED312}" destId="{1F11F4E4-7CF1-4FDC-906A-67288B16B3F9}" srcOrd="1" destOrd="0" presId="urn:microsoft.com/office/officeart/2017/3/layout/HorizontalPathTimeline"/>
    <dgm:cxn modelId="{6D7E4446-55A5-4C9F-B77D-76B4D6DD72D5}" type="presParOf" srcId="{1F11F4E4-7CF1-4FDC-906A-67288B16B3F9}" destId="{9AC01222-1A7F-4605-B04E-E6A11F89C75B}" srcOrd="0" destOrd="0" presId="urn:microsoft.com/office/officeart/2017/3/layout/HorizontalPathTimeline"/>
    <dgm:cxn modelId="{1702A98D-35DB-4610-BA34-F30B5DD321BE}" type="presParOf" srcId="{1F11F4E4-7CF1-4FDC-906A-67288B16B3F9}" destId="{0E27294B-9BBC-4AD8-A0B0-594848A9C545}" srcOrd="1" destOrd="0" presId="urn:microsoft.com/office/officeart/2017/3/layout/HorizontalPathTimeline"/>
    <dgm:cxn modelId="{FAAA6074-ACC1-457F-8370-2638523B04EE}" type="presParOf" srcId="{96D709F1-DBB5-42D4-AB0C-A330571ED312}" destId="{011088D6-B3AA-4D02-A781-20B492286F89}" srcOrd="2" destOrd="0" presId="urn:microsoft.com/office/officeart/2017/3/layout/HorizontalPathTimeline"/>
    <dgm:cxn modelId="{89DC136F-3A57-4CE4-806B-D91BF321BC8F}" type="presParOf" srcId="{96D709F1-DBB5-42D4-AB0C-A330571ED312}" destId="{B2EAADC9-D331-43A1-A959-34831B5946B8}" srcOrd="3" destOrd="0" presId="urn:microsoft.com/office/officeart/2017/3/layout/HorizontalPathTimeline"/>
    <dgm:cxn modelId="{E8679862-4A4A-4D27-A09C-0AC90BD02D69}" type="presParOf" srcId="{96D709F1-DBB5-42D4-AB0C-A330571ED312}" destId="{E97A6FB8-4735-4158-9F53-484A62BA2DE9}"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D8BE2-3792-4FC4-B069-594E6C0A86CD}">
      <dsp:nvSpPr>
        <dsp:cNvPr id="0" name=""/>
        <dsp:cNvSpPr/>
      </dsp:nvSpPr>
      <dsp:spPr>
        <a:xfrm>
          <a:off x="368836" y="1868190"/>
          <a:ext cx="2908055" cy="393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a:t>14 mars</a:t>
          </a:r>
        </a:p>
      </dsp:txBody>
      <dsp:txXfrm>
        <a:off x="368836" y="1868190"/>
        <a:ext cx="2908055" cy="393120"/>
      </dsp:txXfrm>
    </dsp:sp>
    <dsp:sp modelId="{1B246293-2B11-4D27-9279-0DCF31F48F35}">
      <dsp:nvSpPr>
        <dsp:cNvPr id="0" name=""/>
        <dsp:cNvSpPr/>
      </dsp:nvSpPr>
      <dsp:spPr>
        <a:xfrm>
          <a:off x="0" y="1669891"/>
          <a:ext cx="10915869" cy="1391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AD424A-8520-43AF-BAC6-50AAE5C56A3E}">
      <dsp:nvSpPr>
        <dsp:cNvPr id="0" name=""/>
        <dsp:cNvSpPr/>
      </dsp:nvSpPr>
      <dsp:spPr>
        <a:xfrm>
          <a:off x="223434" y="517329"/>
          <a:ext cx="3198861" cy="56114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rtl="0">
            <a:lnSpc>
              <a:spcPct val="90000"/>
            </a:lnSpc>
            <a:spcBef>
              <a:spcPct val="0"/>
            </a:spcBef>
            <a:spcAft>
              <a:spcPct val="35000"/>
            </a:spcAft>
            <a:buNone/>
          </a:pPr>
          <a:r>
            <a:rPr lang="en-US" sz="1200" kern="1200"/>
            <a:t>°14 mars</a:t>
          </a:r>
          <a:r>
            <a:rPr lang="en-US" sz="1200" kern="1200">
              <a:latin typeface="The Serif Hand Black"/>
            </a:rPr>
            <a:t>  : </a:t>
          </a:r>
          <a:r>
            <a:rPr lang="en-US" sz="1200" kern="1200" err="1">
              <a:latin typeface="The Serif Hand Black"/>
            </a:rPr>
            <a:t>découverte</a:t>
          </a:r>
          <a:r>
            <a:rPr lang="en-US" sz="1200" kern="1200">
              <a:latin typeface="The Serif Hand Black"/>
            </a:rPr>
            <a:t> de la </a:t>
          </a:r>
          <a:r>
            <a:rPr lang="en-US" sz="1200" kern="1200" err="1">
              <a:latin typeface="The Serif Hand Black"/>
            </a:rPr>
            <a:t>ville</a:t>
          </a:r>
          <a:r>
            <a:rPr lang="en-US" sz="1200" kern="1200">
              <a:latin typeface="The Serif Hand Black"/>
            </a:rPr>
            <a:t> de Porto et déjeuner</a:t>
          </a:r>
          <a:r>
            <a:rPr lang="en-US" sz="1200" kern="1200"/>
            <a:t> </a:t>
          </a:r>
          <a:r>
            <a:rPr lang="en-US" sz="1200" kern="1200">
              <a:latin typeface="The Serif Hand Black"/>
            </a:rPr>
            <a:t>dans un restaurant traditionnel.</a:t>
          </a:r>
          <a:endParaRPr lang="en-US" sz="1200" kern="1200"/>
        </a:p>
      </dsp:txBody>
      <dsp:txXfrm>
        <a:off x="223434" y="517329"/>
        <a:ext cx="3198861" cy="561142"/>
      </dsp:txXfrm>
    </dsp:sp>
    <dsp:sp modelId="{0A82D813-3DE0-440D-82FC-D594D7BB75C3}">
      <dsp:nvSpPr>
        <dsp:cNvPr id="0" name=""/>
        <dsp:cNvSpPr/>
      </dsp:nvSpPr>
      <dsp:spPr>
        <a:xfrm>
          <a:off x="1822864" y="1078471"/>
          <a:ext cx="0" cy="591419"/>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8622F1B-603B-4B4A-9F02-B6A12C0EB0E6}">
      <dsp:nvSpPr>
        <dsp:cNvPr id="0" name=""/>
        <dsp:cNvSpPr/>
      </dsp:nvSpPr>
      <dsp:spPr>
        <a:xfrm>
          <a:off x="2186371" y="1217628"/>
          <a:ext cx="2908055" cy="393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a:t>15 mars</a:t>
          </a:r>
        </a:p>
      </dsp:txBody>
      <dsp:txXfrm>
        <a:off x="2186371" y="1217628"/>
        <a:ext cx="2908055" cy="393120"/>
      </dsp:txXfrm>
    </dsp:sp>
    <dsp:sp modelId="{F0CA065C-6995-4909-81AC-02388FAD93F1}">
      <dsp:nvSpPr>
        <dsp:cNvPr id="0" name=""/>
        <dsp:cNvSpPr/>
      </dsp:nvSpPr>
      <dsp:spPr>
        <a:xfrm>
          <a:off x="2040969" y="2400468"/>
          <a:ext cx="3198861" cy="89310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rtl="0">
            <a:lnSpc>
              <a:spcPct val="90000"/>
            </a:lnSpc>
            <a:spcBef>
              <a:spcPct val="0"/>
            </a:spcBef>
            <a:spcAft>
              <a:spcPct val="35000"/>
            </a:spcAft>
            <a:buNone/>
          </a:pPr>
          <a:r>
            <a:rPr lang="en-US" sz="1200" kern="1200"/>
            <a:t>°15 mars</a:t>
          </a:r>
          <a:r>
            <a:rPr lang="en-US" sz="1200" kern="1200">
              <a:latin typeface="The Serif Hand Black"/>
            </a:rPr>
            <a:t> : </a:t>
          </a:r>
          <a:r>
            <a:rPr lang="en-US" sz="1200" kern="1200" err="1">
              <a:latin typeface="The Serif Hand Black"/>
            </a:rPr>
            <a:t>découvertede</a:t>
          </a:r>
          <a:r>
            <a:rPr lang="en-US" sz="1200" kern="1200">
              <a:latin typeface="The Serif Hand Black"/>
            </a:rPr>
            <a:t> la </a:t>
          </a:r>
          <a:r>
            <a:rPr lang="en-US" sz="1200" kern="1200" err="1">
              <a:latin typeface="The Serif Hand Black"/>
            </a:rPr>
            <a:t>vallee</a:t>
          </a:r>
          <a:r>
            <a:rPr lang="en-US" sz="1200" kern="1200">
              <a:latin typeface="The Serif Hand Black"/>
            </a:rPr>
            <a:t> du </a:t>
          </a:r>
          <a:r>
            <a:rPr lang="en-US" sz="1200" kern="1200" err="1">
              <a:latin typeface="The Serif Hand Black"/>
            </a:rPr>
            <a:t>douro</a:t>
          </a:r>
          <a:r>
            <a:rPr lang="en-US" sz="1200" kern="1200">
              <a:latin typeface="The Serif Hand Black"/>
            </a:rPr>
            <a:t> et de </a:t>
          </a:r>
          <a:r>
            <a:rPr lang="en-US" sz="1200" kern="1200" err="1">
              <a:latin typeface="The Serif Hand Black"/>
            </a:rPr>
            <a:t>quinta</a:t>
          </a:r>
          <a:r>
            <a:rPr lang="en-US" sz="1200" kern="1200">
              <a:latin typeface="The Serif Hand Black"/>
            </a:rPr>
            <a:t> do </a:t>
          </a:r>
          <a:r>
            <a:rPr lang="en-US" sz="1200" kern="1200" err="1">
              <a:latin typeface="The Serif Hand Black"/>
            </a:rPr>
            <a:t>seixo</a:t>
          </a:r>
          <a:r>
            <a:rPr lang="en-US" sz="1200" kern="1200">
              <a:latin typeface="The Serif Hand Black"/>
            </a:rPr>
            <a:t> </a:t>
          </a:r>
          <a:r>
            <a:rPr lang="en-US" sz="1200" kern="1200" err="1">
              <a:latin typeface="The Serif Hand Black"/>
            </a:rPr>
            <a:t>sandeman</a:t>
          </a:r>
          <a:r>
            <a:rPr lang="en-US" sz="1200" kern="1200">
              <a:latin typeface="The Serif Hand Black"/>
            </a:rPr>
            <a:t>", </a:t>
          </a:r>
          <a:r>
            <a:rPr lang="en-US" sz="1200" kern="1200" err="1">
              <a:latin typeface="The Serif Hand Black"/>
            </a:rPr>
            <a:t>maison</a:t>
          </a:r>
          <a:r>
            <a:rPr lang="en-US" sz="1200" kern="1200">
              <a:latin typeface="The Serif Hand Black"/>
            </a:rPr>
            <a:t> de </a:t>
          </a:r>
          <a:r>
            <a:rPr lang="en-US" sz="1200" kern="1200" err="1">
              <a:latin typeface="The Serif Hand Black"/>
            </a:rPr>
            <a:t>porto</a:t>
          </a:r>
          <a:r>
            <a:rPr lang="en-US" sz="1200" kern="1200">
              <a:latin typeface="The Serif Hand Black"/>
            </a:rPr>
            <a:t> </a:t>
          </a:r>
          <a:r>
            <a:rPr lang="en-US" sz="1200" kern="1200" err="1">
              <a:latin typeface="The Serif Hand Black"/>
            </a:rPr>
            <a:t>renommee</a:t>
          </a:r>
          <a:r>
            <a:rPr lang="en-US" sz="1200" kern="1200">
              <a:latin typeface="The Serif Hand Black"/>
            </a:rPr>
            <a:t>, dans </a:t>
          </a:r>
          <a:r>
            <a:rPr lang="en-US" sz="1200" kern="1200" err="1">
              <a:latin typeface="The Serif Hand Black"/>
            </a:rPr>
            <a:t>laquelle</a:t>
          </a:r>
          <a:r>
            <a:rPr lang="en-US" sz="1200" kern="1200">
              <a:latin typeface="The Serif Hand Black"/>
            </a:rPr>
            <a:t> nous </a:t>
          </a:r>
          <a:r>
            <a:rPr lang="en-US" sz="1200" kern="1200" err="1">
              <a:latin typeface="The Serif Hand Black"/>
            </a:rPr>
            <a:t>avons</a:t>
          </a:r>
          <a:r>
            <a:rPr lang="en-US" sz="1200" kern="1200">
              <a:latin typeface="The Serif Hand Black"/>
            </a:rPr>
            <a:t> fait </a:t>
          </a:r>
          <a:r>
            <a:rPr lang="en-US" sz="1200" kern="1200" err="1">
              <a:latin typeface="The Serif Hand Black"/>
            </a:rPr>
            <a:t>une</a:t>
          </a:r>
          <a:r>
            <a:rPr lang="en-US" sz="1200" kern="1200">
              <a:latin typeface="The Serif Hand Black"/>
            </a:rPr>
            <a:t> degustation de </a:t>
          </a:r>
          <a:r>
            <a:rPr lang="en-US" sz="1200" kern="1200" err="1">
              <a:latin typeface="The Serif Hand Black"/>
            </a:rPr>
            <a:t>porto</a:t>
          </a:r>
          <a:r>
            <a:rPr lang="en-US" sz="1200" kern="1200">
              <a:latin typeface="The Serif Hand Black"/>
            </a:rPr>
            <a:t>. </a:t>
          </a:r>
          <a:r>
            <a:rPr lang="en-US" sz="1200" kern="1200" err="1">
              <a:latin typeface="The Serif Hand Black"/>
            </a:rPr>
            <a:t>Visite</a:t>
          </a:r>
          <a:r>
            <a:rPr lang="en-US" sz="1200" kern="1200">
              <a:latin typeface="The Serif Hand Black"/>
            </a:rPr>
            <a:t> du </a:t>
          </a:r>
          <a:r>
            <a:rPr lang="en-US" sz="1200" kern="1200" err="1">
              <a:latin typeface="The Serif Hand Black"/>
            </a:rPr>
            <a:t>musee</a:t>
          </a:r>
          <a:r>
            <a:rPr lang="en-US" sz="1200" kern="1200">
              <a:latin typeface="The Serif Hand Black"/>
            </a:rPr>
            <a:t> du </a:t>
          </a:r>
          <a:r>
            <a:rPr lang="en-US" sz="1200" kern="1200" err="1">
              <a:latin typeface="The Serif Hand Black"/>
            </a:rPr>
            <a:t>douro</a:t>
          </a:r>
          <a:r>
            <a:rPr lang="en-US" sz="1200" kern="1200">
              <a:latin typeface="The Serif Hand Black"/>
            </a:rPr>
            <a:t> </a:t>
          </a:r>
          <a:r>
            <a:rPr lang="en-US" sz="1200" kern="1200" err="1">
              <a:latin typeface="The Serif Hand Black"/>
            </a:rPr>
            <a:t>en</a:t>
          </a:r>
          <a:r>
            <a:rPr lang="en-US" sz="1200" kern="1200">
              <a:latin typeface="The Serif Hand Black"/>
            </a:rPr>
            <a:t> fin de journee.</a:t>
          </a:r>
          <a:endParaRPr lang="en-US" sz="1200" kern="1200"/>
        </a:p>
      </dsp:txBody>
      <dsp:txXfrm>
        <a:off x="2040969" y="2400468"/>
        <a:ext cx="3198861" cy="893109"/>
      </dsp:txXfrm>
    </dsp:sp>
    <dsp:sp modelId="{867AE9A1-2024-4D89-B175-F5EC49DE3EB9}">
      <dsp:nvSpPr>
        <dsp:cNvPr id="0" name=""/>
        <dsp:cNvSpPr/>
      </dsp:nvSpPr>
      <dsp:spPr>
        <a:xfrm>
          <a:off x="3640399" y="1809048"/>
          <a:ext cx="0" cy="591419"/>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15768A3F-E48D-4FD5-A9E5-A05FC6DD4940}">
      <dsp:nvSpPr>
        <dsp:cNvPr id="0" name=""/>
        <dsp:cNvSpPr/>
      </dsp:nvSpPr>
      <dsp:spPr>
        <a:xfrm>
          <a:off x="1779378" y="1695983"/>
          <a:ext cx="86973" cy="8697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53EA6D3-63D4-4C96-85EE-DC16AF7367C0}">
      <dsp:nvSpPr>
        <dsp:cNvPr id="0" name=""/>
        <dsp:cNvSpPr/>
      </dsp:nvSpPr>
      <dsp:spPr>
        <a:xfrm>
          <a:off x="3596912" y="1695983"/>
          <a:ext cx="86973" cy="8697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A34CFE9-BC11-40E1-9952-421A89716EAD}">
      <dsp:nvSpPr>
        <dsp:cNvPr id="0" name=""/>
        <dsp:cNvSpPr/>
      </dsp:nvSpPr>
      <dsp:spPr>
        <a:xfrm>
          <a:off x="4003906" y="1868190"/>
          <a:ext cx="2908055" cy="393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a:t>16 mars</a:t>
          </a:r>
        </a:p>
      </dsp:txBody>
      <dsp:txXfrm>
        <a:off x="4003906" y="1868190"/>
        <a:ext cx="2908055" cy="393120"/>
      </dsp:txXfrm>
    </dsp:sp>
    <dsp:sp modelId="{8A5D59BA-315E-4378-A891-9A28F8F914D2}">
      <dsp:nvSpPr>
        <dsp:cNvPr id="0" name=""/>
        <dsp:cNvSpPr/>
      </dsp:nvSpPr>
      <dsp:spPr>
        <a:xfrm>
          <a:off x="3858503" y="16851"/>
          <a:ext cx="3198861" cy="106162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rtl="0">
            <a:lnSpc>
              <a:spcPct val="90000"/>
            </a:lnSpc>
            <a:spcBef>
              <a:spcPct val="0"/>
            </a:spcBef>
            <a:spcAft>
              <a:spcPct val="35000"/>
            </a:spcAft>
            <a:buNone/>
          </a:pPr>
          <a:r>
            <a:rPr lang="en-US" sz="1200" kern="1200"/>
            <a:t>°16 mars </a:t>
          </a:r>
          <a:r>
            <a:rPr lang="en-US" sz="1200" kern="1200">
              <a:latin typeface="The Serif Hand Black"/>
            </a:rPr>
            <a:t>: le matin, visite de la </a:t>
          </a:r>
          <a:r>
            <a:rPr lang="en-US" sz="1200" kern="1200" err="1">
              <a:latin typeface="The Serif Hand Black"/>
            </a:rPr>
            <a:t>ville</a:t>
          </a:r>
          <a:r>
            <a:rPr lang="en-US" sz="1200" kern="1200">
              <a:latin typeface="The Serif Hand Black"/>
            </a:rPr>
            <a:t> avec la </a:t>
          </a:r>
          <a:r>
            <a:rPr lang="en-US" sz="1200" kern="1200" err="1">
              <a:latin typeface="The Serif Hand Black"/>
            </a:rPr>
            <a:t>decouverte</a:t>
          </a:r>
          <a:r>
            <a:rPr lang="en-US" sz="1200" kern="1200">
              <a:latin typeface="The Serif Hand Black"/>
            </a:rPr>
            <a:t> de </a:t>
          </a:r>
          <a:r>
            <a:rPr lang="en-US" sz="1200" kern="1200" err="1">
              <a:latin typeface="The Serif Hand Black"/>
            </a:rPr>
            <a:t>plusieurs</a:t>
          </a:r>
          <a:r>
            <a:rPr lang="en-US" sz="1200" kern="1200">
              <a:latin typeface="The Serif Hand Black"/>
            </a:rPr>
            <a:t> monuments, </a:t>
          </a:r>
          <a:r>
            <a:rPr lang="en-US" sz="1200" kern="1200" err="1">
              <a:latin typeface="The Serif Hand Black"/>
            </a:rPr>
            <a:t>comme</a:t>
          </a:r>
          <a:r>
            <a:rPr lang="en-US" sz="1200" kern="1200">
              <a:latin typeface="The Serif Hand Black"/>
            </a:rPr>
            <a:t> "la </a:t>
          </a:r>
          <a:r>
            <a:rPr lang="en-US" sz="1200" kern="1200" err="1">
              <a:latin typeface="The Serif Hand Black"/>
            </a:rPr>
            <a:t>gare</a:t>
          </a:r>
          <a:r>
            <a:rPr lang="en-US" sz="1200" kern="1200">
              <a:latin typeface="The Serif Hand Black"/>
            </a:rPr>
            <a:t> de </a:t>
          </a:r>
          <a:r>
            <a:rPr lang="en-US" sz="1200" kern="1200" err="1">
              <a:latin typeface="The Serif Hand Black"/>
            </a:rPr>
            <a:t>sao</a:t>
          </a:r>
          <a:r>
            <a:rPr lang="en-US" sz="1200" kern="1200">
              <a:latin typeface="The Serif Hand Black"/>
            </a:rPr>
            <a:t> bento",  " </a:t>
          </a:r>
          <a:r>
            <a:rPr lang="en-US" sz="1200" kern="1200" err="1">
              <a:latin typeface="The Serif Hand Black"/>
            </a:rPr>
            <a:t>l'eglise</a:t>
          </a:r>
          <a:r>
            <a:rPr lang="en-US" sz="1200" kern="1200">
              <a:latin typeface="The Serif Hand Black"/>
            </a:rPr>
            <a:t> et la tour des </a:t>
          </a:r>
          <a:r>
            <a:rPr lang="en-US" sz="1200" kern="1200" err="1">
              <a:latin typeface="The Serif Hand Black"/>
            </a:rPr>
            <a:t>clercs</a:t>
          </a:r>
          <a:r>
            <a:rPr lang="en-US" sz="1200" kern="1200">
              <a:latin typeface="The Serif Hand Black"/>
            </a:rPr>
            <a:t>" et la "</a:t>
          </a:r>
          <a:r>
            <a:rPr lang="en-US" sz="1200" kern="1200" err="1">
              <a:latin typeface="The Serif Hand Black"/>
            </a:rPr>
            <a:t>cathedrale</a:t>
          </a:r>
          <a:r>
            <a:rPr lang="en-US" sz="1200" kern="1200">
              <a:latin typeface="The Serif Hand Black"/>
            </a:rPr>
            <a:t> se".</a:t>
          </a:r>
          <a:r>
            <a:rPr lang="en-US" sz="1200" kern="1200"/>
            <a:t> </a:t>
          </a:r>
          <a:r>
            <a:rPr lang="en-US" sz="1200" kern="1200">
              <a:latin typeface="The Serif Hand Black"/>
            </a:rPr>
            <a:t>En debut </a:t>
          </a:r>
          <a:r>
            <a:rPr lang="en-US" sz="1200" kern="1200" err="1">
              <a:latin typeface="The Serif Hand Black"/>
            </a:rPr>
            <a:t>d'apres</a:t>
          </a:r>
          <a:r>
            <a:rPr lang="en-US" sz="1200" kern="1200">
              <a:latin typeface="The Serif Hand Black"/>
            </a:rPr>
            <a:t>-midi,</a:t>
          </a:r>
          <a:r>
            <a:rPr lang="en-US" sz="1200" kern="1200"/>
            <a:t> </a:t>
          </a:r>
          <a:r>
            <a:rPr lang="en-US" sz="1200" kern="1200" err="1">
              <a:latin typeface="The Serif Hand Black"/>
            </a:rPr>
            <a:t>croisière</a:t>
          </a:r>
          <a:r>
            <a:rPr lang="en-US" sz="1200" kern="1200">
              <a:latin typeface="The Serif Hand Black"/>
            </a:rPr>
            <a:t> sur le </a:t>
          </a:r>
          <a:r>
            <a:rPr lang="en-US" sz="1200" kern="1200" err="1">
              <a:latin typeface="The Serif Hand Black"/>
            </a:rPr>
            <a:t>douro</a:t>
          </a:r>
          <a:r>
            <a:rPr lang="en-US" sz="1200" kern="1200">
              <a:latin typeface="The Serif Hand Black"/>
            </a:rPr>
            <a:t> et </a:t>
          </a:r>
          <a:r>
            <a:rPr lang="en-US" sz="1200" kern="1200" err="1">
              <a:latin typeface="The Serif Hand Black"/>
            </a:rPr>
            <a:t>en</a:t>
          </a:r>
          <a:r>
            <a:rPr lang="en-US" sz="1200" kern="1200">
              <a:latin typeface="The Serif Hand Black"/>
            </a:rPr>
            <a:t> fin </a:t>
          </a:r>
          <a:r>
            <a:rPr lang="en-US" sz="1200" kern="1200" err="1">
              <a:latin typeface="The Serif Hand Black"/>
            </a:rPr>
            <a:t>d'après</a:t>
          </a:r>
          <a:r>
            <a:rPr lang="en-US" sz="1200" kern="1200">
              <a:latin typeface="The Serif Hand Black"/>
            </a:rPr>
            <a:t>-midi, </a:t>
          </a:r>
          <a:r>
            <a:rPr lang="en-US" sz="1200" kern="1200" err="1">
              <a:latin typeface="The Serif Hand Black"/>
            </a:rPr>
            <a:t>visite</a:t>
          </a:r>
          <a:r>
            <a:rPr lang="en-US" sz="1200" kern="1200">
              <a:latin typeface="The Serif Hand Black"/>
            </a:rPr>
            <a:t> et </a:t>
          </a:r>
          <a:r>
            <a:rPr lang="en-US" sz="1200" kern="1200" err="1">
              <a:latin typeface="The Serif Hand Black"/>
            </a:rPr>
            <a:t>dégustation</a:t>
          </a:r>
          <a:r>
            <a:rPr lang="en-US" sz="1200" kern="1200">
              <a:latin typeface="The Serif Hand Black"/>
            </a:rPr>
            <a:t> de </a:t>
          </a:r>
          <a:r>
            <a:rPr lang="en-US" sz="1200" kern="1200" err="1">
              <a:latin typeface="The Serif Hand Black"/>
            </a:rPr>
            <a:t>portos</a:t>
          </a:r>
          <a:r>
            <a:rPr lang="en-US" sz="1200" kern="1200">
              <a:latin typeface="The Serif Hand Black"/>
            </a:rPr>
            <a:t> à </a:t>
          </a:r>
          <a:r>
            <a:rPr lang="en-US" sz="1200" kern="1200" err="1">
              <a:latin typeface="The Serif Hand Black"/>
            </a:rPr>
            <a:t>l'espaço</a:t>
          </a:r>
          <a:r>
            <a:rPr lang="en-US" sz="1200" kern="1200">
              <a:latin typeface="The Serif Hand Black"/>
            </a:rPr>
            <a:t> </a:t>
          </a:r>
          <a:r>
            <a:rPr lang="en-US" sz="1200" kern="1200" err="1">
              <a:latin typeface="The Serif Hand Black"/>
            </a:rPr>
            <a:t>porto</a:t>
          </a:r>
          <a:r>
            <a:rPr lang="en-US" sz="1200" kern="1200">
              <a:latin typeface="The Serif Hand Black"/>
            </a:rPr>
            <a:t> </a:t>
          </a:r>
          <a:r>
            <a:rPr lang="en-US" sz="1200" kern="1200" err="1">
              <a:latin typeface="The Serif Hand Black"/>
            </a:rPr>
            <a:t>cruz</a:t>
          </a:r>
          <a:r>
            <a:rPr lang="en-US" sz="1200" kern="1200">
              <a:latin typeface="The Serif Hand Black"/>
            </a:rPr>
            <a:t> à </a:t>
          </a:r>
          <a:r>
            <a:rPr lang="en-US" sz="1200" kern="1200" err="1">
              <a:latin typeface="The Serif Hand Black"/>
            </a:rPr>
            <a:t>vila</a:t>
          </a:r>
          <a:r>
            <a:rPr lang="en-US" sz="1200" kern="1200">
              <a:latin typeface="The Serif Hand Black"/>
            </a:rPr>
            <a:t> nova de gaia. </a:t>
          </a:r>
          <a:endParaRPr lang="en-US" sz="1200" kern="1200"/>
        </a:p>
      </dsp:txBody>
      <dsp:txXfrm>
        <a:off x="3858503" y="16851"/>
        <a:ext cx="3198861" cy="1061620"/>
      </dsp:txXfrm>
    </dsp:sp>
    <dsp:sp modelId="{F596F7F6-7503-48C9-8A11-D57354ECC819}">
      <dsp:nvSpPr>
        <dsp:cNvPr id="0" name=""/>
        <dsp:cNvSpPr/>
      </dsp:nvSpPr>
      <dsp:spPr>
        <a:xfrm>
          <a:off x="5457934" y="1078471"/>
          <a:ext cx="0" cy="591419"/>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B66DA022-8550-429F-A8C8-D1A1360A1548}">
      <dsp:nvSpPr>
        <dsp:cNvPr id="0" name=""/>
        <dsp:cNvSpPr/>
      </dsp:nvSpPr>
      <dsp:spPr>
        <a:xfrm>
          <a:off x="5821441" y="1217628"/>
          <a:ext cx="2908055" cy="393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a:t>17 mars</a:t>
          </a:r>
        </a:p>
      </dsp:txBody>
      <dsp:txXfrm>
        <a:off x="5821441" y="1217628"/>
        <a:ext cx="2908055" cy="393120"/>
      </dsp:txXfrm>
    </dsp:sp>
    <dsp:sp modelId="{BC4B87D2-1C9B-425D-A550-439B700CE46E}">
      <dsp:nvSpPr>
        <dsp:cNvPr id="0" name=""/>
        <dsp:cNvSpPr/>
      </dsp:nvSpPr>
      <dsp:spPr>
        <a:xfrm>
          <a:off x="5676038" y="2400468"/>
          <a:ext cx="3198861" cy="89479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rtl="0">
            <a:lnSpc>
              <a:spcPct val="90000"/>
            </a:lnSpc>
            <a:spcBef>
              <a:spcPct val="0"/>
            </a:spcBef>
            <a:spcAft>
              <a:spcPct val="35000"/>
            </a:spcAft>
            <a:buNone/>
          </a:pPr>
          <a:r>
            <a:rPr lang="en-US" sz="1200" kern="1200"/>
            <a:t>°17 mars </a:t>
          </a:r>
          <a:r>
            <a:rPr lang="en-US" sz="1200" kern="1200">
              <a:latin typeface="The Serif Hand Black"/>
            </a:rPr>
            <a:t>: le matin, </a:t>
          </a:r>
          <a:r>
            <a:rPr lang="en-US" sz="1200" kern="1200" err="1">
              <a:latin typeface="The Serif Hand Black"/>
            </a:rPr>
            <a:t>traversée</a:t>
          </a:r>
          <a:r>
            <a:rPr lang="en-US" sz="1200" kern="1200">
              <a:latin typeface="The Serif Hand Black"/>
            </a:rPr>
            <a:t> du célèbre </a:t>
          </a:r>
          <a:r>
            <a:rPr lang="en-US" sz="1200" kern="1200" err="1">
              <a:latin typeface="The Serif Hand Black"/>
            </a:rPr>
            <a:t>pont</a:t>
          </a:r>
          <a:r>
            <a:rPr lang="en-US" sz="1200" kern="1200">
              <a:latin typeface="The Serif Hand Black"/>
            </a:rPr>
            <a:t> Luis pour se </a:t>
          </a:r>
          <a:r>
            <a:rPr lang="en-US" sz="1200" kern="1200" err="1">
              <a:latin typeface="The Serif Hand Black"/>
            </a:rPr>
            <a:t>rendre</a:t>
          </a:r>
          <a:r>
            <a:rPr lang="en-US" sz="1200" kern="1200">
              <a:latin typeface="The Serif Hand Black"/>
            </a:rPr>
            <a:t> au chai de </a:t>
          </a:r>
          <a:r>
            <a:rPr lang="en-US" sz="1200" kern="1200" err="1">
              <a:latin typeface="The Serif Hand Black"/>
            </a:rPr>
            <a:t>ramos</a:t>
          </a:r>
          <a:r>
            <a:rPr lang="en-US" sz="1200" kern="1200">
              <a:latin typeface="The Serif Hand Black"/>
            </a:rPr>
            <a:t> pinto a la </a:t>
          </a:r>
          <a:r>
            <a:rPr lang="en-US" sz="1200" kern="1200" err="1">
              <a:latin typeface="The Serif Hand Black"/>
            </a:rPr>
            <a:t>vila</a:t>
          </a:r>
          <a:r>
            <a:rPr lang="en-US" sz="1200" kern="1200">
              <a:latin typeface="The Serif Hand Black"/>
            </a:rPr>
            <a:t> nova de </a:t>
          </a:r>
          <a:r>
            <a:rPr lang="en-US" sz="1200" kern="1200" err="1">
              <a:latin typeface="The Serif Hand Black"/>
            </a:rPr>
            <a:t>gaia</a:t>
          </a:r>
          <a:r>
            <a:rPr lang="en-US" sz="1200" kern="1200">
              <a:latin typeface="The Serif Hand Black"/>
            </a:rPr>
            <a:t>. </a:t>
          </a:r>
          <a:r>
            <a:rPr lang="en-US" sz="1200" kern="1200" err="1">
              <a:latin typeface="The Serif Hand Black"/>
            </a:rPr>
            <a:t>L'après</a:t>
          </a:r>
          <a:r>
            <a:rPr lang="en-US" sz="1200" kern="1200">
              <a:latin typeface="The Serif Hand Black"/>
            </a:rPr>
            <a:t>-midi, </a:t>
          </a:r>
          <a:r>
            <a:rPr lang="en-US" sz="1200" kern="1200" err="1">
              <a:latin typeface="The Serif Hand Black"/>
            </a:rPr>
            <a:t>poursuite</a:t>
          </a:r>
          <a:r>
            <a:rPr lang="en-US" sz="1200" kern="1200">
              <a:latin typeface="The Serif Hand Black"/>
            </a:rPr>
            <a:t> de </a:t>
          </a:r>
          <a:r>
            <a:rPr lang="en-US" sz="1200" kern="1200" err="1">
              <a:latin typeface="The Serif Hand Black"/>
            </a:rPr>
            <a:t>notre</a:t>
          </a:r>
          <a:r>
            <a:rPr lang="en-US" sz="1200" kern="1200">
              <a:latin typeface="The Serif Hand Black"/>
            </a:rPr>
            <a:t> </a:t>
          </a:r>
          <a:r>
            <a:rPr lang="en-US" sz="1200" kern="1200" err="1">
              <a:latin typeface="The Serif Hand Black"/>
            </a:rPr>
            <a:t>visite</a:t>
          </a:r>
          <a:r>
            <a:rPr lang="en-US" sz="1200" kern="1200">
              <a:latin typeface="The Serif Hand Black"/>
            </a:rPr>
            <a:t> </a:t>
          </a:r>
          <a:r>
            <a:rPr lang="en-US" sz="1200" kern="1200" err="1">
              <a:latin typeface="The Serif Hand Black"/>
            </a:rPr>
            <a:t>culturelle</a:t>
          </a:r>
          <a:r>
            <a:rPr lang="en-US" sz="1200" kern="1200">
              <a:latin typeface="The Serif Hand Black"/>
            </a:rPr>
            <a:t> de la </a:t>
          </a:r>
          <a:r>
            <a:rPr lang="en-US" sz="1200" kern="1200" err="1">
              <a:latin typeface="The Serif Hand Black"/>
            </a:rPr>
            <a:t>ville</a:t>
          </a:r>
          <a:r>
            <a:rPr lang="en-US" sz="1200" kern="1200">
              <a:latin typeface="The Serif Hand Black"/>
            </a:rPr>
            <a:t> avec la </a:t>
          </a:r>
          <a:r>
            <a:rPr lang="en-US" sz="1200" kern="1200" err="1">
              <a:latin typeface="The Serif Hand Black"/>
            </a:rPr>
            <a:t>librtairie</a:t>
          </a:r>
          <a:r>
            <a:rPr lang="en-US" sz="1200" kern="1200">
              <a:latin typeface="The Serif Hand Black"/>
            </a:rPr>
            <a:t> "Lello" et </a:t>
          </a:r>
          <a:r>
            <a:rPr lang="en-US" sz="1200" kern="1200" err="1">
              <a:latin typeface="The Serif Hand Black"/>
            </a:rPr>
            <a:t>l'église</a:t>
          </a:r>
          <a:r>
            <a:rPr lang="en-US" sz="1200" kern="1200">
              <a:latin typeface="The Serif Hand Black"/>
            </a:rPr>
            <a:t> "Sao Francisco".</a:t>
          </a:r>
          <a:endParaRPr lang="en-US" sz="1200" kern="1200"/>
        </a:p>
      </dsp:txBody>
      <dsp:txXfrm>
        <a:off x="5676038" y="2400468"/>
        <a:ext cx="3198861" cy="894794"/>
      </dsp:txXfrm>
    </dsp:sp>
    <dsp:sp modelId="{66A2C023-0F97-43AE-AAAF-39BD5BE6410F}">
      <dsp:nvSpPr>
        <dsp:cNvPr id="0" name=""/>
        <dsp:cNvSpPr/>
      </dsp:nvSpPr>
      <dsp:spPr>
        <a:xfrm>
          <a:off x="7275469" y="1809048"/>
          <a:ext cx="0" cy="591419"/>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D4E00CE-CAAF-4008-97CB-106F5D96F816}">
      <dsp:nvSpPr>
        <dsp:cNvPr id="0" name=""/>
        <dsp:cNvSpPr/>
      </dsp:nvSpPr>
      <dsp:spPr>
        <a:xfrm>
          <a:off x="5414447" y="1695983"/>
          <a:ext cx="86973" cy="8697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5AC5A78-F82E-4CA1-8799-6ADB15C919FC}">
      <dsp:nvSpPr>
        <dsp:cNvPr id="0" name=""/>
        <dsp:cNvSpPr/>
      </dsp:nvSpPr>
      <dsp:spPr>
        <a:xfrm>
          <a:off x="7231982" y="1695983"/>
          <a:ext cx="86973" cy="8697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0368F7A-D7A1-42C0-976E-923CE7D87F22}">
      <dsp:nvSpPr>
        <dsp:cNvPr id="0" name=""/>
        <dsp:cNvSpPr/>
      </dsp:nvSpPr>
      <dsp:spPr>
        <a:xfrm>
          <a:off x="7638976" y="1868190"/>
          <a:ext cx="2908055" cy="393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a:t>18 mars</a:t>
          </a:r>
        </a:p>
      </dsp:txBody>
      <dsp:txXfrm>
        <a:off x="7638976" y="1868190"/>
        <a:ext cx="2908055" cy="393120"/>
      </dsp:txXfrm>
    </dsp:sp>
    <dsp:sp modelId="{9AC01222-1A7F-4605-B04E-E6A11F89C75B}">
      <dsp:nvSpPr>
        <dsp:cNvPr id="0" name=""/>
        <dsp:cNvSpPr/>
      </dsp:nvSpPr>
      <dsp:spPr>
        <a:xfrm>
          <a:off x="7493573" y="593159"/>
          <a:ext cx="3198861" cy="48531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rtl="0">
            <a:lnSpc>
              <a:spcPct val="90000"/>
            </a:lnSpc>
            <a:spcBef>
              <a:spcPct val="0"/>
            </a:spcBef>
            <a:spcAft>
              <a:spcPct val="35000"/>
            </a:spcAft>
            <a:buNone/>
          </a:pPr>
          <a:r>
            <a:rPr lang="en-US" sz="1200" kern="1200"/>
            <a:t>°18 mars </a:t>
          </a:r>
          <a:r>
            <a:rPr lang="en-US" sz="1200" kern="1200">
              <a:latin typeface="The Serif Hand Black"/>
            </a:rPr>
            <a:t>: vol retour vers la France.</a:t>
          </a:r>
          <a:endParaRPr lang="en-US" sz="1200" kern="1200"/>
        </a:p>
      </dsp:txBody>
      <dsp:txXfrm>
        <a:off x="7493573" y="593159"/>
        <a:ext cx="3198861" cy="485312"/>
      </dsp:txXfrm>
    </dsp:sp>
    <dsp:sp modelId="{011088D6-B3AA-4D02-A781-20B492286F89}">
      <dsp:nvSpPr>
        <dsp:cNvPr id="0" name=""/>
        <dsp:cNvSpPr/>
      </dsp:nvSpPr>
      <dsp:spPr>
        <a:xfrm>
          <a:off x="9093004" y="1078471"/>
          <a:ext cx="0" cy="591419"/>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B2EAADC9-D331-43A1-A959-34831B5946B8}">
      <dsp:nvSpPr>
        <dsp:cNvPr id="0" name=""/>
        <dsp:cNvSpPr/>
      </dsp:nvSpPr>
      <dsp:spPr>
        <a:xfrm>
          <a:off x="9049517" y="1695983"/>
          <a:ext cx="86973" cy="8697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A47E97C-6B7F-45B8-AF9B-D3F16D4EF2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916EA85-A9E6-40EB-9397-5D15D76D5E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16C8AA-3F5B-4720-85F6-12B73F582043}" type="datetime1">
              <a:rPr lang="fr-FR" smtClean="0"/>
              <a:t>25/05/2022</a:t>
            </a:fld>
            <a:endParaRPr lang="fr-FR"/>
          </a:p>
        </p:txBody>
      </p:sp>
      <p:sp>
        <p:nvSpPr>
          <p:cNvPr id="4" name="Espace réservé du pied de page 3">
            <a:extLst>
              <a:ext uri="{FF2B5EF4-FFF2-40B4-BE49-F238E27FC236}">
                <a16:creationId xmlns:a16="http://schemas.microsoft.com/office/drawing/2014/main" id="{CD2F9270-C065-4772-93A8-B180B6794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D8263AA-4A87-4222-891D-EC76E0A462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46A930-1009-4CA8-B695-13417EB7C5E0}" type="slidenum">
              <a:rPr lang="fr-FR" smtClean="0"/>
              <a:t>‹#›</a:t>
            </a:fld>
            <a:endParaRPr lang="fr-FR"/>
          </a:p>
        </p:txBody>
      </p:sp>
    </p:spTree>
    <p:extLst>
      <p:ext uri="{BB962C8B-B14F-4D97-AF65-F5344CB8AC3E}">
        <p14:creationId xmlns:p14="http://schemas.microsoft.com/office/powerpoint/2010/main" val="20895987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54660-A841-4059-9CD5-07AACD7F8382}" type="datetime1">
              <a:rPr lang="fr-FR" smtClean="0"/>
              <a:pPr/>
              <a:t>25/05/2022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Modifiez les styles du texte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C2318-501F-447C-A2D3-B64BBA5CF59C}" type="slidenum">
              <a:rPr lang="fr-FR" noProof="0" smtClean="0"/>
              <a:t>‹#›</a:t>
            </a:fld>
            <a:endParaRPr lang="fr-FR" noProof="0"/>
          </a:p>
        </p:txBody>
      </p:sp>
    </p:spTree>
    <p:extLst>
      <p:ext uri="{BB962C8B-B14F-4D97-AF65-F5344CB8AC3E}">
        <p14:creationId xmlns:p14="http://schemas.microsoft.com/office/powerpoint/2010/main" val="2719565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5/25/2022</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74507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5/25/2022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43556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5/25/2022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97179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25/05/2022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25/05/2022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25/05/2022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25/05/2022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25/05/2022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25/05/2022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25/05/2022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25/05/2022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5/25/2022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49624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25/05/2022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25/05/2022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25/05/2022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5/25/2022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9681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5/25/2022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5088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5/25/2022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5270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5/25/2022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37415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5/25/2022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35848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5/25/2022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7694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5/25/2022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3039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5/25/2022</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645883212"/>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1" r:id="rId6"/>
    <p:sldLayoutId id="2147483867" r:id="rId7"/>
    <p:sldLayoutId id="2147483868" r:id="rId8"/>
    <p:sldLayoutId id="2147483869" r:id="rId9"/>
    <p:sldLayoutId id="2147483870" r:id="rId10"/>
    <p:sldLayoutId id="2147483872"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fr-FR" smtClean="0"/>
              <a:t>25/05/2022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91BCDDD-BA80-46AA-9435-64F908AC62C5}"/>
              </a:ext>
            </a:extLst>
          </p:cNvPr>
          <p:cNvSpPr>
            <a:spLocks noGrp="1"/>
          </p:cNvSpPr>
          <p:nvPr>
            <p:ph type="title"/>
          </p:nvPr>
        </p:nvSpPr>
        <p:spPr>
          <a:xfrm>
            <a:off x="640080" y="4777739"/>
            <a:ext cx="3418990" cy="1412119"/>
          </a:xfrm>
        </p:spPr>
        <p:txBody>
          <a:bodyPr vert="horz" lIns="91440" tIns="45720" rIns="91440" bIns="45720" rtlCol="0">
            <a:normAutofit/>
          </a:bodyPr>
          <a:lstStyle/>
          <a:p>
            <a:r>
              <a:rPr lang="en-US" sz="4800" err="1"/>
              <a:t>porto</a:t>
            </a:r>
          </a:p>
        </p:txBody>
      </p:sp>
      <p:pic>
        <p:nvPicPr>
          <p:cNvPr id="5" name="Espace réservé du contenu 4" descr="Une image contenant extérieur, personne, montagne, debout&#10;&#10;Description générée automatiquement">
            <a:extLst>
              <a:ext uri="{FF2B5EF4-FFF2-40B4-BE49-F238E27FC236}">
                <a16:creationId xmlns:a16="http://schemas.microsoft.com/office/drawing/2014/main" id="{9AF61DF9-6790-4B08-83E4-0A2CF602198C}"/>
              </a:ext>
            </a:extLst>
          </p:cNvPr>
          <p:cNvPicPr>
            <a:picLocks noChangeAspect="1"/>
          </p:cNvPicPr>
          <p:nvPr/>
        </p:nvPicPr>
        <p:blipFill rotWithShape="1">
          <a:blip r:embed="rId2"/>
          <a:srcRect t="23697"/>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3" name="Rectangle 6">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56733" y="5463634"/>
            <a:ext cx="1371600" cy="27432"/>
          </a:xfrm>
          <a:custGeom>
            <a:avLst/>
            <a:gdLst>
              <a:gd name="connsiteX0" fmla="*/ 0 w 1371600"/>
              <a:gd name="connsiteY0" fmla="*/ 0 h 27432"/>
              <a:gd name="connsiteX1" fmla="*/ 713232 w 1371600"/>
              <a:gd name="connsiteY1" fmla="*/ 0 h 27432"/>
              <a:gd name="connsiteX2" fmla="*/ 1371600 w 1371600"/>
              <a:gd name="connsiteY2" fmla="*/ 0 h 27432"/>
              <a:gd name="connsiteX3" fmla="*/ 1371600 w 1371600"/>
              <a:gd name="connsiteY3" fmla="*/ 27432 h 27432"/>
              <a:gd name="connsiteX4" fmla="*/ 699516 w 1371600"/>
              <a:gd name="connsiteY4" fmla="*/ 27432 h 27432"/>
              <a:gd name="connsiteX5" fmla="*/ 0 w 1371600"/>
              <a:gd name="connsiteY5" fmla="*/ 27432 h 27432"/>
              <a:gd name="connsiteX6" fmla="*/ 0 w 1371600"/>
              <a:gd name="connsiteY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27432" fill="none" extrusionOk="0">
                <a:moveTo>
                  <a:pt x="0" y="0"/>
                </a:moveTo>
                <a:cubicBezTo>
                  <a:pt x="196943" y="-1146"/>
                  <a:pt x="408267" y="-21226"/>
                  <a:pt x="713232" y="0"/>
                </a:cubicBezTo>
                <a:cubicBezTo>
                  <a:pt x="1018197" y="21226"/>
                  <a:pt x="1176465" y="-24520"/>
                  <a:pt x="1371600" y="0"/>
                </a:cubicBezTo>
                <a:cubicBezTo>
                  <a:pt x="1372004" y="8629"/>
                  <a:pt x="1371042" y="13798"/>
                  <a:pt x="1371600" y="27432"/>
                </a:cubicBezTo>
                <a:cubicBezTo>
                  <a:pt x="1106086" y="14473"/>
                  <a:pt x="951335" y="17231"/>
                  <a:pt x="699516" y="27432"/>
                </a:cubicBezTo>
                <a:cubicBezTo>
                  <a:pt x="447697" y="37633"/>
                  <a:pt x="283433" y="6518"/>
                  <a:pt x="0" y="27432"/>
                </a:cubicBezTo>
                <a:cubicBezTo>
                  <a:pt x="-583" y="21140"/>
                  <a:pt x="532" y="8001"/>
                  <a:pt x="0" y="0"/>
                </a:cubicBezTo>
                <a:close/>
              </a:path>
              <a:path w="1371600" h="27432" stroke="0" extrusionOk="0">
                <a:moveTo>
                  <a:pt x="0" y="0"/>
                </a:moveTo>
                <a:cubicBezTo>
                  <a:pt x="220136" y="-18051"/>
                  <a:pt x="430173" y="10591"/>
                  <a:pt x="672084" y="0"/>
                </a:cubicBezTo>
                <a:cubicBezTo>
                  <a:pt x="913995" y="-10591"/>
                  <a:pt x="1164723" y="30754"/>
                  <a:pt x="1371600" y="0"/>
                </a:cubicBezTo>
                <a:cubicBezTo>
                  <a:pt x="1372182" y="10360"/>
                  <a:pt x="1371123" y="21444"/>
                  <a:pt x="1371600" y="27432"/>
                </a:cubicBezTo>
                <a:cubicBezTo>
                  <a:pt x="1072365" y="46142"/>
                  <a:pt x="961528" y="35455"/>
                  <a:pt x="685800" y="27432"/>
                </a:cubicBezTo>
                <a:cubicBezTo>
                  <a:pt x="410072" y="19409"/>
                  <a:pt x="276398" y="11099"/>
                  <a:pt x="0" y="27432"/>
                </a:cubicBezTo>
                <a:cubicBezTo>
                  <a:pt x="1155" y="18353"/>
                  <a:pt x="-485" y="9869"/>
                  <a:pt x="0" y="0"/>
                </a:cubicBezTo>
                <a:close/>
              </a:path>
            </a:pathLst>
          </a:custGeom>
          <a:solidFill>
            <a:srgbClr val="49AEA8"/>
          </a:solidFill>
          <a:ln w="38100" cap="rnd">
            <a:solidFill>
              <a:srgbClr val="49AEA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7">
            <a:extLst>
              <a:ext uri="{FF2B5EF4-FFF2-40B4-BE49-F238E27FC236}">
                <a16:creationId xmlns:a16="http://schemas.microsoft.com/office/drawing/2014/main" id="{3969A3FF-8FE7-3E3D-F4DD-67C7E8C289F8}"/>
              </a:ext>
            </a:extLst>
          </p:cNvPr>
          <p:cNvSpPr>
            <a:spLocks noGrp="1"/>
          </p:cNvSpPr>
          <p:nvPr>
            <p:ph idx="1"/>
          </p:nvPr>
        </p:nvSpPr>
        <p:spPr>
          <a:xfrm>
            <a:off x="4654294" y="4777739"/>
            <a:ext cx="6897626" cy="1399223"/>
          </a:xfrm>
        </p:spPr>
        <p:txBody>
          <a:bodyPr anchor="ctr">
            <a:normAutofit/>
          </a:bodyPr>
          <a:lstStyle/>
          <a:p>
            <a:r>
              <a:rPr lang="en-US" dirty="0"/>
              <a:t>Du 14 au 18 Mars 2022</a:t>
            </a:r>
          </a:p>
          <a:p>
            <a:r>
              <a:rPr lang="en-US" dirty="0"/>
              <a:t>Classe de 1CSR  avec Monsieur Le </a:t>
            </a:r>
            <a:r>
              <a:rPr lang="en-US" dirty="0" err="1"/>
              <a:t>Faucheur</a:t>
            </a:r>
            <a:r>
              <a:rPr lang="en-US" dirty="0"/>
              <a:t> et Monsieur </a:t>
            </a:r>
            <a:r>
              <a:rPr lang="en-US" dirty="0" err="1"/>
              <a:t>Debellu</a:t>
            </a:r>
            <a:endParaRPr lang="en-US" dirty="0"/>
          </a:p>
        </p:txBody>
      </p:sp>
    </p:spTree>
    <p:extLst>
      <p:ext uri="{BB962C8B-B14F-4D97-AF65-F5344CB8AC3E}">
        <p14:creationId xmlns:p14="http://schemas.microsoft.com/office/powerpoint/2010/main" val="359265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C09BE2-FEB9-4A5F-BF57-49171DB42E9D}"/>
              </a:ext>
            </a:extLst>
          </p:cNvPr>
          <p:cNvSpPr>
            <a:spLocks noGrp="1"/>
          </p:cNvSpPr>
          <p:nvPr>
            <p:ph type="title"/>
          </p:nvPr>
        </p:nvSpPr>
        <p:spPr/>
        <p:txBody>
          <a:bodyPr>
            <a:normAutofit/>
          </a:bodyPr>
          <a:lstStyle/>
          <a:p>
            <a:pPr algn="ctr"/>
            <a:r>
              <a:rPr lang="fr-FR">
                <a:ea typeface="Calibri Light"/>
                <a:cs typeface="Calibri Light"/>
              </a:rPr>
              <a:t>visite de </a:t>
            </a:r>
            <a:r>
              <a:rPr lang="fr-FR" err="1">
                <a:ea typeface="Calibri Light"/>
                <a:cs typeface="Calibri Light"/>
              </a:rPr>
              <a:t>quinta</a:t>
            </a:r>
            <a:r>
              <a:rPr lang="fr-FR">
                <a:ea typeface="Calibri Light"/>
                <a:cs typeface="Calibri Light"/>
              </a:rPr>
              <a:t> do </a:t>
            </a:r>
            <a:r>
              <a:rPr lang="fr-FR" err="1">
                <a:ea typeface="Calibri Light"/>
                <a:cs typeface="Calibri Light"/>
              </a:rPr>
              <a:t>seixo</a:t>
            </a:r>
            <a:endParaRPr lang="fr-FR">
              <a:ea typeface="Calibri Light"/>
              <a:cs typeface="Calibri Light"/>
            </a:endParaRPr>
          </a:p>
        </p:txBody>
      </p:sp>
      <p:pic>
        <p:nvPicPr>
          <p:cNvPr id="7" name="Image 7" descr="Une image contenant texte, arbre, extérieur, signe&#10;&#10;Description générée automatiquement">
            <a:extLst>
              <a:ext uri="{FF2B5EF4-FFF2-40B4-BE49-F238E27FC236}">
                <a16:creationId xmlns:a16="http://schemas.microsoft.com/office/drawing/2014/main" id="{E3839FAB-A05C-4FB1-A22F-78A7E2A9B521}"/>
              </a:ext>
            </a:extLst>
          </p:cNvPr>
          <p:cNvPicPr>
            <a:picLocks noGrp="1" noChangeAspect="1"/>
          </p:cNvPicPr>
          <p:nvPr>
            <p:ph idx="1"/>
          </p:nvPr>
        </p:nvPicPr>
        <p:blipFill>
          <a:blip r:embed="rId2"/>
          <a:stretch>
            <a:fillRect/>
          </a:stretch>
        </p:blipFill>
        <p:spPr>
          <a:xfrm rot="16200000">
            <a:off x="4213974" y="764612"/>
            <a:ext cx="2240052" cy="47091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Image 8" descr="Une image contenant texte, sombre, lumière&#10;&#10;Description générée automatiquement">
            <a:extLst>
              <a:ext uri="{FF2B5EF4-FFF2-40B4-BE49-F238E27FC236}">
                <a16:creationId xmlns:a16="http://schemas.microsoft.com/office/drawing/2014/main" id="{73CF3F10-883D-4947-BB96-90C3F69BF405}"/>
              </a:ext>
            </a:extLst>
          </p:cNvPr>
          <p:cNvPicPr>
            <a:picLocks noChangeAspect="1"/>
          </p:cNvPicPr>
          <p:nvPr/>
        </p:nvPicPr>
        <p:blipFill>
          <a:blip r:embed="rId3"/>
          <a:stretch>
            <a:fillRect/>
          </a:stretch>
        </p:blipFill>
        <p:spPr>
          <a:xfrm>
            <a:off x="839363" y="2002972"/>
            <a:ext cx="1957102" cy="4114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Image 9" descr="Une image contenant texte&#10;&#10;Description générée automatiquement">
            <a:extLst>
              <a:ext uri="{FF2B5EF4-FFF2-40B4-BE49-F238E27FC236}">
                <a16:creationId xmlns:a16="http://schemas.microsoft.com/office/drawing/2014/main" id="{74F96D71-087F-4C98-858A-33304A93B640}"/>
              </a:ext>
            </a:extLst>
          </p:cNvPr>
          <p:cNvPicPr>
            <a:picLocks noChangeAspect="1"/>
          </p:cNvPicPr>
          <p:nvPr/>
        </p:nvPicPr>
        <p:blipFill>
          <a:blip r:embed="rId4"/>
          <a:stretch>
            <a:fillRect/>
          </a:stretch>
        </p:blipFill>
        <p:spPr>
          <a:xfrm rot="-5400000">
            <a:off x="7882421" y="3135086"/>
            <a:ext cx="2229245" cy="471351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204461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Une image contenant intérieur, plancher, plafond, métal&#10;&#10;Description générée automatiquement">
            <a:extLst>
              <a:ext uri="{FF2B5EF4-FFF2-40B4-BE49-F238E27FC236}">
                <a16:creationId xmlns:a16="http://schemas.microsoft.com/office/drawing/2014/main" id="{25028407-EBA5-47D0-99A4-AAF3A94CD44A}"/>
              </a:ext>
            </a:extLst>
          </p:cNvPr>
          <p:cNvPicPr>
            <a:picLocks noGrp="1" noChangeAspect="1"/>
          </p:cNvPicPr>
          <p:nvPr>
            <p:ph idx="1"/>
          </p:nvPr>
        </p:nvPicPr>
        <p:blipFill>
          <a:blip r:embed="rId2"/>
          <a:stretch>
            <a:fillRect/>
          </a:stretch>
        </p:blipFill>
        <p:spPr>
          <a:xfrm>
            <a:off x="4740366" y="-1710"/>
            <a:ext cx="2920036" cy="61308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Image 5" descr="Une image contenant intérieur, sous-sol&#10;&#10;Description générée automatiquement">
            <a:extLst>
              <a:ext uri="{FF2B5EF4-FFF2-40B4-BE49-F238E27FC236}">
                <a16:creationId xmlns:a16="http://schemas.microsoft.com/office/drawing/2014/main" id="{36F65B67-0B3E-4009-A7A1-9C9D6033CBB6}"/>
              </a:ext>
            </a:extLst>
          </p:cNvPr>
          <p:cNvPicPr>
            <a:picLocks noChangeAspect="1"/>
          </p:cNvPicPr>
          <p:nvPr/>
        </p:nvPicPr>
        <p:blipFill>
          <a:blip r:embed="rId3"/>
          <a:stretch>
            <a:fillRect/>
          </a:stretch>
        </p:blipFill>
        <p:spPr>
          <a:xfrm>
            <a:off x="9188409" y="77245"/>
            <a:ext cx="2917430" cy="61189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Image 6" descr="Une image contenant sous-sol, carrelé, fichier&#10;&#10;Description générée automatiquement">
            <a:extLst>
              <a:ext uri="{FF2B5EF4-FFF2-40B4-BE49-F238E27FC236}">
                <a16:creationId xmlns:a16="http://schemas.microsoft.com/office/drawing/2014/main" id="{D65C1CAD-1A44-4A2D-A8ED-E51AE31517B0}"/>
              </a:ext>
            </a:extLst>
          </p:cNvPr>
          <p:cNvPicPr>
            <a:picLocks noChangeAspect="1"/>
          </p:cNvPicPr>
          <p:nvPr/>
        </p:nvPicPr>
        <p:blipFill>
          <a:blip r:embed="rId4"/>
          <a:stretch>
            <a:fillRect/>
          </a:stretch>
        </p:blipFill>
        <p:spPr>
          <a:xfrm>
            <a:off x="128214" y="76648"/>
            <a:ext cx="2922350" cy="61641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145292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49AEA8"/>
          </a:solidFill>
          <a:ln w="38100" cap="rnd">
            <a:solidFill>
              <a:srgbClr val="49AEA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740C7AE-70FE-44F2-AC4C-7C8D7C03E055}"/>
              </a:ext>
            </a:extLst>
          </p:cNvPr>
          <p:cNvSpPr>
            <a:spLocks noGrp="1"/>
          </p:cNvSpPr>
          <p:nvPr>
            <p:ph type="title"/>
          </p:nvPr>
        </p:nvSpPr>
        <p:spPr>
          <a:xfrm>
            <a:off x="838200" y="365125"/>
            <a:ext cx="10515600" cy="1325563"/>
          </a:xfrm>
        </p:spPr>
        <p:txBody>
          <a:bodyPr>
            <a:normAutofit/>
          </a:bodyPr>
          <a:lstStyle/>
          <a:p>
            <a:r>
              <a:rPr lang="fr-FR" sz="6600">
                <a:ea typeface="Calibri Light"/>
                <a:cs typeface="Calibri Light"/>
              </a:rPr>
              <a:t>Débriefing de </a:t>
            </a:r>
            <a:r>
              <a:rPr lang="fr-FR" sz="6600" err="1">
                <a:ea typeface="Calibri Light"/>
                <a:cs typeface="Calibri Light"/>
              </a:rPr>
              <a:t>Sandeman</a:t>
            </a:r>
            <a:endParaRPr lang="fr-FR" sz="6600">
              <a:ea typeface="Calibri Light"/>
              <a:cs typeface="Calibri Light"/>
            </a:endParaRPr>
          </a:p>
        </p:txBody>
      </p:sp>
      <p:sp>
        <p:nvSpPr>
          <p:cNvPr id="3" name="Espace réservé du contenu 2">
            <a:extLst>
              <a:ext uri="{FF2B5EF4-FFF2-40B4-BE49-F238E27FC236}">
                <a16:creationId xmlns:a16="http://schemas.microsoft.com/office/drawing/2014/main" id="{C354BF99-4C01-44AA-9F03-3CB93DD86185}"/>
              </a:ext>
            </a:extLst>
          </p:cNvPr>
          <p:cNvSpPr>
            <a:spLocks noGrp="1"/>
          </p:cNvSpPr>
          <p:nvPr>
            <p:ph idx="1"/>
          </p:nvPr>
        </p:nvSpPr>
        <p:spPr>
          <a:xfrm>
            <a:off x="838200" y="1929384"/>
            <a:ext cx="10515600" cy="4251960"/>
          </a:xfrm>
        </p:spPr>
        <p:txBody>
          <a:bodyPr vert="horz" lIns="91440" tIns="45720" rIns="91440" bIns="45720" rtlCol="0" anchor="t">
            <a:normAutofit/>
          </a:bodyPr>
          <a:lstStyle/>
          <a:p>
            <a:pPr algn="just">
              <a:lnSpc>
                <a:spcPct val="100000"/>
              </a:lnSpc>
            </a:pPr>
            <a:r>
              <a:rPr lang="fr-FR" sz="2200">
                <a:latin typeface="+mj-lt"/>
                <a:ea typeface="Calibri Light"/>
                <a:cs typeface="Calibri Light"/>
              </a:rPr>
              <a:t>Nous avons été accueilli avec une vidéo explicative nous décrivant la vallée du Douro, nous montrant sa beauté et la richesse des cultures viticoles de la région.</a:t>
            </a:r>
            <a:endParaRPr lang="fr-FR">
              <a:latin typeface="+mj-lt"/>
            </a:endParaRPr>
          </a:p>
          <a:p>
            <a:pPr algn="just">
              <a:lnSpc>
                <a:spcPct val="100000"/>
              </a:lnSpc>
            </a:pPr>
            <a:r>
              <a:rPr lang="fr-FR" sz="2200">
                <a:latin typeface="+mj-lt"/>
                <a:ea typeface="Calibri Light"/>
                <a:cs typeface="Calibri Light"/>
              </a:rPr>
              <a:t>La guide nous a ensuite emmenés dans un long couloir d’exposition en souterrain où nous avons pu observer une collection de plus de deux milles bouteilles de vin de Porto vintage en train de vieillir dans une salle prévue à cet effet. </a:t>
            </a:r>
          </a:p>
          <a:p>
            <a:pPr algn="just">
              <a:lnSpc>
                <a:spcPct val="100000"/>
              </a:lnSpc>
            </a:pPr>
            <a:r>
              <a:rPr lang="fr-FR" sz="2200">
                <a:latin typeface="+mj-lt"/>
                <a:ea typeface="Calibri Light"/>
                <a:cs typeface="Calibri Light"/>
              </a:rPr>
              <a:t>En continuant dans le couloir, était exposé du schiste : c’est le type de pierre (sol) dans lequel poussent les pieds de vignes de Douro.</a:t>
            </a:r>
          </a:p>
          <a:p>
            <a:pPr algn="just">
              <a:lnSpc>
                <a:spcPct val="100000"/>
              </a:lnSpc>
            </a:pPr>
            <a:r>
              <a:rPr lang="fr-FR" sz="2200">
                <a:latin typeface="+mj-lt"/>
                <a:ea typeface="Calibri Light"/>
                <a:cs typeface="Calibri Light"/>
              </a:rPr>
              <a:t>Nous sommes ensuite ressortis à la lumière du jour avec une vue magnifique de la vallée du Douro : nous étions dans la salle de dégustation dans laquelle nous avons pu gouter trois types de Porto différents le blanc, le </a:t>
            </a:r>
            <a:r>
              <a:rPr lang="fr-FR" sz="2200" err="1">
                <a:latin typeface="+mj-lt"/>
                <a:ea typeface="Calibri Light"/>
                <a:cs typeface="Calibri Light"/>
              </a:rPr>
              <a:t>tawny</a:t>
            </a:r>
            <a:r>
              <a:rPr lang="fr-FR" sz="2200">
                <a:latin typeface="+mj-lt"/>
                <a:ea typeface="Calibri Light"/>
                <a:cs typeface="Calibri Light"/>
              </a:rPr>
              <a:t> et le </a:t>
            </a:r>
            <a:r>
              <a:rPr lang="fr-FR" sz="2200" err="1">
                <a:latin typeface="+mj-lt"/>
                <a:ea typeface="Calibri Light"/>
                <a:cs typeface="Calibri Light"/>
              </a:rPr>
              <a:t>ruby</a:t>
            </a:r>
            <a:r>
              <a:rPr lang="fr-FR" sz="2200">
                <a:latin typeface="+mj-lt"/>
                <a:ea typeface="Calibri Light"/>
                <a:cs typeface="Calibri Light"/>
              </a:rPr>
              <a:t>.  </a:t>
            </a:r>
            <a:r>
              <a:rPr lang="fr-FR" sz="2200">
                <a:latin typeface="+mj-lt"/>
              </a:rPr>
              <a:t>  </a:t>
            </a:r>
          </a:p>
        </p:txBody>
      </p:sp>
    </p:spTree>
    <p:extLst>
      <p:ext uri="{BB962C8B-B14F-4D97-AF65-F5344CB8AC3E}">
        <p14:creationId xmlns:p14="http://schemas.microsoft.com/office/powerpoint/2010/main" val="1337726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F774528-153A-0ADD-9CDE-7A8246C26F7B}"/>
              </a:ext>
            </a:extLst>
          </p:cNvPr>
          <p:cNvSpPr>
            <a:spLocks noGrp="1"/>
          </p:cNvSpPr>
          <p:nvPr>
            <p:ph type="title"/>
          </p:nvPr>
        </p:nvSpPr>
        <p:spPr>
          <a:xfrm>
            <a:off x="5297762" y="329184"/>
            <a:ext cx="6251110" cy="1783080"/>
          </a:xfrm>
        </p:spPr>
        <p:txBody>
          <a:bodyPr anchor="b">
            <a:normAutofit/>
          </a:bodyPr>
          <a:lstStyle/>
          <a:p>
            <a:r>
              <a:rPr lang="fr-FR" sz="7200">
                <a:ea typeface="Calibri"/>
                <a:cs typeface="Calibri"/>
              </a:rPr>
              <a:t>Le schiste</a:t>
            </a:r>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9AEA8"/>
          </a:solidFill>
          <a:ln w="38100" cap="rnd">
            <a:solidFill>
              <a:srgbClr val="49AEA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26043BA-D513-A4BB-EDE0-7ABDB0BE669B}"/>
              </a:ext>
            </a:extLst>
          </p:cNvPr>
          <p:cNvSpPr>
            <a:spLocks noGrp="1"/>
          </p:cNvSpPr>
          <p:nvPr>
            <p:ph idx="1"/>
          </p:nvPr>
        </p:nvSpPr>
        <p:spPr>
          <a:xfrm>
            <a:off x="5297762" y="2706624"/>
            <a:ext cx="6251110" cy="3483864"/>
          </a:xfrm>
        </p:spPr>
        <p:txBody>
          <a:bodyPr vert="horz" lIns="91440" tIns="45720" rIns="91440" bIns="45720" rtlCol="0" anchor="t">
            <a:normAutofit fontScale="92500"/>
          </a:bodyPr>
          <a:lstStyle/>
          <a:p>
            <a:pPr algn="just">
              <a:lnSpc>
                <a:spcPct val="100000"/>
              </a:lnSpc>
            </a:pPr>
            <a:r>
              <a:rPr lang="fr-FR" sz="2400">
                <a:latin typeface="+mj-lt"/>
                <a:ea typeface="Calibri"/>
                <a:cs typeface="Calibri"/>
              </a:rPr>
              <a:t>Le schiste est le meilleur sol dans lesquelles sont cultivées les vignes pour le Porto. Cette terre se trouve surtout dans la vallée du Douro, à l'est de la Vila Nova de Gaïa, où toutes les caves de porto se situent. Grâce au schiste, les racines peuvent atteindre jusqu'à 20 mètres de profondeur. Il a la faculté d'absorber la chaleur du soleil et l'eau de la pluie. </a:t>
            </a:r>
            <a:endParaRPr lang="fr-FR">
              <a:latin typeface="+mj-lt"/>
            </a:endParaRPr>
          </a:p>
          <a:p>
            <a:pPr algn="just">
              <a:lnSpc>
                <a:spcPct val="100000"/>
              </a:lnSpc>
            </a:pPr>
            <a:r>
              <a:rPr lang="fr-FR" sz="2400">
                <a:latin typeface="+mj-lt"/>
                <a:ea typeface="Calibri"/>
                <a:cs typeface="Calibri"/>
              </a:rPr>
              <a:t>Ce sol étant représentatif des zones montagneuses, la culture de la vigne se fait en terrasse Ce qui signifie donc que la récolte ne peut être faite qu'à la main. La récolte se fait principalement d'août à septembre mais elle peut s'étendre jusqu'à octobre</a:t>
            </a:r>
            <a:r>
              <a:rPr lang="fr-FR" sz="2400">
                <a:latin typeface="Calibri"/>
                <a:ea typeface="Calibri"/>
                <a:cs typeface="Calibri"/>
              </a:rPr>
              <a:t>.</a:t>
            </a:r>
          </a:p>
        </p:txBody>
      </p:sp>
      <p:pic>
        <p:nvPicPr>
          <p:cNvPr id="4" name="Picture 4">
            <a:extLst>
              <a:ext uri="{FF2B5EF4-FFF2-40B4-BE49-F238E27FC236}">
                <a16:creationId xmlns:a16="http://schemas.microsoft.com/office/drawing/2014/main" id="{6B242009-C252-397F-7940-42B0F8F52679}"/>
              </a:ext>
            </a:extLst>
          </p:cNvPr>
          <p:cNvPicPr>
            <a:picLocks noChangeAspect="1"/>
          </p:cNvPicPr>
          <p:nvPr/>
        </p:nvPicPr>
        <p:blipFill rotWithShape="1">
          <a:blip r:embed="rId2"/>
          <a:srcRect l="24190" r="2487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539338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40BBB4C-C628-85BF-07CA-4C66C724B5C0}"/>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800"/>
              <a:t>Musée du douro</a:t>
            </a:r>
          </a:p>
        </p:txBody>
      </p:sp>
      <p:sp>
        <p:nvSpPr>
          <p:cNvPr id="1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49AEA8"/>
          </a:solidFill>
          <a:ln w="38100" cap="rnd">
            <a:solidFill>
              <a:srgbClr val="49AEA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4" descr="Une image contenant intérieur, plafond, mur, cuisine&#10;&#10;Description générée automatiquement">
            <a:extLst>
              <a:ext uri="{FF2B5EF4-FFF2-40B4-BE49-F238E27FC236}">
                <a16:creationId xmlns:a16="http://schemas.microsoft.com/office/drawing/2014/main" id="{3E26BD57-E8DB-31F5-0E2C-D9C968475EB6}"/>
              </a:ext>
            </a:extLst>
          </p:cNvPr>
          <p:cNvPicPr>
            <a:picLocks noGrp="1" noChangeAspect="1"/>
          </p:cNvPicPr>
          <p:nvPr>
            <p:ph idx="1"/>
          </p:nvPr>
        </p:nvPicPr>
        <p:blipFill rotWithShape="1">
          <a:blip r:embed="rId2"/>
          <a:srcRect l="6344" r="18429"/>
          <a:stretch/>
        </p:blipFill>
        <p:spPr>
          <a:xfrm>
            <a:off x="5478000" y="640080"/>
            <a:ext cx="5567207" cy="5550408"/>
          </a:xfrm>
          <a:prstGeom prst="rect">
            <a:avLst/>
          </a:prstGeom>
        </p:spPr>
      </p:pic>
    </p:spTree>
    <p:extLst>
      <p:ext uri="{BB962C8B-B14F-4D97-AF65-F5344CB8AC3E}">
        <p14:creationId xmlns:p14="http://schemas.microsoft.com/office/powerpoint/2010/main" val="2799099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49AEA8"/>
          </a:solidFill>
          <a:ln w="38100" cap="rnd">
            <a:solidFill>
              <a:srgbClr val="49AEA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464825B-F575-4617-8AF3-42572E55C2EF}"/>
              </a:ext>
            </a:extLst>
          </p:cNvPr>
          <p:cNvSpPr>
            <a:spLocks noGrp="1"/>
          </p:cNvSpPr>
          <p:nvPr>
            <p:ph type="title"/>
          </p:nvPr>
        </p:nvSpPr>
        <p:spPr>
          <a:xfrm>
            <a:off x="838200" y="365125"/>
            <a:ext cx="10515600" cy="1325563"/>
          </a:xfrm>
        </p:spPr>
        <p:txBody>
          <a:bodyPr>
            <a:normAutofit/>
          </a:bodyPr>
          <a:lstStyle/>
          <a:p>
            <a:r>
              <a:rPr lang="fr-FR" sz="6600">
                <a:ea typeface="Calibri"/>
                <a:cs typeface="Calibri"/>
              </a:rPr>
              <a:t>Débriefing de la visite</a:t>
            </a:r>
            <a:endParaRPr lang="fr-FR" sz="6600"/>
          </a:p>
        </p:txBody>
      </p:sp>
      <p:sp>
        <p:nvSpPr>
          <p:cNvPr id="3" name="Espace réservé du contenu 2">
            <a:extLst>
              <a:ext uri="{FF2B5EF4-FFF2-40B4-BE49-F238E27FC236}">
                <a16:creationId xmlns:a16="http://schemas.microsoft.com/office/drawing/2014/main" id="{F82CB069-3B53-4C1C-A39A-750D9CC86E47}"/>
              </a:ext>
            </a:extLst>
          </p:cNvPr>
          <p:cNvSpPr>
            <a:spLocks noGrp="1"/>
          </p:cNvSpPr>
          <p:nvPr>
            <p:ph idx="1"/>
          </p:nvPr>
        </p:nvSpPr>
        <p:spPr>
          <a:xfrm>
            <a:off x="838200" y="1929384"/>
            <a:ext cx="10515600" cy="4251960"/>
          </a:xfrm>
        </p:spPr>
        <p:txBody>
          <a:bodyPr vert="horz" lIns="91440" tIns="45720" rIns="91440" bIns="45720" rtlCol="0">
            <a:normAutofit/>
          </a:bodyPr>
          <a:lstStyle/>
          <a:p>
            <a:pPr>
              <a:lnSpc>
                <a:spcPct val="100000"/>
              </a:lnSpc>
            </a:pPr>
            <a:r>
              <a:rPr lang="fr-FR" sz="1800">
                <a:latin typeface="+mj-lt"/>
                <a:ea typeface="Calibri"/>
                <a:cs typeface="Calibri"/>
              </a:rPr>
              <a:t>Durant la visite du musée du Douro,  la Guide explique que le climat de la Vallée du Douro est extrêmement chaud mais que c’est bon pour la culture. Souvent on dit qu’il fait "9 mois d’hiver et 3 mois d’enfer".</a:t>
            </a:r>
            <a:endParaRPr lang="fr-FR" sz="1800">
              <a:latin typeface="+mj-lt"/>
            </a:endParaRPr>
          </a:p>
          <a:p>
            <a:pPr>
              <a:lnSpc>
                <a:spcPct val="100000"/>
              </a:lnSpc>
            </a:pPr>
            <a:r>
              <a:rPr lang="fr-FR" sz="1800">
                <a:latin typeface="+mj-lt"/>
                <a:ea typeface="Calibri"/>
                <a:cs typeface="Calibri"/>
              </a:rPr>
              <a:t>A l’époque le vin était une boisson plus hygiénique que l’eau, qui transportait des maladies, et on en donnait même aux enfants.</a:t>
            </a:r>
          </a:p>
          <a:p>
            <a:pPr>
              <a:lnSpc>
                <a:spcPct val="100000"/>
              </a:lnSpc>
            </a:pPr>
            <a:r>
              <a:rPr lang="fr-FR" sz="1800">
                <a:latin typeface="+mj-lt"/>
                <a:ea typeface="Calibri"/>
                <a:cs typeface="Calibri"/>
              </a:rPr>
              <a:t>Les Portugais étaient à l’époque de grands navigateurs. Ils transportaient le vin de Porto de la Vallée du Douro jusqu’au port de Porto. Le voyage durait 3 jours mais le retour trois semaines dans des rivières très agitées.</a:t>
            </a:r>
          </a:p>
          <a:p>
            <a:pPr>
              <a:lnSpc>
                <a:spcPct val="100000"/>
              </a:lnSpc>
            </a:pPr>
            <a:r>
              <a:rPr lang="fr-FR" sz="1800">
                <a:latin typeface="+mj-lt"/>
                <a:ea typeface="Calibri"/>
                <a:cs typeface="Calibri"/>
              </a:rPr>
              <a:t>Nous avons visionné un cours métrage sur la difficulté du transport du vin illustré par un enfant faisant le chemin du Douro jusqu’à Porto en mini tracteur. C'était très instructif.</a:t>
            </a:r>
          </a:p>
          <a:p>
            <a:pPr>
              <a:lnSpc>
                <a:spcPct val="100000"/>
              </a:lnSpc>
            </a:pPr>
            <a:r>
              <a:rPr lang="fr-FR" sz="1800">
                <a:latin typeface="+mj-lt"/>
                <a:ea typeface="Calibri"/>
                <a:cs typeface="Calibri"/>
              </a:rPr>
              <a:t>Nous avons également appris que, plus il y avait d’alcool dans une boisson, plus la boisson se conservait longtemps. C’est pour ça que les moines ont commencé à rajouter de l’eau de vie dans les vins. Le Porto n’est pas une boisson naturelle ce n’est pas uniquement une fermentation du raisin, les moines ont rajouté de l’eau de vie pour être sûr que le vin ne s’abime pas durant le transport.</a:t>
            </a:r>
            <a:r>
              <a:rPr lang="fr-FR" sz="1800">
                <a:latin typeface="+mj-lt"/>
              </a:rPr>
              <a:t> </a:t>
            </a:r>
          </a:p>
        </p:txBody>
      </p:sp>
    </p:spTree>
    <p:extLst>
      <p:ext uri="{BB962C8B-B14F-4D97-AF65-F5344CB8AC3E}">
        <p14:creationId xmlns:p14="http://schemas.microsoft.com/office/powerpoint/2010/main" val="628652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2E23F4-A1E1-BC9F-4C2B-972D06906125}"/>
              </a:ext>
            </a:extLst>
          </p:cNvPr>
          <p:cNvSpPr>
            <a:spLocks noGrp="1"/>
          </p:cNvSpPr>
          <p:nvPr>
            <p:ph type="title"/>
          </p:nvPr>
        </p:nvSpPr>
        <p:spPr>
          <a:xfrm>
            <a:off x="841248" y="643467"/>
            <a:ext cx="3840480" cy="5571066"/>
          </a:xfrm>
        </p:spPr>
        <p:txBody>
          <a:bodyPr anchor="ctr">
            <a:normAutofit/>
          </a:bodyPr>
          <a:lstStyle/>
          <a:p>
            <a:r>
              <a:rPr lang="en-US" sz="6600" err="1">
                <a:solidFill>
                  <a:srgbClr val="49AEA8"/>
                </a:solidFill>
                <a:ea typeface="Calibri Light"/>
                <a:cs typeface="Calibri Light"/>
              </a:rPr>
              <a:t>Mercredi</a:t>
            </a:r>
            <a:r>
              <a:rPr lang="en-US" sz="6600">
                <a:solidFill>
                  <a:srgbClr val="49AEA8"/>
                </a:solidFill>
                <a:ea typeface="Calibri Light"/>
                <a:cs typeface="Calibri Light"/>
              </a:rPr>
              <a:t> 16</a:t>
            </a:r>
          </a:p>
        </p:txBody>
      </p:sp>
      <p:sp>
        <p:nvSpPr>
          <p:cNvPr id="17" name="Freeform: Shape 16">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rgbClr val="4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DC4E254-0840-CB0A-181A-D05FF30C48F9}"/>
              </a:ext>
            </a:extLst>
          </p:cNvPr>
          <p:cNvSpPr>
            <a:spLocks noGrp="1"/>
          </p:cNvSpPr>
          <p:nvPr>
            <p:ph idx="1"/>
          </p:nvPr>
        </p:nvSpPr>
        <p:spPr>
          <a:xfrm>
            <a:off x="5568696" y="643467"/>
            <a:ext cx="5788152" cy="5571066"/>
          </a:xfrm>
        </p:spPr>
        <p:txBody>
          <a:bodyPr vert="horz" lIns="91440" tIns="45720" rIns="91440" bIns="45720" rtlCol="0" anchor="ctr">
            <a:normAutofit/>
          </a:bodyPr>
          <a:lstStyle/>
          <a:p>
            <a:pPr marL="0" indent="0">
              <a:buNone/>
            </a:pPr>
            <a:r>
              <a:rPr lang="en-US">
                <a:solidFill>
                  <a:schemeClr val="bg1"/>
                </a:solidFill>
                <a:ea typeface="+mn-lt"/>
                <a:cs typeface="+mn-lt"/>
              </a:rPr>
              <a:t>.</a:t>
            </a:r>
            <a:r>
              <a:rPr lang="en-US">
                <a:solidFill>
                  <a:schemeClr val="bg1"/>
                </a:solidFill>
                <a:latin typeface="Calibri Light"/>
                <a:ea typeface="+mn-lt"/>
                <a:cs typeface="+mn-lt"/>
              </a:rPr>
              <a:t> </a:t>
            </a:r>
            <a:r>
              <a:rPr lang="en-US" err="1">
                <a:solidFill>
                  <a:schemeClr val="bg1"/>
                </a:solidFill>
                <a:latin typeface="+mj-lt"/>
                <a:ea typeface="+mn-lt"/>
                <a:cs typeface="+mn-lt"/>
              </a:rPr>
              <a:t>Découverte</a:t>
            </a:r>
            <a:r>
              <a:rPr lang="en-US">
                <a:solidFill>
                  <a:schemeClr val="bg1"/>
                </a:solidFill>
                <a:latin typeface="+mj-lt"/>
                <a:ea typeface="+mn-lt"/>
                <a:cs typeface="+mn-lt"/>
              </a:rPr>
              <a:t> de la tour des </a:t>
            </a:r>
            <a:r>
              <a:rPr lang="en-US" err="1">
                <a:solidFill>
                  <a:schemeClr val="bg1"/>
                </a:solidFill>
                <a:latin typeface="+mj-lt"/>
                <a:ea typeface="+mn-lt"/>
                <a:cs typeface="+mn-lt"/>
              </a:rPr>
              <a:t>Clercs</a:t>
            </a:r>
            <a:r>
              <a:rPr lang="en-US">
                <a:solidFill>
                  <a:schemeClr val="bg1"/>
                </a:solidFill>
                <a:latin typeface="+mj-lt"/>
                <a:ea typeface="+mn-lt"/>
                <a:cs typeface="+mn-lt"/>
              </a:rPr>
              <a:t> le matin.</a:t>
            </a:r>
            <a:endParaRPr lang="fr-FR">
              <a:solidFill>
                <a:schemeClr val="bg1"/>
              </a:solidFill>
              <a:latin typeface="+mj-lt"/>
              <a:ea typeface="+mn-lt"/>
              <a:cs typeface="+mn-lt"/>
            </a:endParaRPr>
          </a:p>
          <a:p>
            <a:pPr marL="0" indent="0">
              <a:buNone/>
            </a:pPr>
            <a:endParaRPr lang="en-US">
              <a:solidFill>
                <a:schemeClr val="bg1"/>
              </a:solidFill>
              <a:latin typeface="+mj-lt"/>
              <a:ea typeface="+mn-lt"/>
              <a:cs typeface="+mn-lt"/>
            </a:endParaRPr>
          </a:p>
          <a:p>
            <a:pPr marL="0" indent="0">
              <a:buNone/>
            </a:pPr>
            <a:r>
              <a:rPr lang="en-US">
                <a:solidFill>
                  <a:schemeClr val="bg1"/>
                </a:solidFill>
                <a:latin typeface="+mj-lt"/>
                <a:ea typeface="+mn-lt"/>
                <a:cs typeface="+mn-lt"/>
              </a:rPr>
              <a:t>. </a:t>
            </a:r>
            <a:r>
              <a:rPr lang="en-US" err="1">
                <a:solidFill>
                  <a:schemeClr val="bg1"/>
                </a:solidFill>
                <a:latin typeface="+mj-lt"/>
                <a:ea typeface="+mn-lt"/>
                <a:cs typeface="+mn-lt"/>
              </a:rPr>
              <a:t>Croisière</a:t>
            </a:r>
            <a:r>
              <a:rPr lang="en-US">
                <a:solidFill>
                  <a:schemeClr val="bg1"/>
                </a:solidFill>
                <a:latin typeface="+mj-lt"/>
                <a:ea typeface="+mn-lt"/>
                <a:cs typeface="+mn-lt"/>
              </a:rPr>
              <a:t> sur le Douro </a:t>
            </a:r>
          </a:p>
          <a:p>
            <a:pPr marL="0" indent="0">
              <a:buNone/>
            </a:pPr>
            <a:endParaRPr lang="en-US">
              <a:solidFill>
                <a:schemeClr val="bg1"/>
              </a:solidFill>
              <a:latin typeface="+mj-lt"/>
              <a:ea typeface="+mn-lt"/>
              <a:cs typeface="+mn-lt"/>
            </a:endParaRPr>
          </a:p>
          <a:p>
            <a:pPr marL="0" indent="0">
              <a:buNone/>
            </a:pPr>
            <a:r>
              <a:rPr lang="en-US">
                <a:solidFill>
                  <a:schemeClr val="bg1"/>
                </a:solidFill>
                <a:latin typeface="+mj-lt"/>
                <a:ea typeface="+mn-lt"/>
                <a:cs typeface="+mn-lt"/>
              </a:rPr>
              <a:t>. </a:t>
            </a:r>
            <a:r>
              <a:rPr lang="en-US" err="1">
                <a:solidFill>
                  <a:schemeClr val="bg1"/>
                </a:solidFill>
                <a:latin typeface="+mj-lt"/>
                <a:ea typeface="+mn-lt"/>
                <a:cs typeface="+mn-lt"/>
              </a:rPr>
              <a:t>Visite</a:t>
            </a:r>
            <a:r>
              <a:rPr lang="en-US">
                <a:solidFill>
                  <a:schemeClr val="bg1"/>
                </a:solidFill>
                <a:latin typeface="+mj-lt"/>
                <a:ea typeface="+mn-lt"/>
                <a:cs typeface="+mn-lt"/>
              </a:rPr>
              <a:t> et </a:t>
            </a:r>
            <a:r>
              <a:rPr lang="en-US" err="1">
                <a:solidFill>
                  <a:schemeClr val="bg1"/>
                </a:solidFill>
                <a:latin typeface="+mj-lt"/>
                <a:ea typeface="+mn-lt"/>
                <a:cs typeface="+mn-lt"/>
              </a:rPr>
              <a:t>dégustation</a:t>
            </a:r>
            <a:r>
              <a:rPr lang="en-US">
                <a:solidFill>
                  <a:schemeClr val="bg1"/>
                </a:solidFill>
                <a:latin typeface="+mj-lt"/>
                <a:ea typeface="+mn-lt"/>
                <a:cs typeface="+mn-lt"/>
              </a:rPr>
              <a:t> à Porto Cruz </a:t>
            </a:r>
            <a:endParaRPr lang="fr-FR">
              <a:solidFill>
                <a:schemeClr val="bg1"/>
              </a:solidFill>
              <a:latin typeface="+mj-lt"/>
            </a:endParaRPr>
          </a:p>
        </p:txBody>
      </p:sp>
    </p:spTree>
    <p:extLst>
      <p:ext uri="{BB962C8B-B14F-4D97-AF65-F5344CB8AC3E}">
        <p14:creationId xmlns:p14="http://schemas.microsoft.com/office/powerpoint/2010/main" val="1528572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4" descr="Une image contenant ciel, extérieur&#10;&#10;Description générée automatiquement">
            <a:extLst>
              <a:ext uri="{FF2B5EF4-FFF2-40B4-BE49-F238E27FC236}">
                <a16:creationId xmlns:a16="http://schemas.microsoft.com/office/drawing/2014/main" id="{FD76AC47-4447-7397-ABDD-E0852D496375}"/>
              </a:ext>
            </a:extLst>
          </p:cNvPr>
          <p:cNvPicPr>
            <a:picLocks noChangeAspect="1"/>
          </p:cNvPicPr>
          <p:nvPr/>
        </p:nvPicPr>
        <p:blipFill rotWithShape="1">
          <a:blip r:embed="rId2"/>
          <a:srcRect t="1130"/>
          <a:stretch/>
        </p:blipFill>
        <p:spPr>
          <a:xfrm>
            <a:off x="1" y="10"/>
            <a:ext cx="6936390" cy="6857990"/>
          </a:xfrm>
          <a:prstGeom prst="rect">
            <a:avLst/>
          </a:prstGeom>
        </p:spPr>
      </p:pic>
      <p:sp>
        <p:nvSpPr>
          <p:cNvPr id="21" name="Content Placeholder 20">
            <a:extLst>
              <a:ext uri="{FF2B5EF4-FFF2-40B4-BE49-F238E27FC236}">
                <a16:creationId xmlns:a16="http://schemas.microsoft.com/office/drawing/2014/main" id="{DFA8A0B9-4FBD-944D-864C-98CD874B113B}"/>
              </a:ext>
            </a:extLst>
          </p:cNvPr>
          <p:cNvSpPr>
            <a:spLocks noGrp="1"/>
          </p:cNvSpPr>
          <p:nvPr>
            <p:ph idx="1"/>
          </p:nvPr>
        </p:nvSpPr>
        <p:spPr>
          <a:xfrm>
            <a:off x="7531610" y="2434201"/>
            <a:ext cx="4152868" cy="3742762"/>
          </a:xfrm>
        </p:spPr>
        <p:txBody>
          <a:bodyPr vert="horz" lIns="91440" tIns="45720" rIns="91440" bIns="45720" rtlCol="0" anchor="t">
            <a:normAutofit/>
          </a:bodyPr>
          <a:lstStyle/>
          <a:p>
            <a:r>
              <a:rPr lang="en-US" sz="4000">
                <a:latin typeface="The Serif Hand Black" panose="03070902030502020204" pitchFamily="66" charset="0"/>
                <a:cs typeface="Calibri"/>
              </a:rPr>
              <a:t>La Tour des </a:t>
            </a:r>
            <a:r>
              <a:rPr lang="en-US" sz="4000" err="1">
                <a:latin typeface="The Serif Hand Black" panose="03070902030502020204" pitchFamily="66" charset="0"/>
                <a:cs typeface="Calibri"/>
              </a:rPr>
              <a:t>Clercs</a:t>
            </a:r>
          </a:p>
        </p:txBody>
      </p:sp>
    </p:spTree>
    <p:extLst>
      <p:ext uri="{BB962C8B-B14F-4D97-AF65-F5344CB8AC3E}">
        <p14:creationId xmlns:p14="http://schemas.microsoft.com/office/powerpoint/2010/main" val="1292602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5" descr="Une image contenant eau, ciel, extérieur, bateau&#10;&#10;Description générée automatiquement">
            <a:extLst>
              <a:ext uri="{FF2B5EF4-FFF2-40B4-BE49-F238E27FC236}">
                <a16:creationId xmlns:a16="http://schemas.microsoft.com/office/drawing/2014/main" id="{9615AD52-879E-2EFA-4C0D-A306D148543D}"/>
              </a:ext>
            </a:extLst>
          </p:cNvPr>
          <p:cNvPicPr>
            <a:picLocks noChangeAspect="1"/>
          </p:cNvPicPr>
          <p:nvPr/>
        </p:nvPicPr>
        <p:blipFill rotWithShape="1">
          <a:blip r:embed="rId2"/>
          <a:srcRect t="1935" r="-1" b="549"/>
          <a:stretch/>
        </p:blipFill>
        <p:spPr>
          <a:xfrm>
            <a:off x="-1" y="190"/>
            <a:ext cx="8128855" cy="5291194"/>
          </a:xfrm>
          <a:prstGeom prst="rect">
            <a:avLst/>
          </a:prstGeom>
        </p:spPr>
      </p:pic>
      <p:sp>
        <p:nvSpPr>
          <p:cNvPr id="25" name="Rectangle 11">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0CA53E3-E286-4E67-4041-32B48CB942B3}"/>
              </a:ext>
            </a:extLst>
          </p:cNvPr>
          <p:cNvSpPr>
            <a:spLocks noGrp="1"/>
          </p:cNvSpPr>
          <p:nvPr>
            <p:ph type="title"/>
          </p:nvPr>
        </p:nvSpPr>
        <p:spPr>
          <a:xfrm>
            <a:off x="699715" y="5635366"/>
            <a:ext cx="7335714" cy="898581"/>
          </a:xfrm>
        </p:spPr>
        <p:txBody>
          <a:bodyPr vert="horz" lIns="91440" tIns="45720" rIns="91440" bIns="45720" rtlCol="0" anchor="ctr">
            <a:normAutofit/>
          </a:bodyPr>
          <a:lstStyle/>
          <a:p>
            <a:r>
              <a:rPr lang="en-US" sz="4000" err="1">
                <a:solidFill>
                  <a:srgbClr val="FFFFFF"/>
                </a:solidFill>
                <a:latin typeface="The Serif Hand Black" panose="03070902030502020204" pitchFamily="66" charset="0"/>
                <a:cs typeface="Calibri Light"/>
              </a:rPr>
              <a:t>Croisière</a:t>
            </a:r>
            <a:r>
              <a:rPr lang="en-US" sz="4000">
                <a:solidFill>
                  <a:srgbClr val="FFFFFF"/>
                </a:solidFill>
                <a:latin typeface="The Serif Hand Black" panose="03070902030502020204" pitchFamily="66" charset="0"/>
                <a:cs typeface="Calibri Light"/>
              </a:rPr>
              <a:t> sur le fleuve du Douro   </a:t>
            </a:r>
            <a:r>
              <a:rPr lang="en-US" sz="4000">
                <a:solidFill>
                  <a:schemeClr val="bg1">
                    <a:lumMod val="95000"/>
                  </a:schemeClr>
                </a:solidFill>
                <a:latin typeface="The Serif Hand Black" panose="03070902030502020204" pitchFamily="66" charset="0"/>
                <a:cs typeface="Calibri Light"/>
              </a:rPr>
              <a:t> </a:t>
            </a:r>
            <a:endParaRPr lang="en-US" sz="4000" kern="1200">
              <a:solidFill>
                <a:schemeClr val="bg1">
                  <a:lumMod val="95000"/>
                </a:schemeClr>
              </a:solidFill>
              <a:latin typeface="The Serif Hand Black" panose="03070902030502020204" pitchFamily="66" charset="0"/>
              <a:cs typeface="Calibri Light"/>
            </a:endParaRPr>
          </a:p>
        </p:txBody>
      </p:sp>
      <p:sp>
        <p:nvSpPr>
          <p:cNvPr id="27" name="Rectangle 1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4" descr="Une image contenant extérieur, bâtiment, ciel, cité&#10;&#10;Description générée automatiquement">
            <a:extLst>
              <a:ext uri="{FF2B5EF4-FFF2-40B4-BE49-F238E27FC236}">
                <a16:creationId xmlns:a16="http://schemas.microsoft.com/office/drawing/2014/main" id="{85507DE3-9053-429C-B115-C00BE802CDFC}"/>
              </a:ext>
            </a:extLst>
          </p:cNvPr>
          <p:cNvPicPr>
            <a:picLocks noGrp="1" noChangeAspect="1"/>
          </p:cNvPicPr>
          <p:nvPr>
            <p:ph idx="1"/>
          </p:nvPr>
        </p:nvPicPr>
        <p:blipFill rotWithShape="1">
          <a:blip r:embed="rId3"/>
          <a:srcRect l="25170" r="17240"/>
          <a:stretch/>
        </p:blipFill>
        <p:spPr>
          <a:xfrm>
            <a:off x="8128856" y="1"/>
            <a:ext cx="4063143" cy="5291384"/>
          </a:xfrm>
          <a:prstGeom prst="rect">
            <a:avLst/>
          </a:prstGeom>
        </p:spPr>
      </p:pic>
      <p:sp>
        <p:nvSpPr>
          <p:cNvPr id="6" name="ZoneTexte 5">
            <a:extLst>
              <a:ext uri="{FF2B5EF4-FFF2-40B4-BE49-F238E27FC236}">
                <a16:creationId xmlns:a16="http://schemas.microsoft.com/office/drawing/2014/main" id="{86C68B1A-48FE-00AD-4944-E92229ADBC46}"/>
              </a:ext>
            </a:extLst>
          </p:cNvPr>
          <p:cNvSpPr txBox="1"/>
          <p:nvPr/>
        </p:nvSpPr>
        <p:spPr>
          <a:xfrm>
            <a:off x="8361871" y="5630174"/>
            <a:ext cx="366335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chemeClr val="bg1"/>
                </a:solidFill>
                <a:latin typeface="The Serif Hand Black" panose="03070902030502020204" pitchFamily="66" charset="0"/>
                <a:ea typeface="+mn-lt"/>
                <a:cs typeface="+mn-lt"/>
              </a:rPr>
              <a:t>Porto Cruz </a:t>
            </a:r>
            <a:r>
              <a:rPr lang="en-US" sz="4000">
                <a:solidFill>
                  <a:schemeClr val="bg1">
                    <a:lumMod val="95000"/>
                  </a:schemeClr>
                </a:solidFill>
                <a:latin typeface="The Serif Hand Black" panose="03070902030502020204" pitchFamily="66" charset="0"/>
                <a:ea typeface="+mn-lt"/>
                <a:cs typeface="+mn-lt"/>
              </a:rPr>
              <a:t> </a:t>
            </a:r>
            <a:endParaRPr lang="fr-FR" sz="4000">
              <a:solidFill>
                <a:schemeClr val="bg1">
                  <a:lumMod val="95000"/>
                </a:schemeClr>
              </a:solidFill>
              <a:latin typeface="The Serif Hand Black" panose="03070902030502020204" pitchFamily="66" charset="0"/>
              <a:ea typeface="+mn-lt"/>
              <a:cs typeface="+mn-lt"/>
            </a:endParaRPr>
          </a:p>
        </p:txBody>
      </p:sp>
    </p:spTree>
    <p:extLst>
      <p:ext uri="{BB962C8B-B14F-4D97-AF65-F5344CB8AC3E}">
        <p14:creationId xmlns:p14="http://schemas.microsoft.com/office/powerpoint/2010/main" val="1133770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2E23F4-A1E1-BC9F-4C2B-972D06906125}"/>
              </a:ext>
            </a:extLst>
          </p:cNvPr>
          <p:cNvSpPr>
            <a:spLocks noGrp="1"/>
          </p:cNvSpPr>
          <p:nvPr>
            <p:ph type="title"/>
          </p:nvPr>
        </p:nvSpPr>
        <p:spPr>
          <a:xfrm>
            <a:off x="841248" y="643467"/>
            <a:ext cx="3840480" cy="5571066"/>
          </a:xfrm>
        </p:spPr>
        <p:txBody>
          <a:bodyPr anchor="ctr">
            <a:normAutofit/>
          </a:bodyPr>
          <a:lstStyle/>
          <a:p>
            <a:r>
              <a:rPr lang="en-US" sz="6600" err="1">
                <a:solidFill>
                  <a:srgbClr val="49AEA8"/>
                </a:solidFill>
                <a:ea typeface="Calibri Light"/>
                <a:cs typeface="Calibri Light"/>
              </a:rPr>
              <a:t>Jeudi</a:t>
            </a:r>
            <a:r>
              <a:rPr lang="en-US" sz="6600">
                <a:solidFill>
                  <a:srgbClr val="49AEA8"/>
                </a:solidFill>
                <a:ea typeface="Calibri Light"/>
                <a:cs typeface="Calibri Light"/>
              </a:rPr>
              <a:t> 17</a:t>
            </a:r>
          </a:p>
        </p:txBody>
      </p:sp>
      <p:sp>
        <p:nvSpPr>
          <p:cNvPr id="17" name="Freeform: Shape 16">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rgbClr val="4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DC4E254-0840-CB0A-181A-D05FF30C48F9}"/>
              </a:ext>
            </a:extLst>
          </p:cNvPr>
          <p:cNvSpPr>
            <a:spLocks noGrp="1"/>
          </p:cNvSpPr>
          <p:nvPr>
            <p:ph idx="1"/>
          </p:nvPr>
        </p:nvSpPr>
        <p:spPr>
          <a:xfrm>
            <a:off x="5568696" y="643467"/>
            <a:ext cx="5788152" cy="5571066"/>
          </a:xfrm>
        </p:spPr>
        <p:txBody>
          <a:bodyPr vert="horz" lIns="91440" tIns="45720" rIns="91440" bIns="45720" rtlCol="0" anchor="ctr">
            <a:normAutofit/>
          </a:bodyPr>
          <a:lstStyle/>
          <a:p>
            <a:pPr marL="0" indent="0">
              <a:buNone/>
            </a:pPr>
            <a:r>
              <a:rPr lang="en-US">
                <a:solidFill>
                  <a:schemeClr val="bg1"/>
                </a:solidFill>
                <a:ea typeface="+mn-lt"/>
                <a:cs typeface="+mn-lt"/>
              </a:rPr>
              <a:t>.</a:t>
            </a:r>
            <a:r>
              <a:rPr lang="en-US">
                <a:solidFill>
                  <a:schemeClr val="bg1"/>
                </a:solidFill>
                <a:latin typeface="Calibri Light"/>
                <a:ea typeface="+mn-lt"/>
                <a:cs typeface="+mn-lt"/>
              </a:rPr>
              <a:t> </a:t>
            </a:r>
            <a:r>
              <a:rPr lang="fr-FR">
                <a:solidFill>
                  <a:schemeClr val="bg1"/>
                </a:solidFill>
                <a:latin typeface="Calibri Light"/>
                <a:ea typeface="+mn-lt"/>
                <a:cs typeface="+mn-lt"/>
              </a:rPr>
              <a:t>Dernière journée de découverte</a:t>
            </a:r>
          </a:p>
          <a:p>
            <a:pPr marL="0" indent="0">
              <a:buNone/>
            </a:pPr>
            <a:endParaRPr lang="en-US">
              <a:solidFill>
                <a:schemeClr val="bg1"/>
              </a:solidFill>
              <a:latin typeface="Calibri Light"/>
              <a:ea typeface="+mn-lt"/>
              <a:cs typeface="+mn-lt"/>
            </a:endParaRPr>
          </a:p>
          <a:p>
            <a:pPr marL="0" indent="0">
              <a:buNone/>
            </a:pPr>
            <a:r>
              <a:rPr lang="fr-FR" sz="2800">
                <a:solidFill>
                  <a:schemeClr val="bg1"/>
                </a:solidFill>
                <a:latin typeface="Calibri Light" panose="020F0302020204030204" pitchFamily="34" charset="0"/>
                <a:ea typeface="+mn-lt"/>
                <a:cs typeface="Calibri Light" panose="020F0302020204030204" pitchFamily="34" charset="0"/>
              </a:rPr>
              <a:t>. Rendez-vous pour une visite des chais de Ramos Pinto à Vila Nova de Gaia</a:t>
            </a:r>
          </a:p>
          <a:p>
            <a:pPr marL="0" indent="0">
              <a:buNone/>
            </a:pPr>
            <a:endParaRPr lang="en-US">
              <a:solidFill>
                <a:schemeClr val="bg1"/>
              </a:solidFill>
              <a:latin typeface="Calibri Light"/>
              <a:ea typeface="+mn-lt"/>
              <a:cs typeface="+mn-lt"/>
            </a:endParaRPr>
          </a:p>
        </p:txBody>
      </p:sp>
    </p:spTree>
    <p:extLst>
      <p:ext uri="{BB962C8B-B14F-4D97-AF65-F5344CB8AC3E}">
        <p14:creationId xmlns:p14="http://schemas.microsoft.com/office/powerpoint/2010/main" val="3700344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90ABB14-363F-D008-BAD7-D32678E09AC3}"/>
              </a:ext>
            </a:extLst>
          </p:cNvPr>
          <p:cNvSpPr>
            <a:spLocks noGrp="1"/>
          </p:cNvSpPr>
          <p:nvPr>
            <p:ph type="title"/>
          </p:nvPr>
        </p:nvSpPr>
        <p:spPr>
          <a:xfrm>
            <a:off x="640080" y="4777739"/>
            <a:ext cx="3418990" cy="1412119"/>
          </a:xfrm>
        </p:spPr>
        <p:txBody>
          <a:bodyPr>
            <a:normAutofit/>
          </a:bodyPr>
          <a:lstStyle/>
          <a:p>
            <a:pPr>
              <a:lnSpc>
                <a:spcPct val="90000"/>
              </a:lnSpc>
            </a:pPr>
            <a:r>
              <a:rPr lang="fr-FR" sz="4800">
                <a:ea typeface="Calibri Light"/>
                <a:cs typeface="Calibri Light"/>
              </a:rPr>
              <a:t>L'institut des vins de porto</a:t>
            </a:r>
          </a:p>
        </p:txBody>
      </p:sp>
      <p:pic>
        <p:nvPicPr>
          <p:cNvPr id="4" name="Image 4" descr="Une image contenant texte, bâtiment, extérieur, voûte&#10;&#10;Description générée automatiquement">
            <a:extLst>
              <a:ext uri="{FF2B5EF4-FFF2-40B4-BE49-F238E27FC236}">
                <a16:creationId xmlns:a16="http://schemas.microsoft.com/office/drawing/2014/main" id="{9E8251DF-3E37-0FDA-C42C-FF486524F47D}"/>
              </a:ext>
            </a:extLst>
          </p:cNvPr>
          <p:cNvPicPr>
            <a:picLocks noChangeAspect="1"/>
          </p:cNvPicPr>
          <p:nvPr/>
        </p:nvPicPr>
        <p:blipFill rotWithShape="1">
          <a:blip r:embed="rId2"/>
          <a:srcRect t="5901" b="36798"/>
          <a:stretch/>
        </p:blipFill>
        <p:spPr>
          <a:xfrm>
            <a:off x="575113" y="-43123"/>
            <a:ext cx="10998660" cy="4112723"/>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1" name="Rectangle 6">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56733" y="5463634"/>
            <a:ext cx="1371600" cy="27432"/>
          </a:xfrm>
          <a:custGeom>
            <a:avLst/>
            <a:gdLst>
              <a:gd name="connsiteX0" fmla="*/ 0 w 1371600"/>
              <a:gd name="connsiteY0" fmla="*/ 0 h 27432"/>
              <a:gd name="connsiteX1" fmla="*/ 713232 w 1371600"/>
              <a:gd name="connsiteY1" fmla="*/ 0 h 27432"/>
              <a:gd name="connsiteX2" fmla="*/ 1371600 w 1371600"/>
              <a:gd name="connsiteY2" fmla="*/ 0 h 27432"/>
              <a:gd name="connsiteX3" fmla="*/ 1371600 w 1371600"/>
              <a:gd name="connsiteY3" fmla="*/ 27432 h 27432"/>
              <a:gd name="connsiteX4" fmla="*/ 699516 w 1371600"/>
              <a:gd name="connsiteY4" fmla="*/ 27432 h 27432"/>
              <a:gd name="connsiteX5" fmla="*/ 0 w 1371600"/>
              <a:gd name="connsiteY5" fmla="*/ 27432 h 27432"/>
              <a:gd name="connsiteX6" fmla="*/ 0 w 1371600"/>
              <a:gd name="connsiteY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27432" fill="none" extrusionOk="0">
                <a:moveTo>
                  <a:pt x="0" y="0"/>
                </a:moveTo>
                <a:cubicBezTo>
                  <a:pt x="196943" y="-1146"/>
                  <a:pt x="408267" y="-21226"/>
                  <a:pt x="713232" y="0"/>
                </a:cubicBezTo>
                <a:cubicBezTo>
                  <a:pt x="1018197" y="21226"/>
                  <a:pt x="1176465" y="-24520"/>
                  <a:pt x="1371600" y="0"/>
                </a:cubicBezTo>
                <a:cubicBezTo>
                  <a:pt x="1372004" y="8629"/>
                  <a:pt x="1371042" y="13798"/>
                  <a:pt x="1371600" y="27432"/>
                </a:cubicBezTo>
                <a:cubicBezTo>
                  <a:pt x="1106086" y="14473"/>
                  <a:pt x="951335" y="17231"/>
                  <a:pt x="699516" y="27432"/>
                </a:cubicBezTo>
                <a:cubicBezTo>
                  <a:pt x="447697" y="37633"/>
                  <a:pt x="283433" y="6518"/>
                  <a:pt x="0" y="27432"/>
                </a:cubicBezTo>
                <a:cubicBezTo>
                  <a:pt x="-583" y="21140"/>
                  <a:pt x="532" y="8001"/>
                  <a:pt x="0" y="0"/>
                </a:cubicBezTo>
                <a:close/>
              </a:path>
              <a:path w="1371600" h="27432" stroke="0" extrusionOk="0">
                <a:moveTo>
                  <a:pt x="0" y="0"/>
                </a:moveTo>
                <a:cubicBezTo>
                  <a:pt x="220136" y="-18051"/>
                  <a:pt x="430173" y="10591"/>
                  <a:pt x="672084" y="0"/>
                </a:cubicBezTo>
                <a:cubicBezTo>
                  <a:pt x="913995" y="-10591"/>
                  <a:pt x="1164723" y="30754"/>
                  <a:pt x="1371600" y="0"/>
                </a:cubicBezTo>
                <a:cubicBezTo>
                  <a:pt x="1372182" y="10360"/>
                  <a:pt x="1371123" y="21444"/>
                  <a:pt x="1371600" y="27432"/>
                </a:cubicBezTo>
                <a:cubicBezTo>
                  <a:pt x="1072365" y="46142"/>
                  <a:pt x="961528" y="35455"/>
                  <a:pt x="685800" y="27432"/>
                </a:cubicBezTo>
                <a:cubicBezTo>
                  <a:pt x="410072" y="19409"/>
                  <a:pt x="276398" y="11099"/>
                  <a:pt x="0" y="27432"/>
                </a:cubicBezTo>
                <a:cubicBezTo>
                  <a:pt x="1155" y="18353"/>
                  <a:pt x="-485" y="9869"/>
                  <a:pt x="0" y="0"/>
                </a:cubicBezTo>
                <a:close/>
              </a:path>
            </a:pathLst>
          </a:custGeom>
          <a:solidFill>
            <a:srgbClr val="49AEA8"/>
          </a:solidFill>
          <a:ln w="38100" cap="rnd">
            <a:solidFill>
              <a:srgbClr val="49AEA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84F1E09-9EA1-A22F-696D-ADC088261C04}"/>
              </a:ext>
            </a:extLst>
          </p:cNvPr>
          <p:cNvSpPr>
            <a:spLocks noGrp="1"/>
          </p:cNvSpPr>
          <p:nvPr>
            <p:ph idx="1"/>
          </p:nvPr>
        </p:nvSpPr>
        <p:spPr>
          <a:xfrm>
            <a:off x="4683049" y="4985299"/>
            <a:ext cx="6886894" cy="817851"/>
          </a:xfrm>
        </p:spPr>
        <p:txBody>
          <a:bodyPr vert="horz" lIns="91440" tIns="45720" rIns="91440" bIns="45720" rtlCol="0" anchor="ctr">
            <a:noAutofit/>
          </a:bodyPr>
          <a:lstStyle/>
          <a:p>
            <a:pPr algn="just">
              <a:lnSpc>
                <a:spcPct val="100000"/>
              </a:lnSpc>
            </a:pPr>
            <a:r>
              <a:rPr lang="fr-FR" sz="2000" b="1">
                <a:latin typeface="+mj-lt"/>
                <a:ea typeface="Calibri Light"/>
                <a:cs typeface="Calibri Light"/>
              </a:rPr>
              <a:t>Ce voyage a été organisé en partenariat avec l'Institut des vins de Porto ( partenaire du Ministère de L'Education Nationale)</a:t>
            </a:r>
            <a:endParaRPr lang="fr-FR">
              <a:latin typeface="+mj-lt"/>
            </a:endParaRPr>
          </a:p>
          <a:p>
            <a:pPr algn="just">
              <a:lnSpc>
                <a:spcPct val="100000"/>
              </a:lnSpc>
            </a:pPr>
            <a:r>
              <a:rPr lang="fr-FR" sz="2000" b="1">
                <a:latin typeface="+mj-lt"/>
                <a:ea typeface="+mn-lt"/>
                <a:cs typeface="+mn-lt"/>
              </a:rPr>
              <a:t>L'IVDP est l'institut qui promeut le contrôle de la qualité et la quantité des vins de Porto et de Douro en réglementant le processus de production, ainsi que la protection et la défense des appellations d'origine Douro et Porto et l'indication géographique de la région du Douro à l'échelle mondiale.</a:t>
            </a:r>
            <a:endParaRPr lang="fr-FR" sz="2000" b="1">
              <a:latin typeface="+mj-lt"/>
              <a:ea typeface="Calibri Light"/>
              <a:cs typeface="Calibri Light"/>
            </a:endParaRPr>
          </a:p>
        </p:txBody>
      </p:sp>
    </p:spTree>
    <p:extLst>
      <p:ext uri="{BB962C8B-B14F-4D97-AF65-F5344CB8AC3E}">
        <p14:creationId xmlns:p14="http://schemas.microsoft.com/office/powerpoint/2010/main" val="113620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BA8675C-C55A-2899-E344-191C133FA8D8}"/>
              </a:ext>
            </a:extLst>
          </p:cNvPr>
          <p:cNvSpPr>
            <a:spLocks noGrp="1"/>
          </p:cNvSpPr>
          <p:nvPr>
            <p:ph type="title"/>
          </p:nvPr>
        </p:nvSpPr>
        <p:spPr>
          <a:xfrm>
            <a:off x="3970366" y="609600"/>
            <a:ext cx="4267200" cy="1351472"/>
          </a:xfrm>
        </p:spPr>
        <p:txBody>
          <a:bodyPr vert="horz" lIns="91440" tIns="45720" rIns="91440" bIns="45720" rtlCol="0" anchor="ctr">
            <a:normAutofit/>
          </a:bodyPr>
          <a:lstStyle/>
          <a:p>
            <a:pPr algn="ctr"/>
            <a:r>
              <a:rPr lang="en-US" kern="1200">
                <a:solidFill>
                  <a:schemeClr val="tx1">
                    <a:lumMod val="85000"/>
                    <a:lumOff val="15000"/>
                  </a:schemeClr>
                </a:solidFill>
                <a:latin typeface="+mj-lt"/>
                <a:ea typeface="+mj-ea"/>
                <a:cs typeface="+mj-cs"/>
              </a:rPr>
              <a:t> </a:t>
            </a:r>
            <a:r>
              <a:rPr lang="en-US" kern="1200">
                <a:solidFill>
                  <a:schemeClr val="tx1">
                    <a:lumMod val="85000"/>
                    <a:lumOff val="15000"/>
                  </a:schemeClr>
                </a:solidFill>
                <a:latin typeface="The Serif Hand Black" panose="03070902030502020204" pitchFamily="66" charset="0"/>
              </a:rPr>
              <a:t>Ramos Pinto</a:t>
            </a:r>
          </a:p>
        </p:txBody>
      </p:sp>
      <p:pic>
        <p:nvPicPr>
          <p:cNvPr id="5" name="Image 4" descr="Une image contenant texte, ciel, bâtiment, extérieur&#10;&#10;Description générée automatiquement">
            <a:extLst>
              <a:ext uri="{FF2B5EF4-FFF2-40B4-BE49-F238E27FC236}">
                <a16:creationId xmlns:a16="http://schemas.microsoft.com/office/drawing/2014/main" id="{1C402C3A-4DE0-D1C6-516E-45FF3D936BF9}"/>
              </a:ext>
            </a:extLst>
          </p:cNvPr>
          <p:cNvPicPr>
            <a:picLocks noChangeAspect="1"/>
          </p:cNvPicPr>
          <p:nvPr/>
        </p:nvPicPr>
        <p:blipFill rotWithShape="1">
          <a:blip r:embed="rId2"/>
          <a:srcRect l="29792" r="29792"/>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ZoneTexte 2">
            <a:extLst>
              <a:ext uri="{FF2B5EF4-FFF2-40B4-BE49-F238E27FC236}">
                <a16:creationId xmlns:a16="http://schemas.microsoft.com/office/drawing/2014/main" id="{CEEA14EC-1DB0-CB67-2CC5-11B3A1418137}"/>
              </a:ext>
            </a:extLst>
          </p:cNvPr>
          <p:cNvSpPr txBox="1"/>
          <p:nvPr/>
        </p:nvSpPr>
        <p:spPr>
          <a:xfrm>
            <a:off x="4198966" y="2147357"/>
            <a:ext cx="3810000" cy="410104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20000"/>
          </a:bodyPr>
          <a:lstStyle/>
          <a:p>
            <a:pPr indent="-228600" algn="ctr" defTabSz="914400">
              <a:lnSpc>
                <a:spcPct val="90000"/>
              </a:lnSpc>
              <a:spcAft>
                <a:spcPts val="600"/>
              </a:spcAft>
              <a:buFont typeface="Arial" panose="020B0604020202020204" pitchFamily="34" charset="0"/>
              <a:buChar char="•"/>
            </a:pPr>
            <a:r>
              <a:rPr lang="en-US" sz="3000">
                <a:solidFill>
                  <a:schemeClr val="tx1">
                    <a:lumMod val="85000"/>
                    <a:lumOff val="15000"/>
                  </a:schemeClr>
                </a:solidFill>
                <a:latin typeface="The Serif Hand Black" panose="03070902030502020204" pitchFamily="66" charset="0"/>
              </a:rPr>
              <a:t>En visitant </a:t>
            </a:r>
            <a:r>
              <a:rPr lang="en-US" sz="3000" err="1">
                <a:solidFill>
                  <a:schemeClr val="tx1">
                    <a:lumMod val="85000"/>
                    <a:lumOff val="15000"/>
                  </a:schemeClr>
                </a:solidFill>
                <a:latin typeface="The Serif Hand Black" panose="03070902030502020204" pitchFamily="66" charset="0"/>
              </a:rPr>
              <a:t>cette</a:t>
            </a:r>
            <a:r>
              <a:rPr lang="en-US" sz="3000">
                <a:solidFill>
                  <a:schemeClr val="tx1">
                    <a:lumMod val="85000"/>
                    <a:lumOff val="15000"/>
                  </a:schemeClr>
                </a:solidFill>
                <a:latin typeface="The Serif Hand Black" panose="03070902030502020204" pitchFamily="66" charset="0"/>
              </a:rPr>
              <a:t> </a:t>
            </a:r>
            <a:r>
              <a:rPr lang="en-US" sz="3000" err="1">
                <a:solidFill>
                  <a:schemeClr val="tx1">
                    <a:lumMod val="85000"/>
                    <a:lumOff val="15000"/>
                  </a:schemeClr>
                </a:solidFill>
                <a:latin typeface="The Serif Hand Black" panose="03070902030502020204" pitchFamily="66" charset="0"/>
              </a:rPr>
              <a:t>maison</a:t>
            </a:r>
            <a:r>
              <a:rPr lang="en-US" sz="3000">
                <a:solidFill>
                  <a:schemeClr val="tx1">
                    <a:lumMod val="85000"/>
                    <a:lumOff val="15000"/>
                  </a:schemeClr>
                </a:solidFill>
                <a:latin typeface="The Serif Hand Black" panose="03070902030502020204" pitchFamily="66" charset="0"/>
              </a:rPr>
              <a:t> de Porto, nous </a:t>
            </a:r>
            <a:r>
              <a:rPr lang="en-US" sz="3000" err="1">
                <a:solidFill>
                  <a:schemeClr val="tx1">
                    <a:lumMod val="85000"/>
                    <a:lumOff val="15000"/>
                  </a:schemeClr>
                </a:solidFill>
                <a:latin typeface="The Serif Hand Black" panose="03070902030502020204" pitchFamily="66" charset="0"/>
              </a:rPr>
              <a:t>avons</a:t>
            </a:r>
            <a:r>
              <a:rPr lang="en-US" sz="3000">
                <a:solidFill>
                  <a:schemeClr val="tx1">
                    <a:lumMod val="85000"/>
                    <a:lumOff val="15000"/>
                  </a:schemeClr>
                </a:solidFill>
                <a:latin typeface="The Serif Hand Black" panose="03070902030502020204" pitchFamily="66" charset="0"/>
              </a:rPr>
              <a:t> </a:t>
            </a:r>
            <a:r>
              <a:rPr lang="en-US" sz="3000" err="1">
                <a:solidFill>
                  <a:schemeClr val="tx1">
                    <a:lumMod val="85000"/>
                    <a:lumOff val="15000"/>
                  </a:schemeClr>
                </a:solidFill>
                <a:latin typeface="The Serif Hand Black" panose="03070902030502020204" pitchFamily="66" charset="0"/>
              </a:rPr>
              <a:t>découvert</a:t>
            </a:r>
            <a:r>
              <a:rPr lang="en-US" sz="3000">
                <a:solidFill>
                  <a:schemeClr val="tx1">
                    <a:lumMod val="85000"/>
                    <a:lumOff val="15000"/>
                  </a:schemeClr>
                </a:solidFill>
                <a:latin typeface="The Serif Hand Black" panose="03070902030502020204" pitchFamily="66" charset="0"/>
              </a:rPr>
              <a:t> </a:t>
            </a:r>
            <a:r>
              <a:rPr lang="en-US" sz="3000" err="1">
                <a:solidFill>
                  <a:schemeClr val="tx1">
                    <a:lumMod val="85000"/>
                    <a:lumOff val="15000"/>
                  </a:schemeClr>
                </a:solidFill>
                <a:latin typeface="The Serif Hand Black" panose="03070902030502020204" pitchFamily="66" charset="0"/>
              </a:rPr>
              <a:t>ses</a:t>
            </a:r>
            <a:r>
              <a:rPr lang="en-US" sz="3000">
                <a:solidFill>
                  <a:schemeClr val="tx1">
                    <a:lumMod val="85000"/>
                    <a:lumOff val="15000"/>
                  </a:schemeClr>
                </a:solidFill>
                <a:latin typeface="The Serif Hand Black" panose="03070902030502020204" pitchFamily="66" charset="0"/>
              </a:rPr>
              <a:t> </a:t>
            </a:r>
            <a:r>
              <a:rPr lang="en-US" sz="3000" err="1">
                <a:solidFill>
                  <a:schemeClr val="tx1">
                    <a:lumMod val="85000"/>
                    <a:lumOff val="15000"/>
                  </a:schemeClr>
                </a:solidFill>
                <a:latin typeface="The Serif Hand Black" panose="03070902030502020204" pitchFamily="66" charset="0"/>
              </a:rPr>
              <a:t>origines</a:t>
            </a:r>
            <a:r>
              <a:rPr lang="en-US" sz="3000">
                <a:solidFill>
                  <a:schemeClr val="tx1">
                    <a:lumMod val="85000"/>
                    <a:lumOff val="15000"/>
                  </a:schemeClr>
                </a:solidFill>
                <a:latin typeface="The Serif Hand Black" panose="03070902030502020204" pitchFamily="66" charset="0"/>
              </a:rPr>
              <a:t> </a:t>
            </a:r>
            <a:r>
              <a:rPr lang="en-US" sz="3000" err="1">
                <a:solidFill>
                  <a:schemeClr val="tx1">
                    <a:lumMod val="85000"/>
                    <a:lumOff val="15000"/>
                  </a:schemeClr>
                </a:solidFill>
                <a:latin typeface="The Serif Hand Black" panose="03070902030502020204" pitchFamily="66" charset="0"/>
              </a:rPr>
              <a:t>ainsi</a:t>
            </a:r>
            <a:r>
              <a:rPr lang="en-US" sz="3000">
                <a:solidFill>
                  <a:schemeClr val="tx1">
                    <a:lumMod val="85000"/>
                    <a:lumOff val="15000"/>
                  </a:schemeClr>
                </a:solidFill>
                <a:latin typeface="The Serif Hand Black" panose="03070902030502020204" pitchFamily="66" charset="0"/>
              </a:rPr>
              <a:t> que les affiches </a:t>
            </a:r>
            <a:r>
              <a:rPr lang="en-US" sz="3000" err="1">
                <a:solidFill>
                  <a:schemeClr val="tx1">
                    <a:lumMod val="85000"/>
                    <a:lumOff val="15000"/>
                  </a:schemeClr>
                </a:solidFill>
                <a:latin typeface="The Serif Hand Black" panose="03070902030502020204" pitchFamily="66" charset="0"/>
              </a:rPr>
              <a:t>atypiques</a:t>
            </a:r>
            <a:r>
              <a:rPr lang="en-US" sz="3000">
                <a:solidFill>
                  <a:schemeClr val="tx1">
                    <a:lumMod val="85000"/>
                    <a:lumOff val="15000"/>
                  </a:schemeClr>
                </a:solidFill>
                <a:latin typeface="The Serif Hand Black" panose="03070902030502020204" pitchFamily="66" charset="0"/>
              </a:rPr>
              <a:t> "</a:t>
            </a:r>
            <a:r>
              <a:rPr lang="en-US" sz="3000" err="1">
                <a:solidFill>
                  <a:schemeClr val="tx1">
                    <a:lumMod val="85000"/>
                    <a:lumOff val="15000"/>
                  </a:schemeClr>
                </a:solidFill>
                <a:latin typeface="The Serif Hand Black" panose="03070902030502020204" pitchFamily="66" charset="0"/>
              </a:rPr>
              <a:t>osées</a:t>
            </a:r>
            <a:r>
              <a:rPr lang="en-US" sz="3000">
                <a:solidFill>
                  <a:schemeClr val="tx1">
                    <a:lumMod val="85000"/>
                    <a:lumOff val="15000"/>
                  </a:schemeClr>
                </a:solidFill>
                <a:latin typeface="The Serif Hand Black" panose="03070902030502020204" pitchFamily="66" charset="0"/>
              </a:rPr>
              <a:t>", qui </a:t>
            </a:r>
            <a:r>
              <a:rPr lang="en-US" sz="3000" err="1">
                <a:solidFill>
                  <a:schemeClr val="tx1">
                    <a:lumMod val="85000"/>
                    <a:lumOff val="15000"/>
                  </a:schemeClr>
                </a:solidFill>
                <a:latin typeface="The Serif Hand Black" panose="03070902030502020204" pitchFamily="66" charset="0"/>
              </a:rPr>
              <a:t>étaient</a:t>
            </a:r>
            <a:r>
              <a:rPr lang="en-US" sz="3000">
                <a:solidFill>
                  <a:schemeClr val="tx1">
                    <a:lumMod val="85000"/>
                    <a:lumOff val="15000"/>
                  </a:schemeClr>
                </a:solidFill>
                <a:latin typeface="The Serif Hand Black" panose="03070902030502020204" pitchFamily="66" charset="0"/>
              </a:rPr>
              <a:t> </a:t>
            </a:r>
            <a:r>
              <a:rPr lang="en-US" sz="3000" err="1">
                <a:solidFill>
                  <a:schemeClr val="tx1">
                    <a:lumMod val="85000"/>
                    <a:lumOff val="15000"/>
                  </a:schemeClr>
                </a:solidFill>
                <a:latin typeface="The Serif Hand Black" panose="03070902030502020204" pitchFamily="66" charset="0"/>
              </a:rPr>
              <a:t>l'identité</a:t>
            </a:r>
            <a:r>
              <a:rPr lang="en-US" sz="3000">
                <a:solidFill>
                  <a:schemeClr val="tx1">
                    <a:lumMod val="85000"/>
                    <a:lumOff val="15000"/>
                  </a:schemeClr>
                </a:solidFill>
                <a:latin typeface="The Serif Hand Black" panose="03070902030502020204" pitchFamily="66" charset="0"/>
              </a:rPr>
              <a:t> de </a:t>
            </a:r>
            <a:r>
              <a:rPr lang="en-US" sz="3000" err="1">
                <a:solidFill>
                  <a:schemeClr val="tx1">
                    <a:lumMod val="85000"/>
                    <a:lumOff val="15000"/>
                  </a:schemeClr>
                </a:solidFill>
                <a:latin typeface="The Serif Hand Black" panose="03070902030502020204" pitchFamily="66" charset="0"/>
              </a:rPr>
              <a:t>cette</a:t>
            </a:r>
            <a:r>
              <a:rPr lang="en-US" sz="3000">
                <a:solidFill>
                  <a:schemeClr val="tx1">
                    <a:lumMod val="85000"/>
                    <a:lumOff val="15000"/>
                  </a:schemeClr>
                </a:solidFill>
                <a:latin typeface="The Serif Hand Black" panose="03070902030502020204" pitchFamily="66" charset="0"/>
              </a:rPr>
              <a:t> marque. </a:t>
            </a:r>
            <a:r>
              <a:rPr lang="en-US" sz="3000" err="1">
                <a:solidFill>
                  <a:schemeClr val="tx1">
                    <a:lumMod val="85000"/>
                    <a:lumOff val="15000"/>
                  </a:schemeClr>
                </a:solidFill>
                <a:latin typeface="The Serif Hand Black" panose="03070902030502020204" pitchFamily="66" charset="0"/>
              </a:rPr>
              <a:t>Ces</a:t>
            </a:r>
            <a:r>
              <a:rPr lang="en-US" sz="3000">
                <a:solidFill>
                  <a:schemeClr val="tx1">
                    <a:lumMod val="85000"/>
                    <a:lumOff val="15000"/>
                  </a:schemeClr>
                </a:solidFill>
                <a:latin typeface="The Serif Hand Black" panose="03070902030502020204" pitchFamily="66" charset="0"/>
              </a:rPr>
              <a:t> </a:t>
            </a:r>
            <a:r>
              <a:rPr lang="en-US" sz="3000" err="1">
                <a:solidFill>
                  <a:schemeClr val="tx1">
                    <a:lumMod val="85000"/>
                    <a:lumOff val="15000"/>
                  </a:schemeClr>
                </a:solidFill>
                <a:latin typeface="The Serif Hand Black" panose="03070902030502020204" pitchFamily="66" charset="0"/>
              </a:rPr>
              <a:t>dernières</a:t>
            </a:r>
            <a:r>
              <a:rPr lang="en-US" sz="3000">
                <a:solidFill>
                  <a:schemeClr val="tx1">
                    <a:lumMod val="85000"/>
                    <a:lumOff val="15000"/>
                  </a:schemeClr>
                </a:solidFill>
                <a:latin typeface="The Serif Hand Black" panose="03070902030502020204" pitchFamily="66" charset="0"/>
              </a:rPr>
              <a:t> </a:t>
            </a:r>
            <a:r>
              <a:rPr lang="en-US" sz="3000" err="1">
                <a:solidFill>
                  <a:schemeClr val="tx1">
                    <a:lumMod val="85000"/>
                    <a:lumOff val="15000"/>
                  </a:schemeClr>
                </a:solidFill>
                <a:latin typeface="The Serif Hand Black" panose="03070902030502020204" pitchFamily="66" charset="0"/>
              </a:rPr>
              <a:t>représentaient</a:t>
            </a:r>
            <a:r>
              <a:rPr lang="en-US" sz="3000">
                <a:solidFill>
                  <a:schemeClr val="tx1">
                    <a:lumMod val="85000"/>
                    <a:lumOff val="15000"/>
                  </a:schemeClr>
                </a:solidFill>
                <a:latin typeface="The Serif Hand Black" panose="03070902030502020204" pitchFamily="66" charset="0"/>
              </a:rPr>
              <a:t> </a:t>
            </a:r>
            <a:r>
              <a:rPr lang="en-US" sz="3000" err="1">
                <a:solidFill>
                  <a:schemeClr val="tx1">
                    <a:lumMod val="85000"/>
                    <a:lumOff val="15000"/>
                  </a:schemeClr>
                </a:solidFill>
                <a:latin typeface="The Serif Hand Black" panose="03070902030502020204" pitchFamily="66" charset="0"/>
              </a:rPr>
              <a:t>toujours</a:t>
            </a:r>
            <a:r>
              <a:rPr lang="en-US" sz="3000">
                <a:solidFill>
                  <a:schemeClr val="tx1">
                    <a:lumMod val="85000"/>
                    <a:lumOff val="15000"/>
                  </a:schemeClr>
                </a:solidFill>
                <a:latin typeface="The Serif Hand Black" panose="03070902030502020204" pitchFamily="66" charset="0"/>
              </a:rPr>
              <a:t> </a:t>
            </a:r>
            <a:r>
              <a:rPr lang="en-US" sz="3000" i="1">
                <a:solidFill>
                  <a:schemeClr val="tx1">
                    <a:lumMod val="85000"/>
                    <a:lumOff val="15000"/>
                  </a:schemeClr>
                </a:solidFill>
                <a:latin typeface="The Serif Hand Black" panose="03070902030502020204" pitchFamily="66" charset="0"/>
              </a:rPr>
              <a:t>"</a:t>
            </a:r>
            <a:r>
              <a:rPr lang="en-US" sz="3000" i="1" err="1">
                <a:solidFill>
                  <a:schemeClr val="tx1">
                    <a:lumMod val="85000"/>
                    <a:lumOff val="15000"/>
                  </a:schemeClr>
                </a:solidFill>
                <a:latin typeface="The Serif Hand Black" panose="03070902030502020204" pitchFamily="66" charset="0"/>
              </a:rPr>
              <a:t>l'homme</a:t>
            </a:r>
            <a:r>
              <a:rPr lang="en-US" sz="3000" i="1">
                <a:solidFill>
                  <a:schemeClr val="tx1">
                    <a:lumMod val="85000"/>
                    <a:lumOff val="15000"/>
                  </a:schemeClr>
                </a:solidFill>
                <a:latin typeface="The Serif Hand Black" panose="03070902030502020204" pitchFamily="66" charset="0"/>
              </a:rPr>
              <a:t> </a:t>
            </a:r>
            <a:r>
              <a:rPr lang="en-US" sz="3000" i="1" err="1">
                <a:solidFill>
                  <a:schemeClr val="tx1">
                    <a:lumMod val="85000"/>
                    <a:lumOff val="15000"/>
                  </a:schemeClr>
                </a:solidFill>
                <a:latin typeface="The Serif Hand Black" panose="03070902030502020204" pitchFamily="66" charset="0"/>
              </a:rPr>
              <a:t>attiré</a:t>
            </a:r>
            <a:r>
              <a:rPr lang="en-US" sz="3000" i="1">
                <a:solidFill>
                  <a:schemeClr val="tx1">
                    <a:lumMod val="85000"/>
                    <a:lumOff val="15000"/>
                  </a:schemeClr>
                </a:solidFill>
                <a:latin typeface="The Serif Hand Black" panose="03070902030502020204" pitchFamily="66" charset="0"/>
              </a:rPr>
              <a:t> par le Porto plus que par la femme"</a:t>
            </a:r>
            <a:endParaRPr lang="en-US" sz="3000">
              <a:solidFill>
                <a:schemeClr val="tx1">
                  <a:lumMod val="85000"/>
                  <a:lumOff val="15000"/>
                </a:schemeClr>
              </a:solidFill>
              <a:latin typeface="The Serif Hand Black" panose="03070902030502020204" pitchFamily="66" charset="0"/>
              <a:cs typeface="Calibri" panose="020F0502020204030204"/>
            </a:endParaRPr>
          </a:p>
          <a:p>
            <a:pPr indent="-228600" algn="ctr" defTabSz="914400">
              <a:lnSpc>
                <a:spcPct val="90000"/>
              </a:lnSpc>
              <a:spcAft>
                <a:spcPts val="600"/>
              </a:spcAft>
              <a:buFont typeface="Arial" panose="020B0604020202020204" pitchFamily="34" charset="0"/>
              <a:buChar char="•"/>
            </a:pPr>
            <a:r>
              <a:rPr lang="en-US" sz="3000">
                <a:solidFill>
                  <a:schemeClr val="tx1">
                    <a:lumMod val="85000"/>
                    <a:lumOff val="15000"/>
                  </a:schemeClr>
                </a:solidFill>
                <a:latin typeface="The Serif Hand Black" panose="03070902030502020204" pitchFamily="66" charset="0"/>
              </a:rPr>
              <a:t>Nous </a:t>
            </a:r>
            <a:r>
              <a:rPr lang="en-US" sz="3000" err="1">
                <a:solidFill>
                  <a:schemeClr val="tx1">
                    <a:lumMod val="85000"/>
                    <a:lumOff val="15000"/>
                  </a:schemeClr>
                </a:solidFill>
                <a:latin typeface="The Serif Hand Black" panose="03070902030502020204" pitchFamily="66" charset="0"/>
              </a:rPr>
              <a:t>avons</a:t>
            </a:r>
            <a:r>
              <a:rPr lang="en-US" sz="3000">
                <a:solidFill>
                  <a:schemeClr val="tx1">
                    <a:lumMod val="85000"/>
                    <a:lumOff val="15000"/>
                  </a:schemeClr>
                </a:solidFill>
                <a:latin typeface="The Serif Hand Black" panose="03070902030502020204" pitchFamily="66" charset="0"/>
              </a:rPr>
              <a:t> </a:t>
            </a:r>
            <a:r>
              <a:rPr lang="en-US" sz="3000" err="1">
                <a:solidFill>
                  <a:schemeClr val="tx1">
                    <a:lumMod val="85000"/>
                    <a:lumOff val="15000"/>
                  </a:schemeClr>
                </a:solidFill>
                <a:latin typeface="The Serif Hand Black" panose="03070902030502020204" pitchFamily="66" charset="0"/>
              </a:rPr>
              <a:t>obtenu</a:t>
            </a:r>
            <a:r>
              <a:rPr lang="en-US" sz="3000">
                <a:solidFill>
                  <a:schemeClr val="tx1">
                    <a:lumMod val="85000"/>
                    <a:lumOff val="15000"/>
                  </a:schemeClr>
                </a:solidFill>
                <a:latin typeface="The Serif Hand Black" panose="03070902030502020204" pitchFamily="66" charset="0"/>
              </a:rPr>
              <a:t> des </a:t>
            </a:r>
            <a:r>
              <a:rPr lang="en-US" sz="3000" err="1">
                <a:solidFill>
                  <a:schemeClr val="tx1">
                    <a:lumMod val="85000"/>
                    <a:lumOff val="15000"/>
                  </a:schemeClr>
                </a:solidFill>
                <a:latin typeface="The Serif Hand Black" panose="03070902030502020204" pitchFamily="66" charset="0"/>
              </a:rPr>
              <a:t>informations</a:t>
            </a:r>
            <a:r>
              <a:rPr lang="en-US" sz="3000">
                <a:solidFill>
                  <a:schemeClr val="tx1">
                    <a:lumMod val="85000"/>
                    <a:lumOff val="15000"/>
                  </a:schemeClr>
                </a:solidFill>
                <a:latin typeface="The Serif Hand Black" panose="03070902030502020204" pitchFamily="66" charset="0"/>
              </a:rPr>
              <a:t> sur la </a:t>
            </a:r>
            <a:r>
              <a:rPr lang="en-US" sz="3000" err="1">
                <a:solidFill>
                  <a:schemeClr val="tx1">
                    <a:lumMod val="85000"/>
                    <a:lumOff val="15000"/>
                  </a:schemeClr>
                </a:solidFill>
                <a:latin typeface="The Serif Hand Black" panose="03070902030502020204" pitchFamily="66" charset="0"/>
              </a:rPr>
              <a:t>réalisation</a:t>
            </a:r>
            <a:r>
              <a:rPr lang="en-US" sz="3000">
                <a:solidFill>
                  <a:schemeClr val="tx1">
                    <a:lumMod val="85000"/>
                    <a:lumOff val="15000"/>
                  </a:schemeClr>
                </a:solidFill>
                <a:latin typeface="The Serif Hand Black" panose="03070902030502020204" pitchFamily="66" charset="0"/>
              </a:rPr>
              <a:t> des </a:t>
            </a:r>
            <a:r>
              <a:rPr lang="en-US" sz="3000" err="1">
                <a:solidFill>
                  <a:schemeClr val="tx1">
                    <a:lumMod val="85000"/>
                    <a:lumOff val="15000"/>
                  </a:schemeClr>
                </a:solidFill>
                <a:latin typeface="The Serif Hand Black" panose="03070902030502020204" pitchFamily="66" charset="0"/>
              </a:rPr>
              <a:t>vins</a:t>
            </a:r>
            <a:r>
              <a:rPr lang="en-US" sz="3000">
                <a:solidFill>
                  <a:schemeClr val="tx1">
                    <a:lumMod val="85000"/>
                    <a:lumOff val="15000"/>
                  </a:schemeClr>
                </a:solidFill>
                <a:latin typeface="The Serif Hand Black" panose="03070902030502020204" pitchFamily="66" charset="0"/>
              </a:rPr>
              <a:t> et sur </a:t>
            </a:r>
            <a:r>
              <a:rPr lang="en-US" sz="3000" err="1">
                <a:solidFill>
                  <a:schemeClr val="tx1">
                    <a:lumMod val="85000"/>
                    <a:lumOff val="15000"/>
                  </a:schemeClr>
                </a:solidFill>
                <a:latin typeface="The Serif Hand Black" panose="03070902030502020204" pitchFamily="66" charset="0"/>
              </a:rPr>
              <a:t>leurs</a:t>
            </a:r>
            <a:r>
              <a:rPr lang="en-US" sz="3000">
                <a:solidFill>
                  <a:schemeClr val="tx1">
                    <a:lumMod val="85000"/>
                    <a:lumOff val="15000"/>
                  </a:schemeClr>
                </a:solidFill>
                <a:latin typeface="The Serif Hand Black" panose="03070902030502020204" pitchFamily="66" charset="0"/>
              </a:rPr>
              <a:t> </a:t>
            </a:r>
            <a:r>
              <a:rPr lang="en-US" sz="3000" err="1">
                <a:solidFill>
                  <a:schemeClr val="tx1">
                    <a:lumMod val="85000"/>
                    <a:lumOff val="15000"/>
                  </a:schemeClr>
                </a:solidFill>
                <a:latin typeface="The Serif Hand Black" panose="03070902030502020204" pitchFamily="66" charset="0"/>
              </a:rPr>
              <a:t>particularités</a:t>
            </a:r>
            <a:r>
              <a:rPr lang="en-US" sz="3000">
                <a:solidFill>
                  <a:schemeClr val="tx1">
                    <a:lumMod val="85000"/>
                    <a:lumOff val="15000"/>
                  </a:schemeClr>
                </a:solidFill>
                <a:latin typeface="The Serif Hand Black" panose="03070902030502020204" pitchFamily="66" charset="0"/>
              </a:rPr>
              <a:t>.</a:t>
            </a:r>
            <a:endParaRPr lang="en-US" sz="3000">
              <a:solidFill>
                <a:schemeClr val="tx1">
                  <a:lumMod val="85000"/>
                  <a:lumOff val="15000"/>
                </a:schemeClr>
              </a:solidFill>
              <a:latin typeface="The Serif Hand Black" panose="03070902030502020204" pitchFamily="66" charset="0"/>
              <a:cs typeface="Calibri" panose="020F0502020204030204"/>
            </a:endParaRPr>
          </a:p>
          <a:p>
            <a:pPr indent="-228600" defTabSz="914400">
              <a:lnSpc>
                <a:spcPct val="90000"/>
              </a:lnSpc>
              <a:spcAft>
                <a:spcPts val="600"/>
              </a:spcAft>
              <a:buFont typeface="Arial" panose="020B0604020202020204" pitchFamily="34" charset="0"/>
              <a:buChar char="•"/>
            </a:pPr>
            <a:endParaRPr lang="en-US" sz="2000">
              <a:solidFill>
                <a:schemeClr val="tx1">
                  <a:lumMod val="85000"/>
                  <a:lumOff val="15000"/>
                </a:schemeClr>
              </a:solidFill>
            </a:endParaRPr>
          </a:p>
          <a:p>
            <a:pPr indent="-228600" defTabSz="914400">
              <a:lnSpc>
                <a:spcPct val="90000"/>
              </a:lnSpc>
              <a:spcAft>
                <a:spcPts val="600"/>
              </a:spcAft>
              <a:buFont typeface="Arial" panose="020B0604020202020204" pitchFamily="34" charset="0"/>
              <a:buChar char="•"/>
            </a:pPr>
            <a:endParaRPr lang="en-US" sz="2000">
              <a:solidFill>
                <a:schemeClr val="tx1">
                  <a:lumMod val="85000"/>
                  <a:lumOff val="15000"/>
                </a:schemeClr>
              </a:solidFill>
            </a:endParaRPr>
          </a:p>
          <a:p>
            <a:pPr indent="-228600" defTabSz="914400">
              <a:lnSpc>
                <a:spcPct val="90000"/>
              </a:lnSpc>
              <a:spcAft>
                <a:spcPts val="600"/>
              </a:spcAft>
              <a:buFont typeface="Arial" panose="020B0604020202020204" pitchFamily="34" charset="0"/>
              <a:buChar char="•"/>
            </a:pPr>
            <a:endParaRPr lang="en-US" sz="2000">
              <a:solidFill>
                <a:schemeClr val="tx1">
                  <a:lumMod val="85000"/>
                  <a:lumOff val="15000"/>
                </a:schemeClr>
              </a:solidFill>
            </a:endParaRPr>
          </a:p>
          <a:p>
            <a:pPr indent="-228600" defTabSz="914400">
              <a:lnSpc>
                <a:spcPct val="90000"/>
              </a:lnSpc>
              <a:spcAft>
                <a:spcPts val="600"/>
              </a:spcAft>
              <a:buFont typeface="Arial" panose="020B0604020202020204" pitchFamily="34" charset="0"/>
              <a:buChar char="•"/>
            </a:pPr>
            <a:endParaRPr lang="en-US" sz="2000">
              <a:solidFill>
                <a:schemeClr val="tx1">
                  <a:lumMod val="85000"/>
                  <a:lumOff val="15000"/>
                </a:schemeClr>
              </a:solidFill>
            </a:endParaRPr>
          </a:p>
        </p:txBody>
      </p:sp>
      <p:pic>
        <p:nvPicPr>
          <p:cNvPr id="4" name="Image 5" descr="Une image contenant texte, peinture, cadre&#10;&#10;Description générée automatiquement">
            <a:extLst>
              <a:ext uri="{FF2B5EF4-FFF2-40B4-BE49-F238E27FC236}">
                <a16:creationId xmlns:a16="http://schemas.microsoft.com/office/drawing/2014/main" id="{6AA6ED2D-E3EA-DC5C-C8FF-BB2281F41E5F}"/>
              </a:ext>
            </a:extLst>
          </p:cNvPr>
          <p:cNvPicPr>
            <a:picLocks noChangeAspect="1"/>
          </p:cNvPicPr>
          <p:nvPr/>
        </p:nvPicPr>
        <p:blipFill rotWithShape="1">
          <a:blip r:embed="rId3"/>
          <a:srcRect l="15736" r="5370"/>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2997997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F3C393B-CD00-7745-CCD8-958FB0E01C6E}"/>
              </a:ext>
            </a:extLst>
          </p:cNvPr>
          <p:cNvPicPr>
            <a:picLocks noChangeAspect="1"/>
          </p:cNvPicPr>
          <p:nvPr/>
        </p:nvPicPr>
        <p:blipFill rotWithShape="1">
          <a:blip r:embed="rId2"/>
          <a:srcRect t="18092" b="629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3" name="Content Placeholder 12">
            <a:extLst>
              <a:ext uri="{FF2B5EF4-FFF2-40B4-BE49-F238E27FC236}">
                <a16:creationId xmlns:a16="http://schemas.microsoft.com/office/drawing/2014/main" id="{1E6E3E12-53B4-78FC-79CD-59042FD81D3B}"/>
              </a:ext>
            </a:extLst>
          </p:cNvPr>
          <p:cNvSpPr>
            <a:spLocks noGrp="1"/>
          </p:cNvSpPr>
          <p:nvPr>
            <p:ph idx="1"/>
          </p:nvPr>
        </p:nvSpPr>
        <p:spPr>
          <a:xfrm>
            <a:off x="607165" y="3033780"/>
            <a:ext cx="7485413" cy="2452687"/>
          </a:xfrm>
        </p:spPr>
        <p:txBody>
          <a:bodyPr anchor="ctr">
            <a:normAutofit/>
          </a:bodyPr>
          <a:lstStyle/>
          <a:p>
            <a:r>
              <a:rPr lang="en-US" sz="3200" err="1">
                <a:latin typeface="The Serif Hand Black" panose="03070902030502020204" pitchFamily="66" charset="0"/>
                <a:ea typeface="Calibri"/>
                <a:cs typeface="Calibri"/>
              </a:rPr>
              <a:t>Vendredi</a:t>
            </a:r>
            <a:r>
              <a:rPr lang="en-US" sz="3200">
                <a:latin typeface="The Serif Hand Black" panose="03070902030502020204" pitchFamily="66" charset="0"/>
                <a:ea typeface="Calibri"/>
                <a:cs typeface="Calibri"/>
              </a:rPr>
              <a:t> 18 mars</a:t>
            </a:r>
            <a:endParaRPr lang="en-US" sz="3200">
              <a:latin typeface="The Serif Hand Black" panose="03070902030502020204" pitchFamily="66" charset="0"/>
            </a:endParaRPr>
          </a:p>
        </p:txBody>
      </p:sp>
      <p:sp>
        <p:nvSpPr>
          <p:cNvPr id="5" name="TextBox 4">
            <a:extLst>
              <a:ext uri="{FF2B5EF4-FFF2-40B4-BE49-F238E27FC236}">
                <a16:creationId xmlns:a16="http://schemas.microsoft.com/office/drawing/2014/main" id="{224C3496-875D-D753-EBCB-FDE008CD9961}"/>
              </a:ext>
            </a:extLst>
          </p:cNvPr>
          <p:cNvSpPr txBox="1"/>
          <p:nvPr/>
        </p:nvSpPr>
        <p:spPr>
          <a:xfrm>
            <a:off x="345583" y="5014175"/>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aseline="30000"/>
              <a:t>. </a:t>
            </a:r>
            <a:r>
              <a:rPr lang="en-US" sz="3600" baseline="30000">
                <a:latin typeface="The Serif Hand Black" panose="03070902030502020204" pitchFamily="66" charset="0"/>
              </a:rPr>
              <a:t>Retour </a:t>
            </a:r>
            <a:r>
              <a:rPr lang="en-US" sz="3600" baseline="30000" err="1">
                <a:latin typeface="The Serif Hand Black" panose="03070902030502020204" pitchFamily="66" charset="0"/>
              </a:rPr>
              <a:t>en</a:t>
            </a:r>
            <a:r>
              <a:rPr lang="en-US" sz="3600" baseline="30000">
                <a:latin typeface="The Serif Hand Black" panose="03070902030502020204" pitchFamily="66" charset="0"/>
              </a:rPr>
              <a:t> France</a:t>
            </a:r>
            <a:endParaRPr lang="en-US" sz="3600" baseline="30000" err="1">
              <a:latin typeface="The Serif Hand Black" panose="03070902030502020204" pitchFamily="66" charset="0"/>
              <a:ea typeface="Calibri"/>
              <a:cs typeface="Calibri"/>
            </a:endParaRPr>
          </a:p>
        </p:txBody>
      </p:sp>
    </p:spTree>
    <p:extLst>
      <p:ext uri="{BB962C8B-B14F-4D97-AF65-F5344CB8AC3E}">
        <p14:creationId xmlns:p14="http://schemas.microsoft.com/office/powerpoint/2010/main" val="2382563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B696D3E-B7C3-45F0-8F33-628761BDE4F3}"/>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9600"/>
              <a:t>Merci à </a:t>
            </a:r>
            <a:r>
              <a:rPr lang="en-US" sz="9600" err="1"/>
              <a:t>l’institut</a:t>
            </a:r>
            <a:r>
              <a:rPr lang="en-US" sz="9600"/>
              <a:t> des </a:t>
            </a:r>
            <a:r>
              <a:rPr lang="en-US" sz="9600" err="1"/>
              <a:t>vins</a:t>
            </a:r>
            <a:r>
              <a:rPr lang="en-US" sz="9600"/>
              <a:t> de </a:t>
            </a:r>
            <a:r>
              <a:rPr lang="en-US" sz="9600" err="1"/>
              <a:t>porto</a:t>
            </a:r>
            <a:endParaRPr lang="en-US" sz="9600"/>
          </a:p>
        </p:txBody>
      </p:sp>
      <p:sp>
        <p:nvSpPr>
          <p:cNvPr id="14"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9AEA8"/>
          </a:solidFill>
          <a:ln w="38100" cap="rnd">
            <a:solidFill>
              <a:srgbClr val="49AEA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intérieur, table, table de salle à manger&#10;&#10;Description générée automatiquement">
            <a:extLst>
              <a:ext uri="{FF2B5EF4-FFF2-40B4-BE49-F238E27FC236}">
                <a16:creationId xmlns:a16="http://schemas.microsoft.com/office/drawing/2014/main" id="{E1D02555-0E91-426E-8679-7A908142C28C}"/>
              </a:ext>
            </a:extLst>
          </p:cNvPr>
          <p:cNvPicPr>
            <a:picLocks noGrp="1" noChangeAspect="1"/>
          </p:cNvPicPr>
          <p:nvPr>
            <p:ph idx="1"/>
          </p:nvPr>
        </p:nvPicPr>
        <p:blipFill rotWithShape="1">
          <a:blip r:embed="rId2"/>
          <a:srcRect t="865" r="-1" b="29189"/>
          <a:stretch/>
        </p:blipFill>
        <p:spPr>
          <a:xfrm>
            <a:off x="-80386" y="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842856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B0FACC-39D2-5E43-E5C8-F6CB8AD7C985}"/>
              </a:ext>
            </a:extLst>
          </p:cNvPr>
          <p:cNvSpPr>
            <a:spLocks noGrp="1"/>
          </p:cNvSpPr>
          <p:nvPr>
            <p:ph type="title"/>
          </p:nvPr>
        </p:nvSpPr>
        <p:spPr/>
        <p:txBody>
          <a:bodyPr/>
          <a:lstStyle/>
          <a:p>
            <a:r>
              <a:rPr lang="fr-FR">
                <a:ea typeface="Calibri Light"/>
                <a:cs typeface="Calibri Light"/>
              </a:rPr>
              <a:t>Le porto</a:t>
            </a:r>
          </a:p>
        </p:txBody>
      </p:sp>
      <p:sp>
        <p:nvSpPr>
          <p:cNvPr id="3" name="Espace réservé du contenu 2">
            <a:extLst>
              <a:ext uri="{FF2B5EF4-FFF2-40B4-BE49-F238E27FC236}">
                <a16:creationId xmlns:a16="http://schemas.microsoft.com/office/drawing/2014/main" id="{AD5CFEF9-729C-D53E-BC13-34E12F85D2BD}"/>
              </a:ext>
            </a:extLst>
          </p:cNvPr>
          <p:cNvSpPr>
            <a:spLocks noGrp="1"/>
          </p:cNvSpPr>
          <p:nvPr>
            <p:ph idx="1"/>
          </p:nvPr>
        </p:nvSpPr>
        <p:spPr/>
        <p:txBody>
          <a:bodyPr vert="horz" lIns="91440" tIns="45720" rIns="91440" bIns="45720" rtlCol="0" anchor="t">
            <a:normAutofit fontScale="92500" lnSpcReduction="10000"/>
          </a:bodyPr>
          <a:lstStyle/>
          <a:p>
            <a:pPr algn="just"/>
            <a:r>
              <a:rPr lang="fr-FR">
                <a:latin typeface="+mj-lt"/>
                <a:ea typeface="Calibri Light"/>
                <a:cs typeface="Calibri Light"/>
              </a:rPr>
              <a:t>Le porto est essentiellement produit dans la vallée du Douro puisque le type de sol qu'il y a là-bas (le schiste) est le meilleur pour les vignes. </a:t>
            </a:r>
            <a:endParaRPr lang="fr-FR">
              <a:latin typeface="+mj-lt"/>
            </a:endParaRPr>
          </a:p>
          <a:p>
            <a:pPr algn="just"/>
            <a:r>
              <a:rPr lang="fr-FR">
                <a:latin typeface="+mj-lt"/>
                <a:ea typeface="Calibri Light"/>
                <a:cs typeface="Calibri Light"/>
              </a:rPr>
              <a:t>Le porto est réalisé à l'aide de plusieurs cépages mais les plus utilisés sont la "</a:t>
            </a:r>
            <a:r>
              <a:rPr lang="fr-FR" err="1">
                <a:latin typeface="+mj-lt"/>
                <a:ea typeface="Calibri Light"/>
                <a:cs typeface="Calibri Light"/>
              </a:rPr>
              <a:t>Touriga</a:t>
            </a:r>
            <a:r>
              <a:rPr lang="fr-FR">
                <a:latin typeface="+mj-lt"/>
                <a:ea typeface="Calibri Light"/>
                <a:cs typeface="Calibri Light"/>
              </a:rPr>
              <a:t> </a:t>
            </a:r>
            <a:r>
              <a:rPr lang="fr-FR" err="1">
                <a:latin typeface="+mj-lt"/>
                <a:ea typeface="Calibri Light"/>
                <a:cs typeface="Calibri Light"/>
              </a:rPr>
              <a:t>Nacional</a:t>
            </a:r>
            <a:r>
              <a:rPr lang="fr-FR">
                <a:latin typeface="+mj-lt"/>
                <a:ea typeface="Calibri Light"/>
                <a:cs typeface="Calibri Light"/>
              </a:rPr>
              <a:t>",  la "</a:t>
            </a:r>
            <a:r>
              <a:rPr lang="fr-FR" err="1">
                <a:latin typeface="+mj-lt"/>
                <a:ea typeface="Calibri Light"/>
                <a:cs typeface="Calibri Light"/>
              </a:rPr>
              <a:t>Touriga</a:t>
            </a:r>
            <a:r>
              <a:rPr lang="fr-FR">
                <a:latin typeface="+mj-lt"/>
                <a:ea typeface="Calibri Light"/>
                <a:cs typeface="Calibri Light"/>
              </a:rPr>
              <a:t> Franca" et  </a:t>
            </a:r>
            <a:r>
              <a:rPr lang="fr-FR" err="1">
                <a:latin typeface="+mj-lt"/>
                <a:ea typeface="Calibri Light"/>
                <a:cs typeface="Calibri Light"/>
              </a:rPr>
              <a:t>la"Tinta</a:t>
            </a:r>
            <a:r>
              <a:rPr lang="fr-FR">
                <a:latin typeface="+mj-lt"/>
                <a:ea typeface="Calibri Light"/>
                <a:cs typeface="Calibri Light"/>
              </a:rPr>
              <a:t> </a:t>
            </a:r>
            <a:r>
              <a:rPr lang="fr-FR" err="1">
                <a:latin typeface="+mj-lt"/>
                <a:ea typeface="Calibri Light"/>
                <a:cs typeface="Calibri Light"/>
              </a:rPr>
              <a:t>Roriz</a:t>
            </a:r>
            <a:r>
              <a:rPr lang="fr-FR">
                <a:latin typeface="+mj-lt"/>
                <a:ea typeface="Calibri Light"/>
                <a:cs typeface="Calibri Light"/>
              </a:rPr>
              <a:t>". La fermentation dure environ 3 à 4 jours et est stoppée par l'addition d'une eau de vie à 77% dans le moût. L'eau de vie stoppe l'activité des levures et interrompt la fermentation (c'est-ce qu'on appelle le </a:t>
            </a:r>
            <a:r>
              <a:rPr lang="fr-FR" b="1" u="sng">
                <a:latin typeface="+mj-lt"/>
                <a:ea typeface="Calibri Light"/>
                <a:cs typeface="Calibri Light"/>
              </a:rPr>
              <a:t>mutage</a:t>
            </a:r>
            <a:r>
              <a:rPr lang="fr-FR">
                <a:latin typeface="+mj-lt"/>
                <a:ea typeface="Calibri Light"/>
                <a:cs typeface="Calibri Light"/>
              </a:rPr>
              <a:t>).</a:t>
            </a:r>
          </a:p>
          <a:p>
            <a:pPr algn="just"/>
            <a:r>
              <a:rPr lang="fr-FR">
                <a:latin typeface="+mj-lt"/>
                <a:ea typeface="Calibri Light"/>
                <a:cs typeface="Calibri Light"/>
              </a:rPr>
              <a:t>Il y a différentes sortes de porto comme le porto blanc, le porto rosé, le porto </a:t>
            </a:r>
            <a:r>
              <a:rPr lang="fr-FR" err="1">
                <a:latin typeface="+mj-lt"/>
                <a:ea typeface="Calibri Light"/>
                <a:cs typeface="Calibri Light"/>
              </a:rPr>
              <a:t>ruby</a:t>
            </a:r>
            <a:r>
              <a:rPr lang="fr-FR">
                <a:latin typeface="+mj-lt"/>
                <a:ea typeface="Calibri Light"/>
                <a:cs typeface="Calibri Light"/>
              </a:rPr>
              <a:t> et le porto </a:t>
            </a:r>
            <a:r>
              <a:rPr lang="fr-FR" err="1">
                <a:latin typeface="+mj-lt"/>
                <a:ea typeface="Calibri Light"/>
                <a:cs typeface="Calibri Light"/>
              </a:rPr>
              <a:t>tawny</a:t>
            </a:r>
            <a:r>
              <a:rPr lang="fr-FR">
                <a:latin typeface="+mj-lt"/>
                <a:ea typeface="Calibri Light"/>
                <a:cs typeface="Calibri Light"/>
              </a:rPr>
              <a:t>. Ils sont presque tous réalisés avec du raisin rouge sauf le porto blanc qui se fait essentiellement avec du raisin blanc.</a:t>
            </a:r>
            <a:r>
              <a:rPr lang="fr-FR">
                <a:latin typeface="+mj-lt"/>
              </a:rPr>
              <a:t> </a:t>
            </a:r>
          </a:p>
          <a:p>
            <a:endParaRPr lang="fr-FR"/>
          </a:p>
        </p:txBody>
      </p:sp>
    </p:spTree>
    <p:extLst>
      <p:ext uri="{BB962C8B-B14F-4D97-AF65-F5344CB8AC3E}">
        <p14:creationId xmlns:p14="http://schemas.microsoft.com/office/powerpoint/2010/main" val="307150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7AE377-1A9E-51CB-5090-FC9425CB7494}"/>
              </a:ext>
            </a:extLst>
          </p:cNvPr>
          <p:cNvSpPr>
            <a:spLocks noGrp="1"/>
          </p:cNvSpPr>
          <p:nvPr>
            <p:ph type="title"/>
          </p:nvPr>
        </p:nvSpPr>
        <p:spPr>
          <a:xfrm>
            <a:off x="811161" y="188144"/>
            <a:ext cx="10515600" cy="1325563"/>
          </a:xfrm>
        </p:spPr>
        <p:txBody>
          <a:bodyPr/>
          <a:lstStyle/>
          <a:p>
            <a:r>
              <a:rPr lang="fr-FR">
                <a:ea typeface="Calibri Light"/>
                <a:cs typeface="Calibri Light"/>
              </a:rPr>
              <a:t>Les différents types de Porto </a:t>
            </a:r>
          </a:p>
        </p:txBody>
      </p:sp>
      <p:sp>
        <p:nvSpPr>
          <p:cNvPr id="3" name="Espace réservé du contenu 2">
            <a:extLst>
              <a:ext uri="{FF2B5EF4-FFF2-40B4-BE49-F238E27FC236}">
                <a16:creationId xmlns:a16="http://schemas.microsoft.com/office/drawing/2014/main" id="{5607A4F7-EC6C-D4FD-066D-07FF0432DA03}"/>
              </a:ext>
            </a:extLst>
          </p:cNvPr>
          <p:cNvSpPr>
            <a:spLocks noGrp="1"/>
          </p:cNvSpPr>
          <p:nvPr>
            <p:ph idx="1"/>
          </p:nvPr>
        </p:nvSpPr>
        <p:spPr/>
        <p:txBody>
          <a:bodyPr vert="horz" lIns="91440" tIns="45720" rIns="91440" bIns="45720" rtlCol="0" anchor="t">
            <a:normAutofit fontScale="92500"/>
          </a:bodyPr>
          <a:lstStyle/>
          <a:p>
            <a:pPr algn="just"/>
            <a:r>
              <a:rPr lang="fr-FR">
                <a:latin typeface="+mj-lt"/>
                <a:ea typeface="Calibri Light"/>
                <a:cs typeface="Calibri Light"/>
              </a:rPr>
              <a:t>Tous ont la fermentation stoppée par une eau de vie à plus de 77%. </a:t>
            </a:r>
            <a:endParaRPr lang="fr-FR">
              <a:latin typeface="+mj-lt"/>
            </a:endParaRPr>
          </a:p>
          <a:p>
            <a:pPr algn="just"/>
            <a:r>
              <a:rPr lang="fr-FR">
                <a:latin typeface="+mj-lt"/>
                <a:ea typeface="Calibri Light"/>
                <a:cs typeface="Calibri Light"/>
              </a:rPr>
              <a:t>Le porto blanc vieillit dans des cuves en métal de 2 à 6 ans juste après le mutage. IL est ensuite mis en bouteille (on peut le boire aussitôt).</a:t>
            </a:r>
          </a:p>
          <a:p>
            <a:pPr algn="just"/>
            <a:r>
              <a:rPr lang="fr-FR">
                <a:latin typeface="+mj-lt"/>
                <a:ea typeface="Calibri Light"/>
                <a:cs typeface="Calibri Light"/>
              </a:rPr>
              <a:t>Le porto </a:t>
            </a:r>
            <a:r>
              <a:rPr lang="fr-FR" err="1">
                <a:latin typeface="+mj-lt"/>
                <a:ea typeface="Calibri Light"/>
                <a:cs typeface="Calibri Light"/>
              </a:rPr>
              <a:t>ruby</a:t>
            </a:r>
            <a:r>
              <a:rPr lang="fr-FR">
                <a:latin typeface="+mj-lt"/>
                <a:ea typeface="Calibri Light"/>
                <a:cs typeface="Calibri Light"/>
              </a:rPr>
              <a:t> vieillit dans de grandes cuves en bois de chêne de plus de 30L. Il peut être mis en bouteille à partir de 3 ans et peut y rester pendant  plus de 40 ans (on peut aussi le boire aussitôt mis en bouteille). </a:t>
            </a:r>
          </a:p>
          <a:p>
            <a:pPr algn="just"/>
            <a:r>
              <a:rPr lang="fr-FR">
                <a:latin typeface="+mj-lt"/>
                <a:ea typeface="Calibri Light"/>
                <a:cs typeface="Calibri Light"/>
              </a:rPr>
              <a:t>Le porto </a:t>
            </a:r>
            <a:r>
              <a:rPr lang="fr-FR" err="1">
                <a:latin typeface="+mj-lt"/>
                <a:ea typeface="Calibri Light"/>
                <a:cs typeface="Calibri Light"/>
              </a:rPr>
              <a:t>tawny</a:t>
            </a:r>
            <a:r>
              <a:rPr lang="fr-FR">
                <a:latin typeface="+mj-lt"/>
                <a:ea typeface="Calibri Light"/>
                <a:cs typeface="Calibri Light"/>
              </a:rPr>
              <a:t> vieillit dans des cuves en bois de chêne avec 20% d'oxygène pour que le vin s'oxyde. Il peut être mis en bouteille à partir de 5 ans ou vieillir pendant  plus de 40 ans</a:t>
            </a:r>
            <a:r>
              <a:rPr lang="fr-FR">
                <a:latin typeface="+mj-lt"/>
                <a:ea typeface="+mn-lt"/>
                <a:cs typeface="Calibri Light"/>
              </a:rPr>
              <a:t> et </a:t>
            </a:r>
            <a:r>
              <a:rPr lang="fr-FR">
                <a:latin typeface="+mj-lt"/>
                <a:ea typeface="+mn-lt"/>
                <a:cs typeface="+mn-lt"/>
              </a:rPr>
              <a:t>prend la couleur du bois avec l'âge</a:t>
            </a:r>
            <a:r>
              <a:rPr lang="fr-FR">
                <a:latin typeface="+mj-lt"/>
                <a:ea typeface="Calibri Light"/>
                <a:cs typeface="Calibri Light"/>
              </a:rPr>
              <a:t>. On peut le boire aussitôt mis en bouteille. </a:t>
            </a:r>
          </a:p>
        </p:txBody>
      </p:sp>
    </p:spTree>
    <p:extLst>
      <p:ext uri="{BB962C8B-B14F-4D97-AF65-F5344CB8AC3E}">
        <p14:creationId xmlns:p14="http://schemas.microsoft.com/office/powerpoint/2010/main" val="53571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F6DF8C-5798-86F0-DCD2-BB913F7019F9}"/>
              </a:ext>
            </a:extLst>
          </p:cNvPr>
          <p:cNvSpPr>
            <a:spLocks noGrp="1"/>
          </p:cNvSpPr>
          <p:nvPr>
            <p:ph type="title"/>
          </p:nvPr>
        </p:nvSpPr>
        <p:spPr>
          <a:xfrm>
            <a:off x="635000" y="634029"/>
            <a:ext cx="10921640" cy="1314698"/>
          </a:xfrm>
        </p:spPr>
        <p:txBody>
          <a:bodyPr anchor="ctr">
            <a:normAutofit/>
          </a:bodyPr>
          <a:lstStyle/>
          <a:p>
            <a:pPr algn="ctr"/>
            <a:r>
              <a:rPr lang="en-US" sz="7200"/>
              <a:t>sommaire</a:t>
            </a:r>
          </a:p>
        </p:txBody>
      </p:sp>
      <p:sp>
        <p:nvSpPr>
          <p:cNvPr id="20"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49AEA8"/>
          </a:solidFill>
          <a:ln w="34925">
            <a:solidFill>
              <a:srgbClr val="49AEA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2">
            <a:extLst>
              <a:ext uri="{FF2B5EF4-FFF2-40B4-BE49-F238E27FC236}">
                <a16:creationId xmlns:a16="http://schemas.microsoft.com/office/drawing/2014/main" id="{4B989C82-4589-4029-FDBB-0272CA041B3F}"/>
              </a:ext>
            </a:extLst>
          </p:cNvPr>
          <p:cNvGraphicFramePr>
            <a:graphicFrameLocks noGrp="1"/>
          </p:cNvGraphicFramePr>
          <p:nvPr>
            <p:ph idx="1"/>
            <p:extLst>
              <p:ext uri="{D42A27DB-BD31-4B8C-83A1-F6EECF244321}">
                <p14:modId xmlns:p14="http://schemas.microsoft.com/office/powerpoint/2010/main" val="444828965"/>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0834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BDD98F0-78E8-634B-38A3-3E56D673B1E5}"/>
              </a:ext>
            </a:extLst>
          </p:cNvPr>
          <p:cNvSpPr>
            <a:spLocks noGrp="1"/>
          </p:cNvSpPr>
          <p:nvPr>
            <p:ph type="title"/>
          </p:nvPr>
        </p:nvSpPr>
        <p:spPr>
          <a:xfrm>
            <a:off x="841248" y="643467"/>
            <a:ext cx="3840480" cy="5571066"/>
          </a:xfrm>
        </p:spPr>
        <p:txBody>
          <a:bodyPr anchor="ctr">
            <a:normAutofit/>
          </a:bodyPr>
          <a:lstStyle/>
          <a:p>
            <a:r>
              <a:rPr lang="fr-FR" sz="6600">
                <a:solidFill>
                  <a:srgbClr val="49AEA8"/>
                </a:solidFill>
              </a:rPr>
              <a:t>Mardi 15</a:t>
            </a:r>
          </a:p>
        </p:txBody>
      </p:sp>
      <p:sp>
        <p:nvSpPr>
          <p:cNvPr id="17" name="Freeform: Shape 16">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rgbClr val="4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4173A50D-7541-CAB6-9FEB-47A12C38A3CD}"/>
              </a:ext>
            </a:extLst>
          </p:cNvPr>
          <p:cNvSpPr>
            <a:spLocks noGrp="1"/>
          </p:cNvSpPr>
          <p:nvPr>
            <p:ph idx="1"/>
          </p:nvPr>
        </p:nvSpPr>
        <p:spPr>
          <a:xfrm>
            <a:off x="5568696" y="643467"/>
            <a:ext cx="5788152" cy="5571066"/>
          </a:xfrm>
        </p:spPr>
        <p:txBody>
          <a:bodyPr anchor="ctr">
            <a:normAutofit/>
          </a:bodyPr>
          <a:lstStyle/>
          <a:p>
            <a:pPr marL="0" indent="0">
              <a:buNone/>
            </a:pPr>
            <a:r>
              <a:rPr lang="fr-FR">
                <a:solidFill>
                  <a:schemeClr val="bg1"/>
                </a:solidFill>
                <a:latin typeface="+mj-lt"/>
              </a:rPr>
              <a:t>.visite de </a:t>
            </a:r>
            <a:r>
              <a:rPr lang="fr-FR" err="1">
                <a:solidFill>
                  <a:schemeClr val="bg1"/>
                </a:solidFill>
                <a:latin typeface="+mj-lt"/>
              </a:rPr>
              <a:t>Quita</a:t>
            </a:r>
            <a:r>
              <a:rPr lang="fr-FR">
                <a:solidFill>
                  <a:schemeClr val="bg1"/>
                </a:solidFill>
                <a:latin typeface="+mj-lt"/>
              </a:rPr>
              <a:t> Do </a:t>
            </a:r>
            <a:r>
              <a:rPr lang="fr-FR" err="1">
                <a:solidFill>
                  <a:schemeClr val="bg1"/>
                </a:solidFill>
                <a:latin typeface="+mj-lt"/>
              </a:rPr>
              <a:t>Seixo</a:t>
            </a:r>
            <a:r>
              <a:rPr lang="fr-FR">
                <a:solidFill>
                  <a:schemeClr val="bg1"/>
                </a:solidFill>
                <a:latin typeface="+mj-lt"/>
              </a:rPr>
              <a:t> – </a:t>
            </a:r>
            <a:r>
              <a:rPr lang="fr-FR" err="1">
                <a:solidFill>
                  <a:schemeClr val="bg1"/>
                </a:solidFill>
                <a:latin typeface="+mj-lt"/>
              </a:rPr>
              <a:t>Sandeman</a:t>
            </a:r>
            <a:endParaRPr lang="fr-FR">
              <a:solidFill>
                <a:schemeClr val="bg1"/>
              </a:solidFill>
              <a:latin typeface="+mj-lt"/>
            </a:endParaRPr>
          </a:p>
          <a:p>
            <a:pPr marL="0" indent="0">
              <a:buNone/>
            </a:pPr>
            <a:r>
              <a:rPr lang="fr-FR">
                <a:solidFill>
                  <a:schemeClr val="bg1"/>
                </a:solidFill>
                <a:latin typeface="+mj-lt"/>
              </a:rPr>
              <a:t>.la visite du musée du Douro</a:t>
            </a:r>
          </a:p>
        </p:txBody>
      </p:sp>
    </p:spTree>
    <p:extLst>
      <p:ext uri="{BB962C8B-B14F-4D97-AF65-F5344CB8AC3E}">
        <p14:creationId xmlns:p14="http://schemas.microsoft.com/office/powerpoint/2010/main" val="1506604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49AEA8"/>
          </a:solidFill>
          <a:ln w="8199" cap="flat">
            <a:noFill/>
            <a:prstDash val="solid"/>
            <a:miter/>
          </a:ln>
        </p:spPr>
        <p:txBody>
          <a:bodyPr rtlCol="0" anchor="ctr"/>
          <a:lstStyle/>
          <a:p>
            <a:endParaRPr lang="en-US"/>
          </a:p>
        </p:txBody>
      </p:sp>
      <p:sp>
        <p:nvSpPr>
          <p:cNvPr id="2" name="Titre 1">
            <a:extLst>
              <a:ext uri="{FF2B5EF4-FFF2-40B4-BE49-F238E27FC236}">
                <a16:creationId xmlns:a16="http://schemas.microsoft.com/office/drawing/2014/main" id="{11FAA510-2B11-295B-AECE-7F23D76E5BAF}"/>
              </a:ext>
            </a:extLst>
          </p:cNvPr>
          <p:cNvSpPr>
            <a:spLocks noGrp="1"/>
          </p:cNvSpPr>
          <p:nvPr>
            <p:ph type="title"/>
          </p:nvPr>
        </p:nvSpPr>
        <p:spPr>
          <a:xfrm>
            <a:off x="838200" y="401221"/>
            <a:ext cx="10515600" cy="1348065"/>
          </a:xfrm>
        </p:spPr>
        <p:txBody>
          <a:bodyPr>
            <a:normAutofit/>
          </a:bodyPr>
          <a:lstStyle/>
          <a:p>
            <a:r>
              <a:rPr lang="fr-FR" sz="6800">
                <a:solidFill>
                  <a:schemeClr val="bg1"/>
                </a:solidFill>
              </a:rPr>
              <a:t>MARDI 15 MARS</a:t>
            </a:r>
          </a:p>
        </p:txBody>
      </p:sp>
      <p:sp>
        <p:nvSpPr>
          <p:cNvPr id="3" name="Espace réservé du contenu 2">
            <a:extLst>
              <a:ext uri="{FF2B5EF4-FFF2-40B4-BE49-F238E27FC236}">
                <a16:creationId xmlns:a16="http://schemas.microsoft.com/office/drawing/2014/main" id="{E869A01A-06C6-D85C-92A5-DBAB80032DDD}"/>
              </a:ext>
            </a:extLst>
          </p:cNvPr>
          <p:cNvSpPr>
            <a:spLocks noGrp="1"/>
          </p:cNvSpPr>
          <p:nvPr>
            <p:ph idx="1"/>
          </p:nvPr>
        </p:nvSpPr>
        <p:spPr>
          <a:xfrm>
            <a:off x="838200" y="2586789"/>
            <a:ext cx="10515600" cy="3590174"/>
          </a:xfrm>
        </p:spPr>
        <p:txBody>
          <a:bodyPr>
            <a:normAutofit/>
          </a:bodyPr>
          <a:lstStyle/>
          <a:p>
            <a:pPr marL="359410" indent="-359410"/>
            <a:r>
              <a:rPr lang="fr-FR">
                <a:latin typeface="+mj-lt"/>
              </a:rPr>
              <a:t>Premier réveil dans la belle ville de Porto, on est parti tôt pour la vallée du Douro.</a:t>
            </a:r>
            <a:endParaRPr lang="en-US">
              <a:latin typeface="+mj-lt"/>
            </a:endParaRPr>
          </a:p>
          <a:p>
            <a:pPr marL="359410" indent="-359410"/>
            <a:r>
              <a:rPr lang="fr-FR">
                <a:latin typeface="+mj-lt"/>
              </a:rPr>
              <a:t>A 11h visite de </a:t>
            </a:r>
            <a:r>
              <a:rPr lang="fr-FR" err="1">
                <a:latin typeface="+mj-lt"/>
              </a:rPr>
              <a:t>Quita</a:t>
            </a:r>
            <a:r>
              <a:rPr lang="fr-FR">
                <a:latin typeface="+mj-lt"/>
              </a:rPr>
              <a:t> Do </a:t>
            </a:r>
            <a:r>
              <a:rPr lang="fr-FR" err="1">
                <a:latin typeface="+mj-lt"/>
              </a:rPr>
              <a:t>Seixo</a:t>
            </a:r>
            <a:r>
              <a:rPr lang="fr-FR">
                <a:latin typeface="+mj-lt"/>
              </a:rPr>
              <a:t> – </a:t>
            </a:r>
            <a:r>
              <a:rPr lang="fr-FR" err="1">
                <a:latin typeface="+mj-lt"/>
              </a:rPr>
              <a:t>Sandeman</a:t>
            </a:r>
            <a:r>
              <a:rPr lang="fr-FR">
                <a:latin typeface="+mj-lt"/>
              </a:rPr>
              <a:t> ou nous avons pu faire notre première dégustation de Porto </a:t>
            </a:r>
            <a:r>
              <a:rPr lang="fr-FR" err="1">
                <a:latin typeface="+mj-lt"/>
              </a:rPr>
              <a:t>Sandeman</a:t>
            </a:r>
            <a:r>
              <a:rPr lang="fr-FR">
                <a:latin typeface="+mj-lt"/>
              </a:rPr>
              <a:t>, dont le Porto Ruby, Porto Blanc et Porto </a:t>
            </a:r>
            <a:r>
              <a:rPr lang="fr-FR" err="1">
                <a:latin typeface="+mj-lt"/>
              </a:rPr>
              <a:t>Tawny</a:t>
            </a:r>
            <a:r>
              <a:rPr lang="fr-FR">
                <a:latin typeface="+mj-lt"/>
              </a:rPr>
              <a:t>.</a:t>
            </a:r>
          </a:p>
          <a:p>
            <a:pPr marL="359410" indent="-359410"/>
            <a:r>
              <a:rPr lang="fr-FR">
                <a:latin typeface="+mj-lt"/>
              </a:rPr>
              <a:t>Nous avons déjeuné dans un  petit restaurant à côté du musée du Douro.</a:t>
            </a:r>
          </a:p>
          <a:p>
            <a:pPr marL="359410" indent="-359410"/>
            <a:r>
              <a:rPr lang="fr-FR">
                <a:latin typeface="+mj-lt"/>
              </a:rPr>
              <a:t>Après, nous avions rendez- vous à 15h pour faire la visite du musée du Douro.</a:t>
            </a:r>
          </a:p>
          <a:p>
            <a:pPr marL="359410" indent="-359410"/>
            <a:r>
              <a:rPr lang="fr-FR">
                <a:latin typeface="+mj-lt"/>
              </a:rPr>
              <a:t>Puis retour à Porto pour diner et découvrir la ville.</a:t>
            </a:r>
          </a:p>
          <a:p>
            <a:endParaRPr lang="fr-FR"/>
          </a:p>
        </p:txBody>
      </p:sp>
    </p:spTree>
    <p:extLst>
      <p:ext uri="{BB962C8B-B14F-4D97-AF65-F5344CB8AC3E}">
        <p14:creationId xmlns:p14="http://schemas.microsoft.com/office/powerpoint/2010/main" val="2344645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ACEFD6-CC92-420E-048B-1B2C0D2F2DD4}"/>
              </a:ext>
            </a:extLst>
          </p:cNvPr>
          <p:cNvSpPr>
            <a:spLocks noGrp="1"/>
          </p:cNvSpPr>
          <p:nvPr>
            <p:ph type="title"/>
          </p:nvPr>
        </p:nvSpPr>
        <p:spPr>
          <a:xfrm>
            <a:off x="640080" y="329184"/>
            <a:ext cx="6991167" cy="1783080"/>
          </a:xfrm>
        </p:spPr>
        <p:txBody>
          <a:bodyPr anchor="b">
            <a:normAutofit/>
          </a:bodyPr>
          <a:lstStyle/>
          <a:p>
            <a:pPr>
              <a:lnSpc>
                <a:spcPct val="90000"/>
              </a:lnSpc>
            </a:pPr>
            <a:r>
              <a:rPr lang="en-US" sz="4000" cap="all" err="1">
                <a:ea typeface="Calibri Light"/>
                <a:cs typeface="Calibri Light"/>
              </a:rPr>
              <a:t>visite</a:t>
            </a:r>
            <a:r>
              <a:rPr lang="en-US" sz="4000" cap="all">
                <a:ea typeface="Calibri Light"/>
                <a:cs typeface="Calibri Light"/>
              </a:rPr>
              <a:t> de </a:t>
            </a:r>
            <a:br>
              <a:rPr lang="en-US" sz="4000" cap="all">
                <a:ea typeface="Calibri Light"/>
                <a:cs typeface="Calibri Light"/>
              </a:rPr>
            </a:br>
            <a:r>
              <a:rPr lang="en-US" sz="4000" cap="all">
                <a:ea typeface="Calibri Light"/>
                <a:cs typeface="Calibri Light"/>
              </a:rPr>
              <a:t>la </a:t>
            </a:r>
            <a:r>
              <a:rPr lang="en-US" sz="4000" cap="all" err="1">
                <a:ea typeface="Calibri Light"/>
                <a:cs typeface="Calibri Light"/>
              </a:rPr>
              <a:t>vallée</a:t>
            </a:r>
            <a:r>
              <a:rPr lang="en-US" sz="4000" cap="all">
                <a:ea typeface="Calibri Light"/>
                <a:cs typeface="Calibri Light"/>
              </a:rPr>
              <a:t> du Douro et de Sandeman.</a:t>
            </a:r>
            <a:endParaRPr lang="en-US" sz="4000" cap="all"/>
          </a:p>
        </p:txBody>
      </p:sp>
      <p:sp>
        <p:nvSpPr>
          <p:cNvPr id="18" name="sketchy rul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9AEA8"/>
          </a:solidFill>
          <a:ln w="38100" cap="rnd">
            <a:solidFill>
              <a:srgbClr val="49AEA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3">
            <a:extLst>
              <a:ext uri="{FF2B5EF4-FFF2-40B4-BE49-F238E27FC236}">
                <a16:creationId xmlns:a16="http://schemas.microsoft.com/office/drawing/2014/main" id="{A69C8CE2-71A8-2C33-1656-44444E4AB94E}"/>
              </a:ext>
            </a:extLst>
          </p:cNvPr>
          <p:cNvSpPr>
            <a:spLocks noGrp="1"/>
          </p:cNvSpPr>
          <p:nvPr>
            <p:ph idx="1"/>
          </p:nvPr>
        </p:nvSpPr>
        <p:spPr>
          <a:xfrm>
            <a:off x="640080" y="2706624"/>
            <a:ext cx="6894576" cy="3483864"/>
          </a:xfrm>
        </p:spPr>
        <p:txBody>
          <a:bodyPr vert="horz" lIns="0" tIns="0" rIns="0" bIns="0" rtlCol="0" anchor="t" anchorCtr="0">
            <a:normAutofit/>
          </a:bodyPr>
          <a:lstStyle/>
          <a:p>
            <a:pPr marL="0" indent="0">
              <a:buNone/>
            </a:pPr>
            <a:r>
              <a:rPr lang="en-US" dirty="0">
                <a:latin typeface="+mj-lt"/>
                <a:ea typeface="Calibri Light"/>
                <a:cs typeface="Calibri Light"/>
              </a:rPr>
              <a:t>Nous </a:t>
            </a:r>
            <a:r>
              <a:rPr lang="en-US" dirty="0" err="1">
                <a:latin typeface="+mj-lt"/>
                <a:ea typeface="Calibri Light"/>
                <a:cs typeface="Calibri Light"/>
              </a:rPr>
              <a:t>sommes</a:t>
            </a:r>
            <a:r>
              <a:rPr lang="en-US" dirty="0">
                <a:latin typeface="+mj-lt"/>
                <a:ea typeface="Calibri Light"/>
                <a:cs typeface="Calibri Light"/>
              </a:rPr>
              <a:t> partis </a:t>
            </a:r>
            <a:r>
              <a:rPr lang="en-US" dirty="0" err="1">
                <a:latin typeface="+mj-lt"/>
                <a:ea typeface="Calibri Light"/>
                <a:cs typeface="Calibri Light"/>
              </a:rPr>
              <a:t>en</a:t>
            </a:r>
            <a:r>
              <a:rPr lang="en-US" dirty="0">
                <a:latin typeface="+mj-lt"/>
                <a:ea typeface="Calibri Light"/>
                <a:cs typeface="Calibri Light"/>
              </a:rPr>
              <a:t> voiture le matin EN DIRECTION DE la </a:t>
            </a:r>
            <a:r>
              <a:rPr lang="en-US" dirty="0" err="1">
                <a:latin typeface="+mj-lt"/>
                <a:ea typeface="Calibri Light"/>
                <a:cs typeface="Calibri Light"/>
              </a:rPr>
              <a:t>vallée</a:t>
            </a:r>
            <a:r>
              <a:rPr lang="en-US" dirty="0">
                <a:latin typeface="+mj-lt"/>
                <a:ea typeface="Calibri Light"/>
                <a:cs typeface="Calibri Light"/>
              </a:rPr>
              <a:t> du Douro. Nous </a:t>
            </a:r>
            <a:r>
              <a:rPr lang="en-US" dirty="0" err="1">
                <a:latin typeface="+mj-lt"/>
                <a:ea typeface="Calibri Light"/>
                <a:cs typeface="Calibri Light"/>
              </a:rPr>
              <a:t>avons</a:t>
            </a:r>
            <a:r>
              <a:rPr lang="en-US" dirty="0">
                <a:latin typeface="+mj-lt"/>
                <a:ea typeface="Calibri Light"/>
                <a:cs typeface="Calibri Light"/>
              </a:rPr>
              <a:t> </a:t>
            </a:r>
            <a:r>
              <a:rPr lang="en-US" dirty="0" err="1">
                <a:latin typeface="+mj-lt"/>
                <a:ea typeface="Calibri Light"/>
                <a:cs typeface="Calibri Light"/>
              </a:rPr>
              <a:t>voyagé</a:t>
            </a:r>
            <a:r>
              <a:rPr lang="en-US" dirty="0">
                <a:latin typeface="+mj-lt"/>
                <a:ea typeface="Calibri Light"/>
                <a:cs typeface="Calibri Light"/>
              </a:rPr>
              <a:t> entre les </a:t>
            </a:r>
            <a:r>
              <a:rPr lang="en-US" dirty="0" err="1">
                <a:latin typeface="+mj-lt"/>
                <a:ea typeface="Calibri Light"/>
                <a:cs typeface="Calibri Light"/>
              </a:rPr>
              <a:t>vignes</a:t>
            </a:r>
            <a:r>
              <a:rPr lang="en-US" dirty="0">
                <a:latin typeface="+mj-lt"/>
                <a:ea typeface="Calibri Light"/>
                <a:cs typeface="Calibri Light"/>
              </a:rPr>
              <a:t> </a:t>
            </a:r>
            <a:r>
              <a:rPr lang="en-US" dirty="0" err="1">
                <a:latin typeface="+mj-lt"/>
                <a:ea typeface="Calibri Light"/>
                <a:cs typeface="Calibri Light"/>
              </a:rPr>
              <a:t>jusqu'à</a:t>
            </a:r>
            <a:r>
              <a:rPr lang="en-US" dirty="0">
                <a:latin typeface="+mj-lt"/>
                <a:ea typeface="Calibri Light"/>
                <a:cs typeface="Calibri Light"/>
              </a:rPr>
              <a:t> la </a:t>
            </a:r>
            <a:r>
              <a:rPr lang="en-US" dirty="0" err="1">
                <a:latin typeface="+mj-lt"/>
                <a:ea typeface="Calibri Light"/>
                <a:cs typeface="Calibri Light"/>
              </a:rPr>
              <a:t>maison</a:t>
            </a:r>
            <a:r>
              <a:rPr lang="en-US" dirty="0">
                <a:latin typeface="+mj-lt"/>
                <a:ea typeface="Calibri Light"/>
                <a:cs typeface="Calibri Light"/>
              </a:rPr>
              <a:t> de vin de Porto : Sandeman. </a:t>
            </a:r>
            <a:endParaRPr lang="fr-FR">
              <a:latin typeface="+mj-lt"/>
              <a:ea typeface="Calibri Light"/>
              <a:cs typeface="Calibri Light"/>
            </a:endParaRPr>
          </a:p>
          <a:p>
            <a:pPr marL="0" indent="0">
              <a:buNone/>
            </a:pPr>
            <a:r>
              <a:rPr lang="en-US" dirty="0">
                <a:latin typeface="+mj-lt"/>
                <a:ea typeface="Calibri Light"/>
                <a:cs typeface="Calibri Light"/>
              </a:rPr>
              <a:t>Nous </a:t>
            </a:r>
            <a:r>
              <a:rPr lang="en-US" dirty="0" err="1">
                <a:latin typeface="+mj-lt"/>
                <a:ea typeface="Calibri Light"/>
                <a:cs typeface="Calibri Light"/>
              </a:rPr>
              <a:t>l'avons</a:t>
            </a:r>
            <a:r>
              <a:rPr lang="en-US" dirty="0">
                <a:latin typeface="+mj-lt"/>
                <a:ea typeface="Calibri Light"/>
                <a:cs typeface="Calibri Light"/>
              </a:rPr>
              <a:t> </a:t>
            </a:r>
            <a:r>
              <a:rPr lang="en-US" dirty="0" err="1">
                <a:latin typeface="+mj-lt"/>
                <a:ea typeface="Calibri Light"/>
                <a:cs typeface="Calibri Light"/>
              </a:rPr>
              <a:t>visitée</a:t>
            </a:r>
            <a:r>
              <a:rPr lang="en-US" dirty="0">
                <a:latin typeface="+mj-lt"/>
                <a:ea typeface="Calibri Light"/>
                <a:cs typeface="Calibri Light"/>
              </a:rPr>
              <a:t> </a:t>
            </a:r>
            <a:r>
              <a:rPr lang="en-US" dirty="0" err="1">
                <a:latin typeface="+mj-lt"/>
                <a:ea typeface="Calibri Light"/>
                <a:cs typeface="Calibri Light"/>
              </a:rPr>
              <a:t>puis</a:t>
            </a:r>
            <a:r>
              <a:rPr lang="en-US" dirty="0">
                <a:latin typeface="+mj-lt"/>
                <a:ea typeface="Calibri Light"/>
                <a:cs typeface="Calibri Light"/>
              </a:rPr>
              <a:t> nous </a:t>
            </a:r>
            <a:r>
              <a:rPr lang="en-US" dirty="0" err="1">
                <a:latin typeface="+mj-lt"/>
                <a:ea typeface="Calibri Light"/>
                <a:cs typeface="Calibri Light"/>
              </a:rPr>
              <a:t>avons</a:t>
            </a:r>
            <a:r>
              <a:rPr lang="en-US" dirty="0">
                <a:latin typeface="+mj-lt"/>
                <a:ea typeface="Calibri Light"/>
                <a:cs typeface="Calibri Light"/>
              </a:rPr>
              <a:t> </a:t>
            </a:r>
            <a:r>
              <a:rPr lang="en-US" dirty="0" err="1">
                <a:latin typeface="+mj-lt"/>
                <a:ea typeface="Calibri Light"/>
                <a:cs typeface="Calibri Light"/>
              </a:rPr>
              <a:t>dégusté</a:t>
            </a:r>
            <a:r>
              <a:rPr lang="en-US" dirty="0">
                <a:latin typeface="+mj-lt"/>
                <a:ea typeface="Calibri Light"/>
                <a:cs typeface="Calibri Light"/>
              </a:rPr>
              <a:t> trois types de Porto : le </a:t>
            </a:r>
            <a:r>
              <a:rPr lang="en-US" dirty="0" err="1">
                <a:latin typeface="+mj-lt"/>
                <a:ea typeface="Calibri Light"/>
                <a:cs typeface="Calibri Light"/>
              </a:rPr>
              <a:t>blanc</a:t>
            </a:r>
            <a:r>
              <a:rPr lang="en-US" dirty="0">
                <a:latin typeface="+mj-lt"/>
                <a:ea typeface="Calibri Light"/>
                <a:cs typeface="Calibri Light"/>
              </a:rPr>
              <a:t> , le tawny et le ruby.</a:t>
            </a:r>
          </a:p>
        </p:txBody>
      </p:sp>
      <p:pic>
        <p:nvPicPr>
          <p:cNvPr id="9" name="Image 5" descr="Une image contenant montagne, ciel, extérieur, nature&#10;&#10;Description générée automatiquement">
            <a:extLst>
              <a:ext uri="{FF2B5EF4-FFF2-40B4-BE49-F238E27FC236}">
                <a16:creationId xmlns:a16="http://schemas.microsoft.com/office/drawing/2014/main" id="{89948632-77E1-EECE-147E-02FB05EE1897}"/>
              </a:ext>
            </a:extLst>
          </p:cNvPr>
          <p:cNvPicPr>
            <a:picLocks noChangeAspect="1"/>
          </p:cNvPicPr>
          <p:nvPr/>
        </p:nvPicPr>
        <p:blipFill>
          <a:blip r:embed="rId2"/>
          <a:stretch>
            <a:fillRect/>
          </a:stretch>
        </p:blipFill>
        <p:spPr>
          <a:xfrm>
            <a:off x="7863840" y="565671"/>
            <a:ext cx="4014216" cy="2910306"/>
          </a:xfrm>
          <a:prstGeom prst="rect">
            <a:avLst/>
          </a:prstGeom>
        </p:spPr>
      </p:pic>
      <p:pic>
        <p:nvPicPr>
          <p:cNvPr id="11" name="Image 4" descr="Une image contenant texte, herbe, ciel, extérieur&#10;&#10;Description générée automatiquement">
            <a:extLst>
              <a:ext uri="{FF2B5EF4-FFF2-40B4-BE49-F238E27FC236}">
                <a16:creationId xmlns:a16="http://schemas.microsoft.com/office/drawing/2014/main" id="{9816E30C-3B86-7CAE-F763-D698E146D286}"/>
              </a:ext>
            </a:extLst>
          </p:cNvPr>
          <p:cNvPicPr>
            <a:picLocks noChangeAspect="1"/>
          </p:cNvPicPr>
          <p:nvPr/>
        </p:nvPicPr>
        <p:blipFill>
          <a:blip r:embed="rId3"/>
          <a:stretch>
            <a:fillRect/>
          </a:stretch>
        </p:blipFill>
        <p:spPr>
          <a:xfrm>
            <a:off x="7659925" y="3930692"/>
            <a:ext cx="4435956" cy="2211868"/>
          </a:xfrm>
          <a:prstGeom prst="rect">
            <a:avLst/>
          </a:prstGeom>
        </p:spPr>
      </p:pic>
    </p:spTree>
    <p:extLst>
      <p:ext uri="{BB962C8B-B14F-4D97-AF65-F5344CB8AC3E}">
        <p14:creationId xmlns:p14="http://schemas.microsoft.com/office/powerpoint/2010/main" val="1918743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F53A0-5E3A-48BC-8E7D-96FDA659254F}"/>
              </a:ext>
            </a:extLst>
          </p:cNvPr>
          <p:cNvSpPr>
            <a:spLocks noGrp="1"/>
          </p:cNvSpPr>
          <p:nvPr>
            <p:ph type="title"/>
          </p:nvPr>
        </p:nvSpPr>
        <p:spPr/>
        <p:txBody>
          <a:bodyPr/>
          <a:lstStyle/>
          <a:p>
            <a:pPr algn="ctr"/>
            <a:r>
              <a:rPr lang="fr-FR"/>
              <a:t>La dégustation des vins a </a:t>
            </a:r>
            <a:r>
              <a:rPr lang="fr-FR" err="1"/>
              <a:t>Sandeman</a:t>
            </a:r>
          </a:p>
        </p:txBody>
      </p:sp>
      <p:pic>
        <p:nvPicPr>
          <p:cNvPr id="4" name="Image 4" descr="Une image contenant texte, bouteille, intérieur, bière&#10;&#10;Description générée automatiquement">
            <a:extLst>
              <a:ext uri="{FF2B5EF4-FFF2-40B4-BE49-F238E27FC236}">
                <a16:creationId xmlns:a16="http://schemas.microsoft.com/office/drawing/2014/main" id="{2ED378F8-800C-402D-9A6D-13E213678BB4}"/>
              </a:ext>
            </a:extLst>
          </p:cNvPr>
          <p:cNvPicPr>
            <a:picLocks noGrp="1" noChangeAspect="1"/>
          </p:cNvPicPr>
          <p:nvPr>
            <p:ph idx="1"/>
          </p:nvPr>
        </p:nvPicPr>
        <p:blipFill rotWithShape="1">
          <a:blip r:embed="rId2"/>
          <a:srcRect l="7621" t="14461" r="56582" b="245"/>
          <a:stretch/>
        </p:blipFill>
        <p:spPr>
          <a:xfrm>
            <a:off x="622310" y="1825000"/>
            <a:ext cx="1617074" cy="3626680"/>
          </a:xfrm>
        </p:spPr>
      </p:pic>
      <p:pic>
        <p:nvPicPr>
          <p:cNvPr id="5" name="Image 5" descr="Une image contenant intérieur, appareil de cuisine, poêle&#10;&#10;Description générée automatiquement">
            <a:extLst>
              <a:ext uri="{FF2B5EF4-FFF2-40B4-BE49-F238E27FC236}">
                <a16:creationId xmlns:a16="http://schemas.microsoft.com/office/drawing/2014/main" id="{C5EFCFB8-6802-43DC-9B89-8474CB93D846}"/>
              </a:ext>
            </a:extLst>
          </p:cNvPr>
          <p:cNvPicPr>
            <a:picLocks noChangeAspect="1"/>
          </p:cNvPicPr>
          <p:nvPr/>
        </p:nvPicPr>
        <p:blipFill rotWithShape="1">
          <a:blip r:embed="rId3"/>
          <a:srcRect t="15190" r="532" b="64557"/>
          <a:stretch/>
        </p:blipFill>
        <p:spPr>
          <a:xfrm rot="16200000">
            <a:off x="1171750" y="2864285"/>
            <a:ext cx="3648146" cy="1522314"/>
          </a:xfrm>
          <a:prstGeom prst="rect">
            <a:avLst/>
          </a:prstGeom>
        </p:spPr>
      </p:pic>
      <p:pic>
        <p:nvPicPr>
          <p:cNvPr id="6" name="Image 6" descr="Une image contenant texte, bouteille, intérieur, bière&#10;&#10;Description générée automatiquement">
            <a:extLst>
              <a:ext uri="{FF2B5EF4-FFF2-40B4-BE49-F238E27FC236}">
                <a16:creationId xmlns:a16="http://schemas.microsoft.com/office/drawing/2014/main" id="{7AA8903A-EE34-4DC7-BB9C-2BAB240E86F4}"/>
              </a:ext>
            </a:extLst>
          </p:cNvPr>
          <p:cNvPicPr>
            <a:picLocks noChangeAspect="1"/>
          </p:cNvPicPr>
          <p:nvPr/>
        </p:nvPicPr>
        <p:blipFill rotWithShape="1">
          <a:blip r:embed="rId2"/>
          <a:srcRect l="42205" t="12097" r="28517" b="7661"/>
          <a:stretch/>
        </p:blipFill>
        <p:spPr>
          <a:xfrm>
            <a:off x="8179496" y="1803955"/>
            <a:ext cx="1419007" cy="3648073"/>
          </a:xfrm>
          <a:prstGeom prst="rect">
            <a:avLst/>
          </a:prstGeom>
        </p:spPr>
      </p:pic>
      <p:pic>
        <p:nvPicPr>
          <p:cNvPr id="7" name="Image 7" descr="Une image contenant texte, bouteille, intérieur, bière&#10;&#10;Description générée automatiquement">
            <a:extLst>
              <a:ext uri="{FF2B5EF4-FFF2-40B4-BE49-F238E27FC236}">
                <a16:creationId xmlns:a16="http://schemas.microsoft.com/office/drawing/2014/main" id="{1CB0BD96-25E5-4D79-B52D-7144C103A23E}"/>
              </a:ext>
            </a:extLst>
          </p:cNvPr>
          <p:cNvPicPr>
            <a:picLocks noChangeAspect="1"/>
          </p:cNvPicPr>
          <p:nvPr/>
        </p:nvPicPr>
        <p:blipFill rotWithShape="1">
          <a:blip r:embed="rId2"/>
          <a:srcRect l="68061" r="380" b="16532"/>
          <a:stretch/>
        </p:blipFill>
        <p:spPr>
          <a:xfrm>
            <a:off x="4546948" y="1824831"/>
            <a:ext cx="1481591" cy="3647854"/>
          </a:xfrm>
          <a:prstGeom prst="rect">
            <a:avLst/>
          </a:prstGeom>
        </p:spPr>
      </p:pic>
      <p:pic>
        <p:nvPicPr>
          <p:cNvPr id="8" name="Image 8" descr="Une image contenant intérieur, appareil de cuisine, poêle&#10;&#10;Description générée automatiquement">
            <a:extLst>
              <a:ext uri="{FF2B5EF4-FFF2-40B4-BE49-F238E27FC236}">
                <a16:creationId xmlns:a16="http://schemas.microsoft.com/office/drawing/2014/main" id="{B579FC79-5D9E-4A5D-928C-FD01A1BD2807}"/>
              </a:ext>
            </a:extLst>
          </p:cNvPr>
          <p:cNvPicPr>
            <a:picLocks noChangeAspect="1"/>
          </p:cNvPicPr>
          <p:nvPr/>
        </p:nvPicPr>
        <p:blipFill rotWithShape="1">
          <a:blip r:embed="rId3"/>
          <a:srcRect l="-1408" t="33924" r="-466" b="46835"/>
          <a:stretch/>
        </p:blipFill>
        <p:spPr>
          <a:xfrm rot="16200000">
            <a:off x="8475868" y="2920497"/>
            <a:ext cx="3705673" cy="1470206"/>
          </a:xfrm>
          <a:prstGeom prst="rect">
            <a:avLst/>
          </a:prstGeom>
        </p:spPr>
      </p:pic>
      <p:pic>
        <p:nvPicPr>
          <p:cNvPr id="9" name="Image 9" descr="Une image contenant intérieur, appareil de cuisine, poêle&#10;&#10;Description générée automatiquement">
            <a:extLst>
              <a:ext uri="{FF2B5EF4-FFF2-40B4-BE49-F238E27FC236}">
                <a16:creationId xmlns:a16="http://schemas.microsoft.com/office/drawing/2014/main" id="{651F70A6-A8C8-4A63-967D-64C406F313E7}"/>
              </a:ext>
            </a:extLst>
          </p:cNvPr>
          <p:cNvPicPr>
            <a:picLocks noChangeAspect="1"/>
          </p:cNvPicPr>
          <p:nvPr/>
        </p:nvPicPr>
        <p:blipFill rotWithShape="1">
          <a:blip r:embed="rId3"/>
          <a:srcRect t="52405" r="-466" b="28354"/>
          <a:stretch/>
        </p:blipFill>
        <p:spPr>
          <a:xfrm rot="-5400000">
            <a:off x="4930203" y="2885807"/>
            <a:ext cx="3657241" cy="1470207"/>
          </a:xfrm>
          <a:prstGeom prst="rect">
            <a:avLst/>
          </a:prstGeom>
        </p:spPr>
      </p:pic>
      <p:sp>
        <p:nvSpPr>
          <p:cNvPr id="10" name="ZoneTexte 9">
            <a:extLst>
              <a:ext uri="{FF2B5EF4-FFF2-40B4-BE49-F238E27FC236}">
                <a16:creationId xmlns:a16="http://schemas.microsoft.com/office/drawing/2014/main" id="{E4385D48-D939-4AEB-BB18-FD47F5EE316B}"/>
              </a:ext>
            </a:extLst>
          </p:cNvPr>
          <p:cNvSpPr txBox="1"/>
          <p:nvPr/>
        </p:nvSpPr>
        <p:spPr>
          <a:xfrm>
            <a:off x="1029222" y="5611660"/>
            <a:ext cx="287889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200">
                <a:latin typeface="+mj-lt"/>
              </a:rPr>
              <a:t>Fine White Porto- SANDEMAN</a:t>
            </a:r>
            <a:endParaRPr lang="fr-FR">
              <a:latin typeface="+mj-lt"/>
            </a:endParaRPr>
          </a:p>
        </p:txBody>
      </p:sp>
      <p:sp>
        <p:nvSpPr>
          <p:cNvPr id="11" name="ZoneTexte 10">
            <a:extLst>
              <a:ext uri="{FF2B5EF4-FFF2-40B4-BE49-F238E27FC236}">
                <a16:creationId xmlns:a16="http://schemas.microsoft.com/office/drawing/2014/main" id="{9ADA94CD-890D-47AC-8146-15ED85332B9E}"/>
              </a:ext>
            </a:extLst>
          </p:cNvPr>
          <p:cNvSpPr txBox="1"/>
          <p:nvPr/>
        </p:nvSpPr>
        <p:spPr>
          <a:xfrm>
            <a:off x="4742015" y="5608398"/>
            <a:ext cx="243004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200">
                <a:latin typeface="+mj-lt"/>
              </a:rPr>
              <a:t>Old </a:t>
            </a:r>
            <a:r>
              <a:rPr lang="fr-FR" sz="3200" err="1">
                <a:latin typeface="+mj-lt"/>
              </a:rPr>
              <a:t>Tawny</a:t>
            </a:r>
            <a:r>
              <a:rPr lang="fr-FR" sz="3200">
                <a:latin typeface="+mj-lt"/>
              </a:rPr>
              <a:t> Porto- SANDEMAN</a:t>
            </a:r>
            <a:endParaRPr lang="fr-FR">
              <a:latin typeface="+mj-lt"/>
            </a:endParaRPr>
          </a:p>
        </p:txBody>
      </p:sp>
      <p:sp>
        <p:nvSpPr>
          <p:cNvPr id="12" name="ZoneTexte 11">
            <a:extLst>
              <a:ext uri="{FF2B5EF4-FFF2-40B4-BE49-F238E27FC236}">
                <a16:creationId xmlns:a16="http://schemas.microsoft.com/office/drawing/2014/main" id="{0E545DEE-E47F-415B-B25B-0B274AF0EBE5}"/>
              </a:ext>
            </a:extLst>
          </p:cNvPr>
          <p:cNvSpPr txBox="1"/>
          <p:nvPr/>
        </p:nvSpPr>
        <p:spPr>
          <a:xfrm>
            <a:off x="9020284" y="5608398"/>
            <a:ext cx="200544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200">
                <a:latin typeface="+mj-lt"/>
              </a:rPr>
              <a:t>Ruby Porto-SANDEMAN</a:t>
            </a:r>
            <a:endParaRPr lang="fr-FR">
              <a:latin typeface="+mj-lt"/>
            </a:endParaRPr>
          </a:p>
        </p:txBody>
      </p:sp>
    </p:spTree>
    <p:extLst>
      <p:ext uri="{BB962C8B-B14F-4D97-AF65-F5344CB8AC3E}">
        <p14:creationId xmlns:p14="http://schemas.microsoft.com/office/powerpoint/2010/main" val="347838585"/>
      </p:ext>
    </p:extLst>
  </p:cSld>
  <p:clrMapOvr>
    <a:masterClrMapping/>
  </p:clrMapOvr>
</p:sld>
</file>

<file path=ppt/theme/theme1.xml><?xml version="1.0" encoding="utf-8"?>
<a:theme xmlns:a="http://schemas.openxmlformats.org/drawingml/2006/main" name="SketchyVTI">
  <a:themeElements>
    <a:clrScheme name="AnalogousFromLightSeed_2SEEDS">
      <a:dk1>
        <a:srgbClr val="000000"/>
      </a:dk1>
      <a:lt1>
        <a:srgbClr val="FFFFFF"/>
      </a:lt1>
      <a:dk2>
        <a:srgbClr val="1F3836"/>
      </a:dk2>
      <a:lt2>
        <a:srgbClr val="E8E2E2"/>
      </a:lt2>
      <a:accent1>
        <a:srgbClr val="49AEA8"/>
      </a:accent1>
      <a:accent2>
        <a:srgbClr val="51B484"/>
      </a:accent2>
      <a:accent3>
        <a:srgbClr val="52AADA"/>
      </a:accent3>
      <a:accent4>
        <a:srgbClr val="DC5DD0"/>
      </a:accent4>
      <a:accent5>
        <a:srgbClr val="E27AAD"/>
      </a:accent5>
      <a:accent6>
        <a:srgbClr val="DC5D66"/>
      </a:accent6>
      <a:hlink>
        <a:srgbClr val="AE696E"/>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Application>Microsoft Office PowerPoint</Application>
  <PresentationFormat>Widescreen</PresentationFormat>
  <Slides>22</Slides>
  <Notes>0</Notes>
  <HiddenSlides>0</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SketchyVTI</vt:lpstr>
      <vt:lpstr>Thème Office</vt:lpstr>
      <vt:lpstr>porto</vt:lpstr>
      <vt:lpstr>L'institut des vins de porto</vt:lpstr>
      <vt:lpstr>Le porto</vt:lpstr>
      <vt:lpstr>Les différents types de Porto </vt:lpstr>
      <vt:lpstr>sommaire</vt:lpstr>
      <vt:lpstr>Mardi 15</vt:lpstr>
      <vt:lpstr>MARDI 15 MARS</vt:lpstr>
      <vt:lpstr>visite de  la vallée du Douro et de Sandeman.</vt:lpstr>
      <vt:lpstr>La dégustation des vins a Sandeman</vt:lpstr>
      <vt:lpstr>visite de quinta do seixo</vt:lpstr>
      <vt:lpstr>PowerPoint Presentation</vt:lpstr>
      <vt:lpstr>Débriefing de Sandeman</vt:lpstr>
      <vt:lpstr>Le schiste</vt:lpstr>
      <vt:lpstr>Musée du douro</vt:lpstr>
      <vt:lpstr>Débriefing de la visite</vt:lpstr>
      <vt:lpstr>Mercredi 16</vt:lpstr>
      <vt:lpstr>PowerPoint Presentation</vt:lpstr>
      <vt:lpstr>Croisière sur le fleuve du Douro    </vt:lpstr>
      <vt:lpstr>Jeudi 17</vt:lpstr>
      <vt:lpstr> Ramos Pinto</vt:lpstr>
      <vt:lpstr>PowerPoint Presentation</vt:lpstr>
      <vt:lpstr>Merci à l’institut des vins de porto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cp:revision>8</cp:revision>
  <dcterms:created xsi:type="dcterms:W3CDTF">2022-03-17T13:59:40Z</dcterms:created>
  <dcterms:modified xsi:type="dcterms:W3CDTF">2022-05-25T16:30:14Z</dcterms:modified>
</cp:coreProperties>
</file>