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7" r:id="rId5"/>
    <p:sldId id="259" r:id="rId6"/>
    <p:sldId id="258"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117" d="100"/>
          <a:sy n="117" d="100"/>
        </p:scale>
        <p:origin x="-414"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68A6A6E-1302-4681-82E6-766323B95764}" type="datetimeFigureOut">
              <a:rPr lang="fr-FR" smtClean="0"/>
              <a:t>01/05/2020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088644-A40B-4000-B8DE-8F83CFDCB09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68A6A6E-1302-4681-82E6-766323B95764}" type="datetimeFigureOut">
              <a:rPr lang="fr-FR" smtClean="0"/>
              <a:t>01/05/2020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088644-A40B-4000-B8DE-8F83CFDCB09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68A6A6E-1302-4681-82E6-766323B95764}" type="datetimeFigureOut">
              <a:rPr lang="fr-FR" smtClean="0"/>
              <a:t>01/05/2020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088644-A40B-4000-B8DE-8F83CFDCB09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68A6A6E-1302-4681-82E6-766323B95764}" type="datetimeFigureOut">
              <a:rPr lang="fr-FR" smtClean="0"/>
              <a:t>01/05/2020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088644-A40B-4000-B8DE-8F83CFDCB09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68A6A6E-1302-4681-82E6-766323B95764}" type="datetimeFigureOut">
              <a:rPr lang="fr-FR" smtClean="0"/>
              <a:t>01/05/2020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088644-A40B-4000-B8DE-8F83CFDCB097}"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68A6A6E-1302-4681-82E6-766323B95764}" type="datetimeFigureOut">
              <a:rPr lang="fr-FR" smtClean="0"/>
              <a:t>01/05/2020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E088644-A40B-4000-B8DE-8F83CFDCB09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68A6A6E-1302-4681-82E6-766323B95764}" type="datetimeFigureOut">
              <a:rPr lang="fr-FR" smtClean="0"/>
              <a:t>01/05/2020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E088644-A40B-4000-B8DE-8F83CFDCB09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68A6A6E-1302-4681-82E6-766323B95764}" type="datetimeFigureOut">
              <a:rPr lang="fr-FR" smtClean="0"/>
              <a:t>01/05/2020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E088644-A40B-4000-B8DE-8F83CFDCB09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68A6A6E-1302-4681-82E6-766323B95764}" type="datetimeFigureOut">
              <a:rPr lang="fr-FR" smtClean="0"/>
              <a:t>01/05/2020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E088644-A40B-4000-B8DE-8F83CFDCB09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68A6A6E-1302-4681-82E6-766323B95764}" type="datetimeFigureOut">
              <a:rPr lang="fr-FR" smtClean="0"/>
              <a:t>01/05/2020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E088644-A40B-4000-B8DE-8F83CFDCB09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68A6A6E-1302-4681-82E6-766323B95764}" type="datetimeFigureOut">
              <a:rPr lang="fr-FR" smtClean="0"/>
              <a:t>01/05/2020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E088644-A40B-4000-B8DE-8F83CFDCB097}"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8A6A6E-1302-4681-82E6-766323B95764}" type="datetimeFigureOut">
              <a:rPr lang="fr-FR" smtClean="0"/>
              <a:t>01/05/2020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088644-A40B-4000-B8DE-8F83CFDCB09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83568" y="332656"/>
            <a:ext cx="7284943" cy="646331"/>
          </a:xfrm>
          <a:prstGeom prst="rect">
            <a:avLst/>
          </a:prstGeom>
          <a:noFill/>
        </p:spPr>
        <p:txBody>
          <a:bodyPr wrap="none" rtlCol="0">
            <a:spAutoFit/>
          </a:bodyPr>
          <a:lstStyle/>
          <a:p>
            <a:r>
              <a:rPr lang="fr-FR" b="1" dirty="0" smtClean="0"/>
              <a:t>Les compétences </a:t>
            </a:r>
            <a:r>
              <a:rPr lang="fr-FR" b="1" dirty="0"/>
              <a:t>retenues pour  ce TP </a:t>
            </a:r>
            <a:r>
              <a:rPr lang="fr-FR" b="1" dirty="0" smtClean="0"/>
              <a:t>sont  communes aux deux métiers ?</a:t>
            </a:r>
          </a:p>
          <a:p>
            <a:r>
              <a:rPr lang="fr-FR" dirty="0" smtClean="0"/>
              <a:t> </a:t>
            </a:r>
            <a:endParaRPr lang="fr-FR" dirty="0"/>
          </a:p>
        </p:txBody>
      </p:sp>
      <p:grpSp>
        <p:nvGrpSpPr>
          <p:cNvPr id="5" name="Groupe 4"/>
          <p:cNvGrpSpPr/>
          <p:nvPr/>
        </p:nvGrpSpPr>
        <p:grpSpPr>
          <a:xfrm>
            <a:off x="755576" y="980728"/>
            <a:ext cx="6696744" cy="1368152"/>
            <a:chOff x="755576" y="980728"/>
            <a:chExt cx="6696744" cy="1368152"/>
          </a:xfrm>
        </p:grpSpPr>
        <p:sp>
          <p:nvSpPr>
            <p:cNvPr id="3" name="Rectangle à coins arrondis 2"/>
            <p:cNvSpPr/>
            <p:nvPr/>
          </p:nvSpPr>
          <p:spPr>
            <a:xfrm>
              <a:off x="755576" y="980728"/>
              <a:ext cx="5040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1</a:t>
              </a:r>
              <a:endParaRPr lang="fr-FR" b="1" dirty="0"/>
            </a:p>
          </p:txBody>
        </p:sp>
        <p:sp>
          <p:nvSpPr>
            <p:cNvPr id="4" name="Rectangle à coins arrondis 3"/>
            <p:cNvSpPr/>
            <p:nvPr/>
          </p:nvSpPr>
          <p:spPr>
            <a:xfrm>
              <a:off x="755576" y="1844824"/>
              <a:ext cx="5040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2</a:t>
              </a:r>
              <a:endParaRPr lang="fr-FR" b="1" dirty="0"/>
            </a:p>
          </p:txBody>
        </p:sp>
        <p:sp>
          <p:nvSpPr>
            <p:cNvPr id="6" name="ZoneTexte 5"/>
            <p:cNvSpPr txBox="1"/>
            <p:nvPr/>
          </p:nvSpPr>
          <p:spPr>
            <a:xfrm>
              <a:off x="1619672" y="1052736"/>
              <a:ext cx="5832648" cy="369332"/>
            </a:xfrm>
            <a:prstGeom prst="rect">
              <a:avLst/>
            </a:prstGeom>
            <a:noFill/>
          </p:spPr>
          <p:txBody>
            <a:bodyPr wrap="square" rtlCol="0">
              <a:spAutoFit/>
            </a:bodyPr>
            <a:lstStyle/>
            <a:p>
              <a:r>
                <a:rPr lang="fr-FR" dirty="0" smtClean="0"/>
                <a:t>Vrai</a:t>
              </a:r>
              <a:endParaRPr lang="fr-FR" dirty="0"/>
            </a:p>
          </p:txBody>
        </p:sp>
        <p:sp>
          <p:nvSpPr>
            <p:cNvPr id="7" name="ZoneTexte 6"/>
            <p:cNvSpPr txBox="1"/>
            <p:nvPr/>
          </p:nvSpPr>
          <p:spPr>
            <a:xfrm>
              <a:off x="1691680" y="1916832"/>
              <a:ext cx="5472608" cy="369332"/>
            </a:xfrm>
            <a:prstGeom prst="rect">
              <a:avLst/>
            </a:prstGeom>
            <a:noFill/>
          </p:spPr>
          <p:txBody>
            <a:bodyPr wrap="square" rtlCol="0">
              <a:spAutoFit/>
            </a:bodyPr>
            <a:lstStyle/>
            <a:p>
              <a:r>
                <a:rPr lang="fr-FR" dirty="0" smtClean="0"/>
                <a:t>Faux</a:t>
              </a:r>
              <a:endParaRPr lang="fr-FR" dirty="0"/>
            </a:p>
          </p:txBody>
        </p:sp>
      </p:grpSp>
      <p:sp>
        <p:nvSpPr>
          <p:cNvPr id="10" name="ZoneTexte 9"/>
          <p:cNvSpPr txBox="1"/>
          <p:nvPr/>
        </p:nvSpPr>
        <p:spPr>
          <a:xfrm>
            <a:off x="359532" y="2563258"/>
            <a:ext cx="7956376" cy="3416320"/>
          </a:xfrm>
          <a:prstGeom prst="rect">
            <a:avLst/>
          </a:prstGeom>
          <a:noFill/>
        </p:spPr>
        <p:txBody>
          <a:bodyPr wrap="square" rtlCol="0">
            <a:spAutoFit/>
          </a:bodyPr>
          <a:lstStyle/>
          <a:p>
            <a:pPr lvl="0" fontAlgn="base">
              <a:spcBef>
                <a:spcPct val="0"/>
              </a:spcBef>
              <a:spcAft>
                <a:spcPct val="0"/>
              </a:spcAft>
            </a:pPr>
            <a:r>
              <a:rPr lang="fr-FR" b="1" i="1" dirty="0">
                <a:latin typeface="Calibri" pitchFamily="34" charset="0"/>
                <a:ea typeface="Calibri" pitchFamily="34" charset="0"/>
                <a:cs typeface="Times New Roman" pitchFamily="18" charset="0"/>
              </a:rPr>
              <a:t>Quizz après la diapo </a:t>
            </a:r>
            <a:r>
              <a:rPr lang="fr-FR" b="1" i="1" dirty="0" smtClean="0">
                <a:latin typeface="Calibri" pitchFamily="34" charset="0"/>
                <a:ea typeface="Calibri" pitchFamily="34" charset="0"/>
                <a:cs typeface="Times New Roman" pitchFamily="18" charset="0"/>
              </a:rPr>
              <a:t>5</a:t>
            </a:r>
            <a:endParaRPr lang="fr-FR" b="1" i="1" dirty="0">
              <a:latin typeface="Calibri" pitchFamily="34" charset="0"/>
              <a:ea typeface="Calibri" pitchFamily="34" charset="0"/>
              <a:cs typeface="Times New Roman" pitchFamily="18" charset="0"/>
            </a:endParaRPr>
          </a:p>
          <a:p>
            <a:pPr marR="0" indent="0" fontAlgn="base">
              <a:lnSpc>
                <a:spcPct val="100000"/>
              </a:lnSpc>
              <a:spcBef>
                <a:spcPct val="0"/>
              </a:spcBef>
              <a:spcAft>
                <a:spcPct val="0"/>
              </a:spcAft>
              <a:buClrTx/>
              <a:buSzTx/>
              <a:buFontTx/>
              <a:buNone/>
              <a:tabLst/>
            </a:pPr>
            <a:r>
              <a:rPr lang="fr-FR" i="1" dirty="0" smtClean="0">
                <a:latin typeface="Calibri" pitchFamily="34" charset="0"/>
                <a:ea typeface="Calibri" pitchFamily="34" charset="0"/>
                <a:cs typeface="Times New Roman" pitchFamily="18" charset="0"/>
              </a:rPr>
              <a:t>Réponse :  Vrai</a:t>
            </a:r>
            <a:endParaRPr lang="fr-FR" i="1" dirty="0">
              <a:latin typeface="Calibri" pitchFamily="34" charset="0"/>
              <a:ea typeface="Calibri" pitchFamily="34" charset="0"/>
              <a:cs typeface="Times New Roman" pitchFamily="18" charset="0"/>
            </a:endParaRPr>
          </a:p>
          <a:p>
            <a:endParaRPr lang="fr-FR" i="1" dirty="0" smtClean="0">
              <a:solidFill>
                <a:schemeClr val="accent1">
                  <a:lumMod val="75000"/>
                </a:schemeClr>
              </a:solidFill>
            </a:endParaRPr>
          </a:p>
          <a:p>
            <a:r>
              <a:rPr lang="fr-FR" i="1" dirty="0" smtClean="0"/>
              <a:t>Les compétences </a:t>
            </a:r>
            <a:r>
              <a:rPr lang="fr-FR" b="1" i="1" dirty="0"/>
              <a:t>retenues pour le TP </a:t>
            </a:r>
            <a:r>
              <a:rPr lang="fr-FR" i="1" dirty="0"/>
              <a:t>sont issues du VADEMECUM donc identifiées comme « communes » et nécessaires à l’exercice des deux métiers</a:t>
            </a:r>
            <a:r>
              <a:rPr lang="fr-FR" i="1" dirty="0" smtClean="0"/>
              <a:t>.</a:t>
            </a:r>
          </a:p>
          <a:p>
            <a:r>
              <a:rPr lang="fr-FR" i="1" dirty="0"/>
              <a:t>Le binôme professeurs de cuisine et de restaurant doit privilégier les compétences ciblées, lors de cette année de seconde professionnelle.</a:t>
            </a:r>
          </a:p>
          <a:p>
            <a:r>
              <a:rPr lang="fr-FR" i="1" dirty="0"/>
              <a:t>En effet, cette première année du cursus n’est pas une année de découverte, elle est d’entrée de jeu professionnalisant et permet de doter les élèves d’un socle de compétences utiles et nécessaires pour les années suivantes. </a:t>
            </a:r>
          </a:p>
          <a:p>
            <a:r>
              <a:rPr lang="fr-FR" i="1" dirty="0">
                <a:solidFill>
                  <a:schemeClr val="accent1">
                    <a:lumMod val="75000"/>
                  </a:schemeClr>
                </a:solidFill>
              </a:rPr>
              <a:t/>
            </a:r>
            <a:br>
              <a:rPr lang="fr-FR" i="1" dirty="0">
                <a:solidFill>
                  <a:schemeClr val="accent1">
                    <a:lumMod val="75000"/>
                  </a:schemeClr>
                </a:solidFill>
              </a:rPr>
            </a:br>
            <a:endParaRPr lang="fr-FR" i="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51520" y="404664"/>
            <a:ext cx="8496944" cy="923330"/>
          </a:xfrm>
          <a:prstGeom prst="rect">
            <a:avLst/>
          </a:prstGeom>
          <a:noFill/>
        </p:spPr>
        <p:txBody>
          <a:bodyPr wrap="square" rtlCol="0">
            <a:spAutoFit/>
          </a:bodyPr>
          <a:lstStyle/>
          <a:p>
            <a:r>
              <a:rPr lang="fr-FR" b="1" dirty="0" smtClean="0"/>
              <a:t>Quel outil peut vous aider à suivre  les compétences acquises d’un élève et vous accompagner pour le guider vers une orientation choisie?</a:t>
            </a:r>
          </a:p>
          <a:p>
            <a:r>
              <a:rPr lang="fr-FR" dirty="0" smtClean="0"/>
              <a:t> </a:t>
            </a:r>
            <a:endParaRPr lang="fr-FR" dirty="0"/>
          </a:p>
        </p:txBody>
      </p:sp>
      <p:grpSp>
        <p:nvGrpSpPr>
          <p:cNvPr id="2" name="Groupe 1"/>
          <p:cNvGrpSpPr/>
          <p:nvPr/>
        </p:nvGrpSpPr>
        <p:grpSpPr>
          <a:xfrm>
            <a:off x="1547664" y="1580749"/>
            <a:ext cx="5462069" cy="2520280"/>
            <a:chOff x="1547664" y="1580749"/>
            <a:chExt cx="5462069" cy="2520280"/>
          </a:xfrm>
        </p:grpSpPr>
        <p:sp>
          <p:nvSpPr>
            <p:cNvPr id="5" name="Rectangle à coins arrondis 4"/>
            <p:cNvSpPr/>
            <p:nvPr/>
          </p:nvSpPr>
          <p:spPr>
            <a:xfrm>
              <a:off x="1547664" y="1580749"/>
              <a:ext cx="608068" cy="5040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b="1" dirty="0" smtClean="0"/>
                <a:t>1</a:t>
              </a:r>
              <a:endParaRPr lang="fr-FR" b="1" dirty="0"/>
            </a:p>
          </p:txBody>
        </p:sp>
        <p:sp>
          <p:nvSpPr>
            <p:cNvPr id="6" name="Rectangle à coins arrondis 5"/>
            <p:cNvSpPr/>
            <p:nvPr/>
          </p:nvSpPr>
          <p:spPr>
            <a:xfrm>
              <a:off x="1547664" y="2588861"/>
              <a:ext cx="608068" cy="5040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b="1" dirty="0" smtClean="0"/>
                <a:t>2</a:t>
              </a:r>
              <a:endParaRPr lang="fr-FR" b="1" dirty="0"/>
            </a:p>
          </p:txBody>
        </p:sp>
        <p:sp>
          <p:nvSpPr>
            <p:cNvPr id="7" name="Rectangle à coins arrondis 6">
              <a:hlinkClick r:id="rId2" action="ppaction://hlinksldjump"/>
            </p:cNvPr>
            <p:cNvSpPr/>
            <p:nvPr/>
          </p:nvSpPr>
          <p:spPr>
            <a:xfrm>
              <a:off x="1547664" y="3596973"/>
              <a:ext cx="608068" cy="5040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b="1" dirty="0" smtClean="0"/>
                <a:t>3</a:t>
              </a:r>
              <a:endParaRPr lang="fr-FR" b="1" dirty="0"/>
            </a:p>
          </p:txBody>
        </p:sp>
        <p:sp>
          <p:nvSpPr>
            <p:cNvPr id="8" name="ZoneTexte 7"/>
            <p:cNvSpPr txBox="1"/>
            <p:nvPr/>
          </p:nvSpPr>
          <p:spPr>
            <a:xfrm>
              <a:off x="2579527" y="1648111"/>
              <a:ext cx="4430206"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dirty="0" smtClean="0"/>
                <a:t>Le classeur de l’élève</a:t>
              </a:r>
              <a:endParaRPr lang="fr-FR" dirty="0"/>
            </a:p>
          </p:txBody>
        </p:sp>
        <p:sp>
          <p:nvSpPr>
            <p:cNvPr id="9" name="ZoneTexte 8"/>
            <p:cNvSpPr txBox="1"/>
            <p:nvPr/>
          </p:nvSpPr>
          <p:spPr>
            <a:xfrm>
              <a:off x="2666393" y="2656223"/>
              <a:ext cx="434334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dirty="0" smtClean="0"/>
                <a:t>Le livret d’acquisition des compétences</a:t>
              </a:r>
              <a:endParaRPr lang="fr-FR" dirty="0"/>
            </a:p>
          </p:txBody>
        </p:sp>
        <p:sp>
          <p:nvSpPr>
            <p:cNvPr id="10" name="ZoneTexte 9"/>
            <p:cNvSpPr txBox="1"/>
            <p:nvPr/>
          </p:nvSpPr>
          <p:spPr>
            <a:xfrm>
              <a:off x="2666393" y="3664335"/>
              <a:ext cx="434334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dirty="0" smtClean="0"/>
                <a:t>Le relevé des absences</a:t>
              </a:r>
              <a:endParaRPr lang="fr-FR" dirty="0"/>
            </a:p>
          </p:txBody>
        </p:sp>
      </p:grpSp>
      <p:sp>
        <p:nvSpPr>
          <p:cNvPr id="11" name="ZoneTexte 10"/>
          <p:cNvSpPr txBox="1"/>
          <p:nvPr/>
        </p:nvSpPr>
        <p:spPr>
          <a:xfrm>
            <a:off x="251520" y="4365104"/>
            <a:ext cx="8316924" cy="2000548"/>
          </a:xfrm>
          <a:prstGeom prst="rect">
            <a:avLst/>
          </a:prstGeom>
          <a:noFill/>
        </p:spPr>
        <p:txBody>
          <a:bodyPr wrap="square" rtlCol="0">
            <a:spAutoFit/>
          </a:bodyPr>
          <a:lstStyle/>
          <a:p>
            <a:pPr lvl="0" fontAlgn="base">
              <a:spcBef>
                <a:spcPct val="0"/>
              </a:spcBef>
              <a:spcAft>
                <a:spcPct val="0"/>
              </a:spcAft>
            </a:pPr>
            <a:r>
              <a:rPr lang="fr-FR" b="1" i="1" dirty="0">
                <a:latin typeface="+mj-lt"/>
                <a:ea typeface="Calibri" pitchFamily="34" charset="0"/>
                <a:cs typeface="Times New Roman" pitchFamily="18" charset="0"/>
              </a:rPr>
              <a:t>Quizz après la </a:t>
            </a:r>
            <a:r>
              <a:rPr lang="fr-FR" b="1" i="1" dirty="0" smtClean="0">
                <a:latin typeface="+mj-lt"/>
                <a:ea typeface="Calibri" pitchFamily="34" charset="0"/>
                <a:cs typeface="Times New Roman" pitchFamily="18" charset="0"/>
              </a:rPr>
              <a:t>diapo 6</a:t>
            </a:r>
            <a:endParaRPr lang="fr-FR" b="1" i="1" dirty="0">
              <a:latin typeface="+mj-lt"/>
              <a:ea typeface="Calibri" pitchFamily="34" charset="0"/>
              <a:cs typeface="Times New Roman" pitchFamily="18" charset="0"/>
            </a:endParaRPr>
          </a:p>
          <a:p>
            <a:pPr marR="0" indent="0" fontAlgn="base">
              <a:lnSpc>
                <a:spcPct val="100000"/>
              </a:lnSpc>
              <a:spcBef>
                <a:spcPct val="0"/>
              </a:spcBef>
              <a:spcAft>
                <a:spcPct val="0"/>
              </a:spcAft>
              <a:buClrTx/>
              <a:buSzTx/>
              <a:buFontTx/>
              <a:buNone/>
              <a:tabLst/>
            </a:pPr>
            <a:r>
              <a:rPr lang="fr-FR" i="1" dirty="0" smtClean="0">
                <a:latin typeface="+mj-lt"/>
                <a:ea typeface="Calibri" pitchFamily="34" charset="0"/>
                <a:cs typeface="Times New Roman" pitchFamily="18" charset="0"/>
              </a:rPr>
              <a:t>Réponse:  2</a:t>
            </a:r>
            <a:endParaRPr lang="fr-FR" b="1" dirty="0">
              <a:solidFill>
                <a:schemeClr val="accent6">
                  <a:lumMod val="75000"/>
                </a:schemeClr>
              </a:solidFill>
              <a:latin typeface="+mj-lt"/>
            </a:endParaRPr>
          </a:p>
          <a:p>
            <a:endParaRPr lang="fr-FR" sz="1600" i="1" dirty="0" smtClean="0"/>
          </a:p>
          <a:p>
            <a:r>
              <a:rPr lang="fr-FR" i="1" dirty="0" smtClean="0"/>
              <a:t>Le livret de compétences permet de suivre à tout moment  le niveau d’acquisition des compétences de l’élève. Il sera construit et complété </a:t>
            </a:r>
            <a:r>
              <a:rPr lang="fr-FR" b="1" i="1" dirty="0" smtClean="0"/>
              <a:t>en concertation </a:t>
            </a:r>
            <a:r>
              <a:rPr lang="fr-FR" i="1" dirty="0" smtClean="0"/>
              <a:t>avec les quatre professeurs des disciplines d’enseignement professionnel (Cuisine, service, gestion appliquée, sciences appliquées). </a:t>
            </a:r>
          </a:p>
        </p:txBody>
      </p:sp>
    </p:spTree>
    <p:extLst>
      <p:ext uri="{BB962C8B-B14F-4D97-AF65-F5344CB8AC3E}">
        <p14:creationId xmlns:p14="http://schemas.microsoft.com/office/powerpoint/2010/main" val="511555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87624" y="188640"/>
            <a:ext cx="7765203" cy="646331"/>
          </a:xfrm>
          <a:prstGeom prst="rect">
            <a:avLst/>
          </a:prstGeom>
          <a:noFill/>
        </p:spPr>
        <p:txBody>
          <a:bodyPr wrap="none" rtlCol="0">
            <a:spAutoFit/>
          </a:bodyPr>
          <a:lstStyle/>
          <a:p>
            <a:r>
              <a:rPr lang="fr-FR" b="1" dirty="0" smtClean="0"/>
              <a:t>Quel est l’intérêt </a:t>
            </a:r>
            <a:r>
              <a:rPr lang="fr-FR" b="1" dirty="0"/>
              <a:t>de mettre en barrette les EDT des deux groupes de la FM-HR ?</a:t>
            </a:r>
          </a:p>
          <a:p>
            <a:r>
              <a:rPr lang="fr-FR" dirty="0" smtClean="0"/>
              <a:t> </a:t>
            </a:r>
            <a:endParaRPr lang="fr-FR" dirty="0"/>
          </a:p>
        </p:txBody>
      </p:sp>
      <p:sp>
        <p:nvSpPr>
          <p:cNvPr id="3" name="Rectangle à coins arrondis 2"/>
          <p:cNvSpPr/>
          <p:nvPr/>
        </p:nvSpPr>
        <p:spPr>
          <a:xfrm>
            <a:off x="683568" y="836712"/>
            <a:ext cx="5040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1</a:t>
            </a:r>
            <a:endParaRPr lang="fr-FR" b="1" dirty="0"/>
          </a:p>
        </p:txBody>
      </p:sp>
      <p:sp>
        <p:nvSpPr>
          <p:cNvPr id="4" name="Rectangle à coins arrondis 3"/>
          <p:cNvSpPr/>
          <p:nvPr/>
        </p:nvSpPr>
        <p:spPr>
          <a:xfrm>
            <a:off x="683568" y="1628800"/>
            <a:ext cx="5040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2</a:t>
            </a:r>
            <a:endParaRPr lang="fr-FR" b="1" dirty="0"/>
          </a:p>
        </p:txBody>
      </p:sp>
      <p:sp>
        <p:nvSpPr>
          <p:cNvPr id="5" name="Rectangle à coins arrondis 4">
            <a:hlinkClick r:id="rId2" action="ppaction://hlinksldjump"/>
          </p:cNvPr>
          <p:cNvSpPr/>
          <p:nvPr/>
        </p:nvSpPr>
        <p:spPr>
          <a:xfrm>
            <a:off x="683568" y="2420888"/>
            <a:ext cx="5040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3</a:t>
            </a:r>
            <a:endParaRPr lang="fr-FR" b="1" dirty="0"/>
          </a:p>
        </p:txBody>
      </p:sp>
      <p:sp>
        <p:nvSpPr>
          <p:cNvPr id="6" name="ZoneTexte 5"/>
          <p:cNvSpPr txBox="1"/>
          <p:nvPr/>
        </p:nvSpPr>
        <p:spPr>
          <a:xfrm>
            <a:off x="1475656" y="764704"/>
            <a:ext cx="5832648" cy="369332"/>
          </a:xfrm>
          <a:prstGeom prst="rect">
            <a:avLst/>
          </a:prstGeom>
          <a:noFill/>
        </p:spPr>
        <p:txBody>
          <a:bodyPr wrap="square" rtlCol="0">
            <a:spAutoFit/>
          </a:bodyPr>
          <a:lstStyle/>
          <a:p>
            <a:r>
              <a:rPr lang="fr-FR" dirty="0" smtClean="0"/>
              <a:t> Pour faciliter l’organisation générale des EDT dans le  lycée</a:t>
            </a:r>
            <a:endParaRPr lang="fr-FR" dirty="0"/>
          </a:p>
        </p:txBody>
      </p:sp>
      <p:sp>
        <p:nvSpPr>
          <p:cNvPr id="7" name="ZoneTexte 6"/>
          <p:cNvSpPr txBox="1"/>
          <p:nvPr/>
        </p:nvSpPr>
        <p:spPr>
          <a:xfrm>
            <a:off x="1547664" y="1628800"/>
            <a:ext cx="5472608" cy="369332"/>
          </a:xfrm>
          <a:prstGeom prst="rect">
            <a:avLst/>
          </a:prstGeom>
          <a:noFill/>
        </p:spPr>
        <p:txBody>
          <a:bodyPr wrap="square" rtlCol="0">
            <a:spAutoFit/>
          </a:bodyPr>
          <a:lstStyle/>
          <a:p>
            <a:r>
              <a:rPr lang="fr-FR" dirty="0"/>
              <a:t>Pour pouvoir organiser des temps de </a:t>
            </a:r>
            <a:r>
              <a:rPr lang="fr-FR" dirty="0" err="1"/>
              <a:t>co</a:t>
            </a:r>
            <a:r>
              <a:rPr lang="fr-FR" dirty="0"/>
              <a:t>-animation</a:t>
            </a:r>
          </a:p>
        </p:txBody>
      </p:sp>
      <p:sp>
        <p:nvSpPr>
          <p:cNvPr id="8" name="ZoneTexte 7"/>
          <p:cNvSpPr txBox="1"/>
          <p:nvPr/>
        </p:nvSpPr>
        <p:spPr>
          <a:xfrm>
            <a:off x="1619672" y="2492896"/>
            <a:ext cx="4865756" cy="369332"/>
          </a:xfrm>
          <a:prstGeom prst="rect">
            <a:avLst/>
          </a:prstGeom>
          <a:noFill/>
        </p:spPr>
        <p:txBody>
          <a:bodyPr wrap="none" rtlCol="0">
            <a:spAutoFit/>
          </a:bodyPr>
          <a:lstStyle/>
          <a:p>
            <a:r>
              <a:rPr lang="fr-FR" dirty="0" smtClean="0"/>
              <a:t>Pour  optimiser l’usage des espaces professionnels</a:t>
            </a:r>
            <a:endParaRPr lang="fr-FR" dirty="0"/>
          </a:p>
        </p:txBody>
      </p:sp>
      <p:sp>
        <p:nvSpPr>
          <p:cNvPr id="10" name="ZoneTexte 9"/>
          <p:cNvSpPr txBox="1"/>
          <p:nvPr/>
        </p:nvSpPr>
        <p:spPr>
          <a:xfrm>
            <a:off x="290348" y="3116106"/>
            <a:ext cx="7956376" cy="1200329"/>
          </a:xfrm>
          <a:prstGeom prst="rect">
            <a:avLst/>
          </a:prstGeom>
          <a:noFill/>
        </p:spPr>
        <p:txBody>
          <a:bodyPr wrap="square" rtlCol="0">
            <a:spAutoFit/>
          </a:bodyPr>
          <a:lstStyle/>
          <a:p>
            <a:pPr lvl="0" fontAlgn="base">
              <a:spcBef>
                <a:spcPct val="0"/>
              </a:spcBef>
              <a:spcAft>
                <a:spcPct val="0"/>
              </a:spcAft>
            </a:pPr>
            <a:r>
              <a:rPr lang="fr-FR" b="1" i="1" dirty="0">
                <a:latin typeface="Calibri" pitchFamily="34" charset="0"/>
                <a:ea typeface="Calibri" pitchFamily="34" charset="0"/>
                <a:cs typeface="Times New Roman" pitchFamily="18" charset="0"/>
              </a:rPr>
              <a:t>Quizz après la diapo </a:t>
            </a:r>
            <a:r>
              <a:rPr lang="fr-FR" b="1" i="1" dirty="0" smtClean="0">
                <a:latin typeface="Calibri" pitchFamily="34" charset="0"/>
                <a:ea typeface="Calibri" pitchFamily="34" charset="0"/>
                <a:cs typeface="Times New Roman" pitchFamily="18" charset="0"/>
              </a:rPr>
              <a:t>7</a:t>
            </a:r>
            <a:endParaRPr lang="fr-FR" b="1" i="1" dirty="0">
              <a:latin typeface="Calibri" pitchFamily="34" charset="0"/>
              <a:ea typeface="Calibri" pitchFamily="34" charset="0"/>
              <a:cs typeface="Times New Roman" pitchFamily="18" charset="0"/>
            </a:endParaRPr>
          </a:p>
          <a:p>
            <a:pPr marR="0" indent="0" fontAlgn="base">
              <a:lnSpc>
                <a:spcPct val="100000"/>
              </a:lnSpc>
              <a:spcBef>
                <a:spcPct val="0"/>
              </a:spcBef>
              <a:spcAft>
                <a:spcPct val="0"/>
              </a:spcAft>
              <a:buClrTx/>
              <a:buSzTx/>
              <a:buFontTx/>
              <a:buNone/>
              <a:tabLst/>
            </a:pPr>
            <a:r>
              <a:rPr lang="fr-FR" i="1" dirty="0" smtClean="0">
                <a:latin typeface="Calibri" pitchFamily="34" charset="0"/>
                <a:ea typeface="Calibri" pitchFamily="34" charset="0"/>
                <a:cs typeface="Times New Roman" pitchFamily="18" charset="0"/>
              </a:rPr>
              <a:t>Réponse :  </a:t>
            </a:r>
            <a:r>
              <a:rPr lang="fr-FR" i="1" dirty="0">
                <a:latin typeface="Calibri" pitchFamily="34" charset="0"/>
                <a:ea typeface="Calibri" pitchFamily="34" charset="0"/>
                <a:cs typeface="Times New Roman" pitchFamily="18" charset="0"/>
              </a:rPr>
              <a:t>2</a:t>
            </a:r>
            <a:endParaRPr lang="fr-FR" sz="1400" b="1" dirty="0">
              <a:solidFill>
                <a:schemeClr val="accent6">
                  <a:lumMod val="75000"/>
                </a:schemeClr>
              </a:solidFill>
            </a:endParaRPr>
          </a:p>
          <a:p>
            <a:endParaRPr lang="fr-FR" i="1" dirty="0" smtClean="0">
              <a:solidFill>
                <a:schemeClr val="accent1">
                  <a:lumMod val="75000"/>
                </a:schemeClr>
              </a:solidFill>
            </a:endParaRPr>
          </a:p>
          <a:p>
            <a:endParaRPr lang="fr-FR" dirty="0"/>
          </a:p>
        </p:txBody>
      </p:sp>
      <p:sp>
        <p:nvSpPr>
          <p:cNvPr id="1025" name="Rectangle 1"/>
          <p:cNvSpPr>
            <a:spLocks noChangeArrowheads="1"/>
          </p:cNvSpPr>
          <p:nvPr/>
        </p:nvSpPr>
        <p:spPr bwMode="auto">
          <a:xfrm>
            <a:off x="290348" y="3899301"/>
            <a:ext cx="8496944"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1" u="none" strike="noStrike" cap="none" normalizeH="0" baseline="0" dirty="0" smtClean="0">
                <a:ln>
                  <a:noFill/>
                </a:ln>
                <a:effectLst/>
                <a:latin typeface="Calibri" pitchFamily="34" charset="0"/>
                <a:ea typeface="Calibri" pitchFamily="34" charset="0"/>
                <a:cs typeface="Times New Roman" pitchFamily="18" charset="0"/>
              </a:rPr>
              <a:t>Si les métiers de la salle et de la cuisine se distinguent </a:t>
            </a:r>
            <a:r>
              <a:rPr lang="fr-FR" i="1" dirty="0">
                <a:latin typeface="Calibri" pitchFamily="34" charset="0"/>
                <a:ea typeface="Calibri" pitchFamily="34" charset="0"/>
                <a:cs typeface="Times New Roman" pitchFamily="18" charset="0"/>
              </a:rPr>
              <a:t>par des compétences spécifiques, l’un ne va pas sans l’autre. Les serveurs doivent s’informer auprès des cuisiniers, goûter et s’approprier les plats </a:t>
            </a:r>
            <a:r>
              <a:rPr kumimoji="0" lang="fr-FR" b="0" i="1" u="none" strike="noStrike" cap="none" normalizeH="0" baseline="0" dirty="0" smtClean="0">
                <a:ln>
                  <a:noFill/>
                </a:ln>
                <a:effectLst/>
                <a:latin typeface="Calibri" pitchFamily="34" charset="0"/>
                <a:ea typeface="Calibri" pitchFamily="34" charset="0"/>
                <a:cs typeface="Times New Roman" pitchFamily="18" charset="0"/>
              </a:rPr>
              <a:t>qu’ils vont proposer à la clientèle.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1" u="none" strike="noStrike" cap="none" normalizeH="0" baseline="0" dirty="0" smtClean="0">
                <a:ln>
                  <a:noFill/>
                </a:ln>
                <a:effectLst/>
                <a:latin typeface="Calibri" pitchFamily="34" charset="0"/>
                <a:ea typeface="Calibri" pitchFamily="34" charset="0"/>
                <a:cs typeface="Times New Roman" pitchFamily="18" charset="0"/>
              </a:rPr>
              <a:t>Les cuisiniers doivent également mesurer les contraintes de la commercialisation et les attentes des clients pour y répondre au mieux.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smtClean="0">
                <a:ln>
                  <a:noFill/>
                </a:ln>
                <a:effectLst/>
                <a:latin typeface="Calibri" pitchFamily="34" charset="0"/>
                <a:ea typeface="Calibri" pitchFamily="34" charset="0"/>
                <a:cs typeface="Times New Roman" pitchFamily="18" charset="0"/>
              </a:rPr>
              <a:t>Cuisine et salle doivent travailler en osmose, le professionnalisme de l’un et de l’autre en est ainsi renforcé et valorisé.</a:t>
            </a:r>
          </a:p>
          <a:p>
            <a:pPr algn="just" fontAlgn="base">
              <a:spcBef>
                <a:spcPct val="0"/>
              </a:spcBef>
              <a:spcAft>
                <a:spcPct val="0"/>
              </a:spcAft>
            </a:pPr>
            <a:r>
              <a:rPr lang="fr-FR" i="1" dirty="0"/>
              <a:t>L’enjeu est une montée en compétences des élèves grâce à une meilleure connaissance des deux métiers.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1400" b="1" i="1" u="none" strike="noStrike" cap="none" normalizeH="0" baseline="0" dirty="0" smtClean="0">
              <a:ln>
                <a:noFill/>
              </a:ln>
              <a:solidFill>
                <a:schemeClr val="accent1">
                  <a:lumMod val="75000"/>
                </a:schemeClr>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67544" y="692696"/>
            <a:ext cx="8496944" cy="646331"/>
          </a:xfrm>
          <a:prstGeom prst="rect">
            <a:avLst/>
          </a:prstGeom>
          <a:noFill/>
        </p:spPr>
        <p:txBody>
          <a:bodyPr wrap="square" rtlCol="0">
            <a:spAutoFit/>
          </a:bodyPr>
          <a:lstStyle/>
          <a:p>
            <a:r>
              <a:rPr lang="fr-FR" b="1" dirty="0" smtClean="0"/>
              <a:t>Classer par  ordre de priorité le but du temps commun de la dégustation dans cette séance</a:t>
            </a:r>
            <a:endParaRPr lang="fr-FR" dirty="0"/>
          </a:p>
        </p:txBody>
      </p:sp>
      <p:grpSp>
        <p:nvGrpSpPr>
          <p:cNvPr id="9" name="Groupe 8"/>
          <p:cNvGrpSpPr/>
          <p:nvPr/>
        </p:nvGrpSpPr>
        <p:grpSpPr>
          <a:xfrm>
            <a:off x="755576" y="1484784"/>
            <a:ext cx="6696744" cy="2520280"/>
            <a:chOff x="755576" y="1484784"/>
            <a:chExt cx="6696744" cy="2520280"/>
          </a:xfrm>
        </p:grpSpPr>
        <p:sp>
          <p:nvSpPr>
            <p:cNvPr id="3" name="Rectangle à coins arrondis 2"/>
            <p:cNvSpPr/>
            <p:nvPr/>
          </p:nvSpPr>
          <p:spPr>
            <a:xfrm>
              <a:off x="755576" y="1484784"/>
              <a:ext cx="5040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1</a:t>
              </a:r>
              <a:endParaRPr lang="fr-FR" b="1" dirty="0"/>
            </a:p>
          </p:txBody>
        </p:sp>
        <p:sp>
          <p:nvSpPr>
            <p:cNvPr id="4" name="Rectangle à coins arrondis 3"/>
            <p:cNvSpPr/>
            <p:nvPr/>
          </p:nvSpPr>
          <p:spPr>
            <a:xfrm>
              <a:off x="755576" y="2492896"/>
              <a:ext cx="5040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2</a:t>
              </a:r>
              <a:endParaRPr lang="fr-FR" b="1" dirty="0"/>
            </a:p>
          </p:txBody>
        </p:sp>
        <p:sp>
          <p:nvSpPr>
            <p:cNvPr id="5" name="Rectangle à coins arrondis 4">
              <a:hlinkClick r:id="rId2" action="ppaction://hlinksldjump"/>
            </p:cNvPr>
            <p:cNvSpPr/>
            <p:nvPr/>
          </p:nvSpPr>
          <p:spPr>
            <a:xfrm>
              <a:off x="755576" y="3501008"/>
              <a:ext cx="5040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3</a:t>
              </a:r>
              <a:endParaRPr lang="fr-FR" b="1" dirty="0"/>
            </a:p>
          </p:txBody>
        </p:sp>
        <p:sp>
          <p:nvSpPr>
            <p:cNvPr id="6" name="ZoneTexte 5"/>
            <p:cNvSpPr txBox="1"/>
            <p:nvPr/>
          </p:nvSpPr>
          <p:spPr>
            <a:xfrm>
              <a:off x="1619672" y="1484784"/>
              <a:ext cx="5832648" cy="646331"/>
            </a:xfrm>
            <a:prstGeom prst="rect">
              <a:avLst/>
            </a:prstGeom>
            <a:noFill/>
          </p:spPr>
          <p:txBody>
            <a:bodyPr wrap="square" rtlCol="0">
              <a:spAutoFit/>
            </a:bodyPr>
            <a:lstStyle/>
            <a:p>
              <a:r>
                <a:rPr lang="fr-FR" dirty="0" smtClean="0"/>
                <a:t>De faire goûter au groupe en restaurant  les préparations réalisées par le groupe de cuisine</a:t>
              </a:r>
              <a:endParaRPr lang="fr-FR" dirty="0"/>
            </a:p>
          </p:txBody>
        </p:sp>
        <p:sp>
          <p:nvSpPr>
            <p:cNvPr id="7" name="ZoneTexte 6"/>
            <p:cNvSpPr txBox="1"/>
            <p:nvPr/>
          </p:nvSpPr>
          <p:spPr>
            <a:xfrm>
              <a:off x="1691680" y="2636912"/>
              <a:ext cx="5472608" cy="369332"/>
            </a:xfrm>
            <a:prstGeom prst="rect">
              <a:avLst/>
            </a:prstGeom>
            <a:noFill/>
          </p:spPr>
          <p:txBody>
            <a:bodyPr wrap="square" rtlCol="0">
              <a:spAutoFit/>
            </a:bodyPr>
            <a:lstStyle/>
            <a:p>
              <a:r>
                <a:rPr lang="fr-FR" dirty="0" smtClean="0"/>
                <a:t>De faire découvrir les produits de base du menu</a:t>
              </a:r>
              <a:endParaRPr lang="fr-FR" dirty="0"/>
            </a:p>
          </p:txBody>
        </p:sp>
        <p:sp>
          <p:nvSpPr>
            <p:cNvPr id="8" name="ZoneTexte 7"/>
            <p:cNvSpPr txBox="1"/>
            <p:nvPr/>
          </p:nvSpPr>
          <p:spPr>
            <a:xfrm>
              <a:off x="1691680" y="3573016"/>
              <a:ext cx="4361771" cy="369332"/>
            </a:xfrm>
            <a:prstGeom prst="rect">
              <a:avLst/>
            </a:prstGeom>
            <a:noFill/>
          </p:spPr>
          <p:txBody>
            <a:bodyPr wrap="none" rtlCol="0">
              <a:spAutoFit/>
            </a:bodyPr>
            <a:lstStyle/>
            <a:p>
              <a:r>
                <a:rPr lang="fr-FR" dirty="0" smtClean="0"/>
                <a:t>D’éduquer l’ensemble de la classe au goût   </a:t>
              </a:r>
              <a:endParaRPr lang="fr-FR" dirty="0"/>
            </a:p>
          </p:txBody>
        </p:sp>
      </p:grpSp>
      <p:sp>
        <p:nvSpPr>
          <p:cNvPr id="10" name="ZoneTexte 9"/>
          <p:cNvSpPr txBox="1"/>
          <p:nvPr/>
        </p:nvSpPr>
        <p:spPr>
          <a:xfrm>
            <a:off x="467544" y="4365104"/>
            <a:ext cx="7956376" cy="2308324"/>
          </a:xfrm>
          <a:prstGeom prst="rect">
            <a:avLst/>
          </a:prstGeom>
          <a:noFill/>
        </p:spPr>
        <p:txBody>
          <a:bodyPr wrap="square" rtlCol="0">
            <a:spAutoFit/>
          </a:bodyPr>
          <a:lstStyle/>
          <a:p>
            <a:pPr lvl="0" fontAlgn="base">
              <a:spcBef>
                <a:spcPct val="0"/>
              </a:spcBef>
              <a:spcAft>
                <a:spcPct val="0"/>
              </a:spcAft>
            </a:pPr>
            <a:r>
              <a:rPr lang="fr-FR" b="1" i="1" dirty="0">
                <a:latin typeface="Calibri" pitchFamily="34" charset="0"/>
                <a:ea typeface="Calibri" pitchFamily="34" charset="0"/>
                <a:cs typeface="Times New Roman" pitchFamily="18" charset="0"/>
              </a:rPr>
              <a:t>Quizz après la diapo </a:t>
            </a:r>
            <a:r>
              <a:rPr lang="fr-FR" b="1" i="1" dirty="0" smtClean="0">
                <a:latin typeface="Calibri" pitchFamily="34" charset="0"/>
                <a:ea typeface="Calibri" pitchFamily="34" charset="0"/>
                <a:cs typeface="Times New Roman" pitchFamily="18" charset="0"/>
              </a:rPr>
              <a:t>27</a:t>
            </a:r>
            <a:endParaRPr lang="fr-FR" b="1" i="1" dirty="0">
              <a:latin typeface="Calibri" pitchFamily="34" charset="0"/>
              <a:ea typeface="Calibri" pitchFamily="34" charset="0"/>
              <a:cs typeface="Times New Roman" pitchFamily="18" charset="0"/>
            </a:endParaRPr>
          </a:p>
          <a:p>
            <a:pPr marR="0" indent="0" fontAlgn="base">
              <a:lnSpc>
                <a:spcPct val="100000"/>
              </a:lnSpc>
              <a:spcBef>
                <a:spcPct val="0"/>
              </a:spcBef>
              <a:spcAft>
                <a:spcPct val="0"/>
              </a:spcAft>
              <a:buClrTx/>
              <a:buSzTx/>
              <a:buFontTx/>
              <a:buNone/>
              <a:tabLst/>
            </a:pPr>
            <a:r>
              <a:rPr lang="fr-FR" i="1" dirty="0" smtClean="0">
                <a:latin typeface="Calibri" pitchFamily="34" charset="0"/>
                <a:ea typeface="Calibri" pitchFamily="34" charset="0"/>
                <a:cs typeface="Times New Roman" pitchFamily="18" charset="0"/>
              </a:rPr>
              <a:t>Réponses : 3; 1; 2</a:t>
            </a:r>
            <a:endParaRPr lang="fr-FR" i="1" dirty="0">
              <a:latin typeface="Calibri" pitchFamily="34" charset="0"/>
              <a:ea typeface="Calibri" pitchFamily="34" charset="0"/>
              <a:cs typeface="Times New Roman" pitchFamily="18" charset="0"/>
            </a:endParaRPr>
          </a:p>
          <a:p>
            <a:endParaRPr lang="fr-FR" i="1" dirty="0" smtClean="0"/>
          </a:p>
          <a:p>
            <a:r>
              <a:rPr lang="fr-FR" i="1" dirty="0"/>
              <a:t>L’objectif de la dégustation en COMMUN vise prioritairement à l’éducation au goût. C’est l’occasion de contrôler, de maîtriser les assaisonnements et les cuissons mais aussi le moment privilégié pour présenter et analyser les plats afin de mieux les présenter et les expliquer aux clients.  </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87624" y="188640"/>
            <a:ext cx="7745351" cy="646331"/>
          </a:xfrm>
          <a:prstGeom prst="rect">
            <a:avLst/>
          </a:prstGeom>
          <a:noFill/>
        </p:spPr>
        <p:txBody>
          <a:bodyPr wrap="square" rtlCol="0">
            <a:spAutoFit/>
          </a:bodyPr>
          <a:lstStyle/>
          <a:p>
            <a:r>
              <a:rPr lang="fr-FR" b="1" dirty="0" smtClean="0"/>
              <a:t>A quoi servent les supports élèves distribués au cours de la synthèse de ce TP?  </a:t>
            </a:r>
          </a:p>
          <a:p>
            <a:r>
              <a:rPr lang="fr-FR" dirty="0" smtClean="0"/>
              <a:t> </a:t>
            </a:r>
            <a:endParaRPr lang="fr-FR" dirty="0"/>
          </a:p>
        </p:txBody>
      </p:sp>
      <p:sp>
        <p:nvSpPr>
          <p:cNvPr id="3" name="Rectangle à coins arrondis 2"/>
          <p:cNvSpPr/>
          <p:nvPr/>
        </p:nvSpPr>
        <p:spPr>
          <a:xfrm>
            <a:off x="683568" y="836712"/>
            <a:ext cx="5040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1</a:t>
            </a:r>
            <a:endParaRPr lang="fr-FR" b="1" dirty="0"/>
          </a:p>
        </p:txBody>
      </p:sp>
      <p:sp>
        <p:nvSpPr>
          <p:cNvPr id="4" name="Rectangle à coins arrondis 3"/>
          <p:cNvSpPr/>
          <p:nvPr/>
        </p:nvSpPr>
        <p:spPr>
          <a:xfrm>
            <a:off x="683568" y="1628800"/>
            <a:ext cx="5040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2</a:t>
            </a:r>
            <a:endParaRPr lang="fr-FR" b="1" dirty="0"/>
          </a:p>
        </p:txBody>
      </p:sp>
      <p:sp>
        <p:nvSpPr>
          <p:cNvPr id="5" name="Rectangle à coins arrondis 4">
            <a:hlinkClick r:id="rId2" action="ppaction://hlinksldjump"/>
          </p:cNvPr>
          <p:cNvSpPr/>
          <p:nvPr/>
        </p:nvSpPr>
        <p:spPr>
          <a:xfrm>
            <a:off x="683568" y="2420888"/>
            <a:ext cx="5040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3</a:t>
            </a:r>
            <a:endParaRPr lang="fr-FR" b="1" dirty="0"/>
          </a:p>
        </p:txBody>
      </p:sp>
      <p:sp>
        <p:nvSpPr>
          <p:cNvPr id="6" name="ZoneTexte 5"/>
          <p:cNvSpPr txBox="1"/>
          <p:nvPr/>
        </p:nvSpPr>
        <p:spPr>
          <a:xfrm>
            <a:off x="1475656" y="908720"/>
            <a:ext cx="5832648" cy="646331"/>
          </a:xfrm>
          <a:prstGeom prst="rect">
            <a:avLst/>
          </a:prstGeom>
          <a:noFill/>
        </p:spPr>
        <p:txBody>
          <a:bodyPr wrap="square" rtlCol="0">
            <a:spAutoFit/>
          </a:bodyPr>
          <a:lstStyle/>
          <a:p>
            <a:r>
              <a:rPr lang="fr-FR" dirty="0" smtClean="0"/>
              <a:t>Pour </a:t>
            </a:r>
            <a:r>
              <a:rPr lang="fr-FR" dirty="0"/>
              <a:t>que les élèves montrent à leurs parents les recettes </a:t>
            </a:r>
            <a:r>
              <a:rPr lang="fr-FR" dirty="0" smtClean="0"/>
              <a:t>réalisées.</a:t>
            </a:r>
            <a:endParaRPr lang="fr-FR" dirty="0"/>
          </a:p>
        </p:txBody>
      </p:sp>
      <p:sp>
        <p:nvSpPr>
          <p:cNvPr id="8" name="ZoneTexte 7"/>
          <p:cNvSpPr txBox="1"/>
          <p:nvPr/>
        </p:nvSpPr>
        <p:spPr>
          <a:xfrm>
            <a:off x="1475656" y="2420888"/>
            <a:ext cx="7457319" cy="646331"/>
          </a:xfrm>
          <a:prstGeom prst="rect">
            <a:avLst/>
          </a:prstGeom>
          <a:noFill/>
        </p:spPr>
        <p:txBody>
          <a:bodyPr wrap="square" rtlCol="0">
            <a:spAutoFit/>
          </a:bodyPr>
          <a:lstStyle/>
          <a:p>
            <a:r>
              <a:rPr lang="fr-FR" dirty="0" smtClean="0"/>
              <a:t>Pour que les élèves comprennent mieux ce qu’ils ont appris et conservent une trace des acquis</a:t>
            </a:r>
            <a:endParaRPr lang="fr-FR" dirty="0"/>
          </a:p>
        </p:txBody>
      </p:sp>
      <p:sp>
        <p:nvSpPr>
          <p:cNvPr id="10" name="ZoneTexte 9"/>
          <p:cNvSpPr txBox="1"/>
          <p:nvPr/>
        </p:nvSpPr>
        <p:spPr>
          <a:xfrm>
            <a:off x="323528" y="3429001"/>
            <a:ext cx="7956376" cy="646331"/>
          </a:xfrm>
          <a:prstGeom prst="rect">
            <a:avLst/>
          </a:prstGeom>
          <a:noFill/>
        </p:spPr>
        <p:txBody>
          <a:bodyPr wrap="square" rtlCol="0">
            <a:spAutoFit/>
          </a:bodyPr>
          <a:lstStyle/>
          <a:p>
            <a:pPr lvl="0" fontAlgn="base">
              <a:spcBef>
                <a:spcPct val="0"/>
              </a:spcBef>
              <a:spcAft>
                <a:spcPct val="0"/>
              </a:spcAft>
            </a:pPr>
            <a:r>
              <a:rPr lang="fr-FR" b="1" i="1" dirty="0">
                <a:latin typeface="Calibri" pitchFamily="34" charset="0"/>
                <a:ea typeface="Calibri" pitchFamily="34" charset="0"/>
                <a:cs typeface="Times New Roman" pitchFamily="18" charset="0"/>
              </a:rPr>
              <a:t>Quizz après la diapo </a:t>
            </a:r>
            <a:r>
              <a:rPr lang="fr-FR" b="1" i="1" dirty="0" smtClean="0">
                <a:latin typeface="Calibri" pitchFamily="34" charset="0"/>
                <a:ea typeface="Calibri" pitchFamily="34" charset="0"/>
                <a:cs typeface="Times New Roman" pitchFamily="18" charset="0"/>
              </a:rPr>
              <a:t>31</a:t>
            </a:r>
            <a:endParaRPr lang="fr-FR" b="1" i="1" dirty="0">
              <a:latin typeface="Calibri" pitchFamily="34" charset="0"/>
              <a:ea typeface="Calibri" pitchFamily="34" charset="0"/>
              <a:cs typeface="Times New Roman" pitchFamily="18" charset="0"/>
            </a:endParaRPr>
          </a:p>
          <a:p>
            <a:pPr lvl="0" fontAlgn="base">
              <a:spcBef>
                <a:spcPct val="0"/>
              </a:spcBef>
              <a:spcAft>
                <a:spcPct val="0"/>
              </a:spcAft>
            </a:pPr>
            <a:r>
              <a:rPr lang="fr-FR" i="1" dirty="0">
                <a:latin typeface="Calibri" pitchFamily="34" charset="0"/>
                <a:ea typeface="Calibri" pitchFamily="34" charset="0"/>
                <a:cs typeface="Times New Roman" pitchFamily="18" charset="0"/>
              </a:rPr>
              <a:t>Réponse : </a:t>
            </a:r>
            <a:r>
              <a:rPr lang="fr-FR" i="1" dirty="0" smtClean="0">
                <a:latin typeface="Calibri" pitchFamily="34" charset="0"/>
                <a:ea typeface="Calibri" pitchFamily="34" charset="0"/>
                <a:cs typeface="Times New Roman" pitchFamily="18" charset="0"/>
              </a:rPr>
              <a:t>3</a:t>
            </a:r>
            <a:endParaRPr lang="fr-FR" i="1" dirty="0">
              <a:latin typeface="Calibri" pitchFamily="34" charset="0"/>
              <a:ea typeface="Calibri" pitchFamily="34" charset="0"/>
              <a:cs typeface="Times New Roman" pitchFamily="18" charset="0"/>
            </a:endParaRPr>
          </a:p>
        </p:txBody>
      </p:sp>
      <p:sp>
        <p:nvSpPr>
          <p:cNvPr id="11" name="Rectangle 10"/>
          <p:cNvSpPr/>
          <p:nvPr/>
        </p:nvSpPr>
        <p:spPr>
          <a:xfrm>
            <a:off x="224524" y="4187695"/>
            <a:ext cx="8280920" cy="646331"/>
          </a:xfrm>
          <a:prstGeom prst="rect">
            <a:avLst/>
          </a:prstGeom>
        </p:spPr>
        <p:txBody>
          <a:bodyPr wrap="square">
            <a:spAutoFit/>
          </a:bodyPr>
          <a:lstStyle/>
          <a:p>
            <a:r>
              <a:rPr lang="fr-FR" i="1" dirty="0" smtClean="0"/>
              <a:t>Il </a:t>
            </a:r>
            <a:r>
              <a:rPr lang="fr-FR" i="1" dirty="0"/>
              <a:t>s’agit de conserver </a:t>
            </a:r>
            <a:r>
              <a:rPr lang="fr-FR" i="1" dirty="0" smtClean="0"/>
              <a:t> une trace </a:t>
            </a:r>
            <a:r>
              <a:rPr lang="fr-FR" i="1" dirty="0"/>
              <a:t>écrite visuelle qui sera la mémoire, des connaissances, des  techniques,  des savoir être appris au cours de cette longue  séance.</a:t>
            </a:r>
          </a:p>
        </p:txBody>
      </p:sp>
      <p:sp>
        <p:nvSpPr>
          <p:cNvPr id="12" name="Rectangle 11"/>
          <p:cNvSpPr/>
          <p:nvPr/>
        </p:nvSpPr>
        <p:spPr>
          <a:xfrm>
            <a:off x="224524" y="4798894"/>
            <a:ext cx="8712968" cy="1200329"/>
          </a:xfrm>
          <a:prstGeom prst="rect">
            <a:avLst/>
          </a:prstGeom>
        </p:spPr>
        <p:txBody>
          <a:bodyPr wrap="square">
            <a:spAutoFit/>
          </a:bodyPr>
          <a:lstStyle/>
          <a:p>
            <a:r>
              <a:rPr lang="fr-FR" i="1" dirty="0" smtClean="0"/>
              <a:t>Ces traces écrites et/ou numériques constituent un répertoire pour l’élève auxquelles il peut se référer à tout moment.</a:t>
            </a:r>
          </a:p>
          <a:p>
            <a:r>
              <a:rPr lang="fr-FR" i="1" dirty="0" smtClean="0"/>
              <a:t>Elles sont les synthèses des recherches, des investigations, des découvertes faites en TP. Elles doivent être courtes, fonctionnelles et avoir un sens pour l’élève.</a:t>
            </a:r>
            <a:endParaRPr lang="fr-FR" i="1" dirty="0"/>
          </a:p>
        </p:txBody>
      </p:sp>
      <p:sp>
        <p:nvSpPr>
          <p:cNvPr id="13" name="Rectangle 12"/>
          <p:cNvSpPr/>
          <p:nvPr/>
        </p:nvSpPr>
        <p:spPr>
          <a:xfrm>
            <a:off x="1550871" y="1683668"/>
            <a:ext cx="6696744" cy="369332"/>
          </a:xfrm>
          <a:prstGeom prst="rect">
            <a:avLst/>
          </a:prstGeom>
        </p:spPr>
        <p:txBody>
          <a:bodyPr wrap="square">
            <a:spAutoFit/>
          </a:bodyPr>
          <a:lstStyle/>
          <a:p>
            <a:r>
              <a:rPr lang="fr-FR" dirty="0" smtClean="0"/>
              <a:t>Pour leurs futures épreuves d’examen</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83567" y="349224"/>
            <a:ext cx="7745351" cy="861774"/>
          </a:xfrm>
          <a:prstGeom prst="rect">
            <a:avLst/>
          </a:prstGeom>
          <a:noFill/>
        </p:spPr>
        <p:txBody>
          <a:bodyPr wrap="square" rtlCol="0">
            <a:spAutoFit/>
          </a:bodyPr>
          <a:lstStyle/>
          <a:p>
            <a:r>
              <a:rPr lang="fr-FR" b="1" dirty="0" smtClean="0"/>
              <a:t>Notre séance de TP comporte 4 temps en commun, associez  ces périodes  dans un contexte logique d’organisation?  </a:t>
            </a:r>
          </a:p>
          <a:p>
            <a:r>
              <a:rPr lang="fr-FR" sz="1400" i="1" dirty="0" smtClean="0"/>
              <a:t>Vous devez relier  une lettre avec un chiffre:  ex: A1 </a:t>
            </a:r>
            <a:endParaRPr lang="fr-FR" i="1" dirty="0" smtClean="0"/>
          </a:p>
        </p:txBody>
      </p:sp>
      <p:sp>
        <p:nvSpPr>
          <p:cNvPr id="4" name="Rectangle à coins arrondis 3"/>
          <p:cNvSpPr/>
          <p:nvPr/>
        </p:nvSpPr>
        <p:spPr>
          <a:xfrm>
            <a:off x="317079" y="1529845"/>
            <a:ext cx="2664296" cy="5040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fr-FR" sz="1600" dirty="0" smtClean="0"/>
              <a:t>En début de séance</a:t>
            </a:r>
            <a:endParaRPr lang="fr-FR" dirty="0"/>
          </a:p>
        </p:txBody>
      </p:sp>
      <p:sp>
        <p:nvSpPr>
          <p:cNvPr id="5" name="Rectangle à coins arrondis 4"/>
          <p:cNvSpPr/>
          <p:nvPr/>
        </p:nvSpPr>
        <p:spPr>
          <a:xfrm>
            <a:off x="327648" y="2318794"/>
            <a:ext cx="2664296" cy="5040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fr-FR" sz="1600" dirty="0"/>
              <a:t>A</a:t>
            </a:r>
            <a:r>
              <a:rPr lang="fr-FR" sz="1600" dirty="0" smtClean="0"/>
              <a:t>près la mise en place  de la cuisine et du restaurant</a:t>
            </a:r>
            <a:endParaRPr lang="fr-FR" sz="1600" dirty="0"/>
          </a:p>
        </p:txBody>
      </p:sp>
      <p:sp>
        <p:nvSpPr>
          <p:cNvPr id="6" name="Rectangle à coins arrondis 5">
            <a:hlinkClick r:id="rId2" action="ppaction://hlinksldjump"/>
          </p:cNvPr>
          <p:cNvSpPr/>
          <p:nvPr/>
        </p:nvSpPr>
        <p:spPr>
          <a:xfrm>
            <a:off x="327648" y="3005258"/>
            <a:ext cx="2666476" cy="5040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fr-FR" sz="1600" dirty="0" smtClean="0"/>
              <a:t>Avant le déjeuner des élèves</a:t>
            </a:r>
            <a:endParaRPr lang="fr-FR" dirty="0"/>
          </a:p>
        </p:txBody>
      </p:sp>
      <p:sp>
        <p:nvSpPr>
          <p:cNvPr id="7" name="ZoneTexte 6"/>
          <p:cNvSpPr txBox="1"/>
          <p:nvPr/>
        </p:nvSpPr>
        <p:spPr>
          <a:xfrm>
            <a:off x="4907933" y="3692305"/>
            <a:ext cx="3797586" cy="374571"/>
          </a:xfrm>
          <a:prstGeom prst="round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sz="1600" dirty="0" smtClean="0"/>
              <a:t>Découverte des produits marqueurs</a:t>
            </a:r>
            <a:endParaRPr lang="fr-FR" sz="1600" dirty="0"/>
          </a:p>
        </p:txBody>
      </p:sp>
      <p:sp>
        <p:nvSpPr>
          <p:cNvPr id="8" name="ZoneTexte 7"/>
          <p:cNvSpPr txBox="1"/>
          <p:nvPr/>
        </p:nvSpPr>
        <p:spPr>
          <a:xfrm>
            <a:off x="4924085" y="2383536"/>
            <a:ext cx="3797586" cy="374571"/>
          </a:xfrm>
          <a:prstGeom prst="round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sz="1600" dirty="0" smtClean="0"/>
              <a:t>Présentation et dégustation d’un plat servi</a:t>
            </a:r>
            <a:endParaRPr lang="fr-FR" sz="1600" dirty="0"/>
          </a:p>
        </p:txBody>
      </p:sp>
      <p:sp>
        <p:nvSpPr>
          <p:cNvPr id="9" name="ZoneTexte 8"/>
          <p:cNvSpPr txBox="1"/>
          <p:nvPr/>
        </p:nvSpPr>
        <p:spPr>
          <a:xfrm>
            <a:off x="4907933" y="2933672"/>
            <a:ext cx="3826276" cy="646986"/>
          </a:xfrm>
          <a:prstGeom prst="round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sz="1600" dirty="0" smtClean="0"/>
              <a:t>Démonstration ou visualisation d’une technique spécifique</a:t>
            </a:r>
            <a:endParaRPr lang="fr-FR" sz="1600" dirty="0"/>
          </a:p>
        </p:txBody>
      </p:sp>
      <p:sp>
        <p:nvSpPr>
          <p:cNvPr id="10" name="Rectangle à coins arrondis 9">
            <a:hlinkClick r:id="rId2" action="ppaction://hlinksldjump"/>
          </p:cNvPr>
          <p:cNvSpPr/>
          <p:nvPr/>
        </p:nvSpPr>
        <p:spPr>
          <a:xfrm>
            <a:off x="330990" y="3627563"/>
            <a:ext cx="2664296" cy="5040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fr-FR" sz="1600" dirty="0" smtClean="0"/>
              <a:t>Avant la fin du TP</a:t>
            </a:r>
            <a:endParaRPr lang="fr-FR" sz="1600" dirty="0"/>
          </a:p>
        </p:txBody>
      </p:sp>
      <p:sp>
        <p:nvSpPr>
          <p:cNvPr id="11" name="ZoneTexte 10"/>
          <p:cNvSpPr txBox="1"/>
          <p:nvPr/>
        </p:nvSpPr>
        <p:spPr>
          <a:xfrm>
            <a:off x="4888409" y="1435744"/>
            <a:ext cx="3845800" cy="646986"/>
          </a:xfrm>
          <a:prstGeom prst="round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sz="1600" dirty="0" smtClean="0"/>
              <a:t>Synthèse en commun sur les connaissances techniques et technologiques</a:t>
            </a:r>
            <a:endParaRPr lang="fr-FR" sz="1600" dirty="0"/>
          </a:p>
        </p:txBody>
      </p:sp>
      <p:sp>
        <p:nvSpPr>
          <p:cNvPr id="12" name="Rectangle à coins arrondis 11"/>
          <p:cNvSpPr/>
          <p:nvPr/>
        </p:nvSpPr>
        <p:spPr>
          <a:xfrm>
            <a:off x="3067474" y="1518527"/>
            <a:ext cx="504056" cy="50405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dirty="0" smtClean="0"/>
              <a:t>A</a:t>
            </a:r>
            <a:endParaRPr lang="fr-FR" dirty="0"/>
          </a:p>
        </p:txBody>
      </p:sp>
      <p:sp>
        <p:nvSpPr>
          <p:cNvPr id="13" name="Rectangle à coins arrondis 12"/>
          <p:cNvSpPr/>
          <p:nvPr/>
        </p:nvSpPr>
        <p:spPr>
          <a:xfrm>
            <a:off x="3059832" y="2318794"/>
            <a:ext cx="504056" cy="50405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dirty="0" smtClean="0"/>
              <a:t>B</a:t>
            </a:r>
            <a:endParaRPr lang="fr-FR" dirty="0"/>
          </a:p>
        </p:txBody>
      </p:sp>
      <p:sp>
        <p:nvSpPr>
          <p:cNvPr id="14" name="Rectangle à coins arrondis 13"/>
          <p:cNvSpPr/>
          <p:nvPr/>
        </p:nvSpPr>
        <p:spPr>
          <a:xfrm>
            <a:off x="3084606" y="3627563"/>
            <a:ext cx="504056" cy="50405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dirty="0" smtClean="0"/>
              <a:t>D</a:t>
            </a:r>
            <a:endParaRPr lang="fr-FR" dirty="0"/>
          </a:p>
        </p:txBody>
      </p:sp>
      <p:sp>
        <p:nvSpPr>
          <p:cNvPr id="15" name="Rectangle à coins arrondis 14"/>
          <p:cNvSpPr/>
          <p:nvPr/>
        </p:nvSpPr>
        <p:spPr>
          <a:xfrm>
            <a:off x="3059832" y="3005137"/>
            <a:ext cx="504056" cy="50405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dirty="0"/>
              <a:t>C</a:t>
            </a:r>
          </a:p>
        </p:txBody>
      </p:sp>
      <p:sp>
        <p:nvSpPr>
          <p:cNvPr id="16" name="Rectangle à coins arrondis 15"/>
          <p:cNvSpPr/>
          <p:nvPr/>
        </p:nvSpPr>
        <p:spPr>
          <a:xfrm>
            <a:off x="4316421" y="1507209"/>
            <a:ext cx="504056" cy="50405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fr-FR" dirty="0" smtClean="0"/>
              <a:t>1</a:t>
            </a:r>
            <a:endParaRPr lang="fr-FR" dirty="0"/>
          </a:p>
        </p:txBody>
      </p:sp>
      <p:sp>
        <p:nvSpPr>
          <p:cNvPr id="17" name="Rectangle à coins arrondis 16"/>
          <p:cNvSpPr/>
          <p:nvPr/>
        </p:nvSpPr>
        <p:spPr>
          <a:xfrm>
            <a:off x="4304215" y="2318794"/>
            <a:ext cx="504056" cy="50405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fr-FR" dirty="0" smtClean="0"/>
              <a:t>2</a:t>
            </a:r>
            <a:endParaRPr lang="fr-FR" dirty="0"/>
          </a:p>
        </p:txBody>
      </p:sp>
      <p:sp>
        <p:nvSpPr>
          <p:cNvPr id="18" name="Rectangle à coins arrondis 17"/>
          <p:cNvSpPr/>
          <p:nvPr/>
        </p:nvSpPr>
        <p:spPr>
          <a:xfrm>
            <a:off x="4304215" y="3015577"/>
            <a:ext cx="504056" cy="50405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fr-FR" dirty="0" smtClean="0"/>
              <a:t>3</a:t>
            </a:r>
            <a:endParaRPr lang="fr-FR" dirty="0"/>
          </a:p>
        </p:txBody>
      </p:sp>
      <p:sp>
        <p:nvSpPr>
          <p:cNvPr id="19" name="Rectangle à coins arrondis 18"/>
          <p:cNvSpPr/>
          <p:nvPr/>
        </p:nvSpPr>
        <p:spPr>
          <a:xfrm>
            <a:off x="4304215" y="3627563"/>
            <a:ext cx="504056" cy="50405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fr-FR" dirty="0" smtClean="0"/>
              <a:t>4</a:t>
            </a:r>
            <a:endParaRPr lang="fr-FR" dirty="0"/>
          </a:p>
        </p:txBody>
      </p:sp>
      <p:sp>
        <p:nvSpPr>
          <p:cNvPr id="20" name="Rectangle 1"/>
          <p:cNvSpPr>
            <a:spLocks noChangeArrowheads="1"/>
          </p:cNvSpPr>
          <p:nvPr/>
        </p:nvSpPr>
        <p:spPr bwMode="auto">
          <a:xfrm>
            <a:off x="381280" y="4598696"/>
            <a:ext cx="8583207"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fr-FR" b="1" i="1" dirty="0">
                <a:latin typeface="Calibri" pitchFamily="34" charset="0"/>
                <a:ea typeface="Calibri" pitchFamily="34" charset="0"/>
                <a:cs typeface="Times New Roman" pitchFamily="18" charset="0"/>
              </a:rPr>
              <a:t>Quizz après la diapo </a:t>
            </a:r>
            <a:r>
              <a:rPr lang="fr-FR" b="1" i="1" dirty="0" smtClean="0">
                <a:latin typeface="Calibri" pitchFamily="34" charset="0"/>
                <a:ea typeface="Calibri" pitchFamily="34" charset="0"/>
                <a:cs typeface="Times New Roman" pitchFamily="18" charset="0"/>
              </a:rPr>
              <a:t>31</a:t>
            </a:r>
            <a:r>
              <a:rPr lang="fr-FR" i="1" dirty="0" smtClean="0">
                <a:latin typeface="Calibri" pitchFamily="34" charset="0"/>
                <a:ea typeface="Calibri" pitchFamily="34" charset="0"/>
                <a:cs typeface="Times New Roman" pitchFamily="18" charset="0"/>
              </a:rPr>
              <a:t>:</a:t>
            </a:r>
            <a:endParaRPr lang="fr-FR" b="1" i="1" dirty="0">
              <a:latin typeface="Calibri" pitchFamily="34" charset="0"/>
              <a:ea typeface="Calibri" pitchFamily="34" charset="0"/>
              <a:cs typeface="Times New Roman" pitchFamily="18" charset="0"/>
            </a:endParaRPr>
          </a:p>
          <a:p>
            <a:pPr marR="0" indent="0" fontAlgn="base">
              <a:lnSpc>
                <a:spcPct val="100000"/>
              </a:lnSpc>
              <a:spcBef>
                <a:spcPct val="0"/>
              </a:spcBef>
              <a:spcAft>
                <a:spcPct val="0"/>
              </a:spcAft>
              <a:buClrTx/>
              <a:buSzTx/>
              <a:buFontTx/>
              <a:buNone/>
              <a:tabLst/>
            </a:pPr>
            <a:r>
              <a:rPr lang="fr-FR" i="1" dirty="0" smtClean="0">
                <a:latin typeface="Calibri" pitchFamily="34" charset="0"/>
                <a:ea typeface="Calibri" pitchFamily="34" charset="0"/>
                <a:cs typeface="Times New Roman" pitchFamily="18" charset="0"/>
              </a:rPr>
              <a:t>Réponses : </a:t>
            </a:r>
            <a:r>
              <a:rPr lang="fr-FR" i="1" dirty="0">
                <a:latin typeface="Calibri" pitchFamily="34" charset="0"/>
                <a:ea typeface="Calibri" pitchFamily="34" charset="0"/>
                <a:cs typeface="Times New Roman" pitchFamily="18" charset="0"/>
              </a:rPr>
              <a:t>A4; B3; C2; D1</a:t>
            </a:r>
          </a:p>
          <a:p>
            <a:pPr marL="0" marR="0" lvl="0" indent="0" algn="l" defTabSz="914400" rtl="0" eaLnBrk="1" fontAlgn="base" latinLnBrk="0" hangingPunct="1">
              <a:lnSpc>
                <a:spcPct val="100000"/>
              </a:lnSpc>
              <a:spcBef>
                <a:spcPct val="0"/>
              </a:spcBef>
              <a:spcAft>
                <a:spcPct val="0"/>
              </a:spcAft>
              <a:buClrTx/>
              <a:buSzTx/>
              <a:buFontTx/>
              <a:buNone/>
              <a:tabLst/>
            </a:pPr>
            <a:endParaRPr lang="fr-FR" i="1" dirty="0">
              <a:solidFill>
                <a:schemeClr val="accent6">
                  <a:lumMod val="75000"/>
                </a:schemeClr>
              </a:solidFill>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b="0" i="1" u="none" strike="noStrike" cap="none" normalizeH="0" dirty="0" smtClean="0">
                <a:ln>
                  <a:noFill/>
                </a:ln>
                <a:effectLst/>
                <a:latin typeface="Calibri" pitchFamily="34" charset="0"/>
                <a:ea typeface="Calibri" pitchFamily="34" charset="0"/>
                <a:cs typeface="Times New Roman" pitchFamily="18" charset="0"/>
              </a:rPr>
              <a:t>Cet exemple de TP avec commercialisation  montre qu’il est possible de prévoir une organisation pédagogique d’un TP avec des temps dédiés en commun </a:t>
            </a:r>
            <a:r>
              <a:rPr kumimoji="0" lang="fr-FR" b="0" i="1" u="none" strike="noStrike" cap="none" normalizeH="0" dirty="0" err="1" smtClean="0">
                <a:ln>
                  <a:noFill/>
                </a:ln>
                <a:effectLst/>
                <a:latin typeface="Calibri" pitchFamily="34" charset="0"/>
                <a:ea typeface="Calibri" pitchFamily="34" charset="0"/>
                <a:cs typeface="Times New Roman" pitchFamily="18" charset="0"/>
              </a:rPr>
              <a:t>co</a:t>
            </a:r>
            <a:r>
              <a:rPr kumimoji="0" lang="fr-FR" b="0" i="1" u="none" strike="noStrike" cap="none" normalizeH="0" dirty="0" smtClean="0">
                <a:ln>
                  <a:noFill/>
                </a:ln>
                <a:effectLst/>
                <a:latin typeface="Calibri" pitchFamily="34" charset="0"/>
                <a:ea typeface="Calibri" pitchFamily="34" charset="0"/>
                <a:cs typeface="Times New Roman" pitchFamily="18" charset="0"/>
              </a:rPr>
              <a:t>-animés par le professeur de « cuisine » ET de « service et commercialisation ».</a:t>
            </a:r>
          </a:p>
        </p:txBody>
      </p:sp>
    </p:spTree>
    <p:extLst>
      <p:ext uri="{BB962C8B-B14F-4D97-AF65-F5344CB8AC3E}">
        <p14:creationId xmlns:p14="http://schemas.microsoft.com/office/powerpoint/2010/main" val="139423125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667</Words>
  <Application>Microsoft Office PowerPoint</Application>
  <PresentationFormat>Affichage à l'écran (4:3)</PresentationFormat>
  <Paragraphs>85</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Company>Atlantique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RUPN</dc:creator>
  <cp:lastModifiedBy>Lucette POLETTI</cp:lastModifiedBy>
  <cp:revision>3</cp:revision>
  <dcterms:created xsi:type="dcterms:W3CDTF">2020-04-21T08:09:56Z</dcterms:created>
  <dcterms:modified xsi:type="dcterms:W3CDTF">2020-05-01T09:56:00Z</dcterms:modified>
</cp:coreProperties>
</file>