
<file path=[Content_Types].xml><?xml version="1.0" encoding="utf-8"?>
<Types xmlns="http://schemas.openxmlformats.org/package/2006/content-types">
  <Default Extension="tmp" ContentType="image/pn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4"/>
  </p:sldMasterIdLst>
  <p:notesMasterIdLst>
    <p:notesMasterId r:id="rId41"/>
  </p:notesMasterIdLst>
  <p:sldIdLst>
    <p:sldId id="326" r:id="rId5"/>
    <p:sldId id="331" r:id="rId6"/>
    <p:sldId id="414" r:id="rId7"/>
    <p:sldId id="412" r:id="rId8"/>
    <p:sldId id="404" r:id="rId9"/>
    <p:sldId id="379" r:id="rId10"/>
    <p:sldId id="383" r:id="rId11"/>
    <p:sldId id="396" r:id="rId12"/>
    <p:sldId id="406" r:id="rId13"/>
    <p:sldId id="407" r:id="rId14"/>
    <p:sldId id="397" r:id="rId15"/>
    <p:sldId id="364" r:id="rId16"/>
    <p:sldId id="394" r:id="rId17"/>
    <p:sldId id="398" r:id="rId18"/>
    <p:sldId id="399" r:id="rId19"/>
    <p:sldId id="400" r:id="rId20"/>
    <p:sldId id="386" r:id="rId21"/>
    <p:sldId id="387" r:id="rId22"/>
    <p:sldId id="366" r:id="rId23"/>
    <p:sldId id="388" r:id="rId24"/>
    <p:sldId id="354" r:id="rId25"/>
    <p:sldId id="411" r:id="rId26"/>
    <p:sldId id="357" r:id="rId27"/>
    <p:sldId id="370" r:id="rId28"/>
    <p:sldId id="371" r:id="rId29"/>
    <p:sldId id="402" r:id="rId30"/>
    <p:sldId id="389" r:id="rId31"/>
    <p:sldId id="401" r:id="rId32"/>
    <p:sldId id="373" r:id="rId33"/>
    <p:sldId id="408" r:id="rId34"/>
    <p:sldId id="374" r:id="rId35"/>
    <p:sldId id="409" r:id="rId36"/>
    <p:sldId id="375" r:id="rId37"/>
    <p:sldId id="410" r:id="rId38"/>
    <p:sldId id="413" r:id="rId39"/>
    <p:sldId id="376" r:id="rId4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MINISTÈRIEL" id="{0B896E98-F45E-4768-8620-EDDF394BE181}">
          <p14:sldIdLst>
            <p14:sldId id="326"/>
            <p14:sldId id="331"/>
            <p14:sldId id="414"/>
            <p14:sldId id="412"/>
            <p14:sldId id="404"/>
            <p14:sldId id="379"/>
            <p14:sldId id="383"/>
            <p14:sldId id="396"/>
            <p14:sldId id="406"/>
            <p14:sldId id="407"/>
            <p14:sldId id="397"/>
            <p14:sldId id="364"/>
            <p14:sldId id="394"/>
            <p14:sldId id="398"/>
            <p14:sldId id="399"/>
            <p14:sldId id="400"/>
            <p14:sldId id="386"/>
            <p14:sldId id="387"/>
            <p14:sldId id="366"/>
            <p14:sldId id="388"/>
            <p14:sldId id="354"/>
            <p14:sldId id="411"/>
            <p14:sldId id="357"/>
            <p14:sldId id="370"/>
            <p14:sldId id="371"/>
            <p14:sldId id="402"/>
            <p14:sldId id="389"/>
            <p14:sldId id="401"/>
            <p14:sldId id="373"/>
            <p14:sldId id="408"/>
          </p14:sldIdLst>
        </p14:section>
        <p14:section name="MÉTHODOLOGIE" id="{EB03BDE6-D677-4574-A7BF-9721F91BDEB8}">
          <p14:sldIdLst>
            <p14:sldId id="374"/>
            <p14:sldId id="409"/>
            <p14:sldId id="375"/>
            <p14:sldId id="410"/>
            <p14:sldId id="413"/>
            <p14:sldId id="37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255" userDrawn="1">
          <p15:clr>
            <a:srgbClr val="A4A3A4"/>
          </p15:clr>
        </p15:guide>
        <p15:guide id="3" orient="horz" pos="1139" userDrawn="1">
          <p15:clr>
            <a:srgbClr val="A4A3A4"/>
          </p15:clr>
        </p15:guide>
        <p15:guide id="4" orient="horz" pos="1095" userDrawn="1">
          <p15:clr>
            <a:srgbClr val="A4A3A4"/>
          </p15:clr>
        </p15:guide>
        <p15:guide id="5" orient="horz" pos="4065" userDrawn="1">
          <p15:clr>
            <a:srgbClr val="A4A3A4"/>
          </p15:clr>
        </p15:guide>
        <p15:guide id="6" orient="horz" pos="4201" userDrawn="1">
          <p15:clr>
            <a:srgbClr val="A4A3A4"/>
          </p15:clr>
        </p15:guide>
        <p15:guide id="7" pos="2880" userDrawn="1">
          <p15:clr>
            <a:srgbClr val="A4A3A4"/>
          </p15:clr>
        </p15:guide>
        <p15:guide id="8" pos="476" userDrawn="1">
          <p15:clr>
            <a:srgbClr val="A4A3A4"/>
          </p15:clr>
        </p15:guide>
        <p15:guide id="9" pos="5193" userDrawn="1">
          <p15:clr>
            <a:srgbClr val="A4A3A4"/>
          </p15:clr>
        </p15:guide>
        <p15:guide id="10" pos="546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28E3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56"/>
    <p:restoredTop sz="84854" autoAdjust="0"/>
  </p:normalViewPr>
  <p:slideViewPr>
    <p:cSldViewPr showGuides="1">
      <p:cViewPr varScale="1">
        <p:scale>
          <a:sx n="62" d="100"/>
          <a:sy n="62" d="100"/>
        </p:scale>
        <p:origin x="1410" y="66"/>
      </p:cViewPr>
      <p:guideLst>
        <p:guide orient="horz" pos="2160"/>
        <p:guide orient="horz" pos="255"/>
        <p:guide orient="horz" pos="1139"/>
        <p:guide orient="horz" pos="1095"/>
        <p:guide orient="horz" pos="4065"/>
        <p:guide orient="horz" pos="420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41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A1FA9A5-16D2-4370-9E6D-5CB23B0868E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292A0FFE-83E9-4415-AE58-A8217A6524B4}">
      <dgm:prSet phldrT="[Texte]" custT="1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fr-FR" sz="3200" b="1" dirty="0" smtClean="0">
              <a:solidFill>
                <a:schemeClr val="tx1"/>
              </a:solidFill>
            </a:rPr>
            <a:t>RAP BP</a:t>
          </a:r>
          <a:endParaRPr lang="fr-FR" sz="3200" b="1" dirty="0">
            <a:solidFill>
              <a:schemeClr val="tx1"/>
            </a:solidFill>
          </a:endParaRPr>
        </a:p>
      </dgm:t>
    </dgm:pt>
    <dgm:pt modelId="{6D857446-0740-45FC-8F70-E1F0C9CA4B5D}" type="parTrans" cxnId="{F3982A4A-0AC6-4EF0-BC6E-E354FD6C81F4}">
      <dgm:prSet/>
      <dgm:spPr/>
      <dgm:t>
        <a:bodyPr/>
        <a:lstStyle/>
        <a:p>
          <a:endParaRPr lang="fr-FR"/>
        </a:p>
      </dgm:t>
    </dgm:pt>
    <dgm:pt modelId="{D5804C5F-BEDD-4011-9C09-0E0FACE5E15F}" type="sibTrans" cxnId="{F3982A4A-0AC6-4EF0-BC6E-E354FD6C81F4}">
      <dgm:prSet/>
      <dgm:spPr/>
      <dgm:t>
        <a:bodyPr/>
        <a:lstStyle/>
        <a:p>
          <a:endParaRPr lang="fr-FR"/>
        </a:p>
      </dgm:t>
    </dgm:pt>
    <dgm:pt modelId="{427F4C58-E231-400E-A899-72A81AF4F084}">
      <dgm:prSet phldrT="[Texte]"/>
      <dgm:spPr/>
      <dgm:t>
        <a:bodyPr/>
        <a:lstStyle/>
        <a:p>
          <a:r>
            <a:rPr lang="fr-FR" b="1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rPr>
            <a:t>Hautement qualifié </a:t>
          </a:r>
          <a:endParaRPr lang="fr-FR" b="1" dirty="0"/>
        </a:p>
      </dgm:t>
    </dgm:pt>
    <dgm:pt modelId="{B1059B96-DA56-4FE4-900A-AD8096FEB7FB}" type="parTrans" cxnId="{2A9BB3BB-1A47-49FC-B591-990A2E425021}">
      <dgm:prSet/>
      <dgm:spPr/>
      <dgm:t>
        <a:bodyPr/>
        <a:lstStyle/>
        <a:p>
          <a:endParaRPr lang="fr-FR"/>
        </a:p>
      </dgm:t>
    </dgm:pt>
    <dgm:pt modelId="{404B57CF-CFC2-4620-A170-B8F74029EAAD}" type="sibTrans" cxnId="{2A9BB3BB-1A47-49FC-B591-990A2E425021}">
      <dgm:prSet/>
      <dgm:spPr/>
      <dgm:t>
        <a:bodyPr/>
        <a:lstStyle/>
        <a:p>
          <a:endParaRPr lang="fr-FR"/>
        </a:p>
      </dgm:t>
    </dgm:pt>
    <dgm:pt modelId="{FE95A981-76E0-433B-A36C-B5E243E3E1C0}">
      <dgm:prSet phldrT="[Texte]"/>
      <dgm:spPr/>
      <dgm:t>
        <a:bodyPr/>
        <a:lstStyle/>
        <a:p>
          <a:r>
            <a:rPr lang="fr-FR" b="1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rPr>
            <a:t>Encadrement d’équipe</a:t>
          </a:r>
          <a:endParaRPr lang="fr-FR" b="1" dirty="0"/>
        </a:p>
      </dgm:t>
    </dgm:pt>
    <dgm:pt modelId="{BAE4445E-A33C-4901-A6E9-EDD9A1FAFDBC}" type="parTrans" cxnId="{CD0D93BB-5EE1-4D0B-B7F7-B660660744C9}">
      <dgm:prSet/>
      <dgm:spPr/>
      <dgm:t>
        <a:bodyPr/>
        <a:lstStyle/>
        <a:p>
          <a:endParaRPr lang="fr-FR"/>
        </a:p>
      </dgm:t>
    </dgm:pt>
    <dgm:pt modelId="{D6E61D87-5981-45F1-B3A7-3E603A3D0B64}" type="sibTrans" cxnId="{CD0D93BB-5EE1-4D0B-B7F7-B660660744C9}">
      <dgm:prSet/>
      <dgm:spPr/>
      <dgm:t>
        <a:bodyPr/>
        <a:lstStyle/>
        <a:p>
          <a:endParaRPr lang="fr-FR"/>
        </a:p>
      </dgm:t>
    </dgm:pt>
    <dgm:pt modelId="{C6404FF4-0DDD-4BC4-949F-97C81B0F8EE0}">
      <dgm:prSet phldrT="[Texte]" custT="1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fr-FR" sz="3200" b="1" dirty="0" smtClean="0">
              <a:solidFill>
                <a:schemeClr val="tx1"/>
              </a:solidFill>
            </a:rPr>
            <a:t>RC BP</a:t>
          </a:r>
          <a:endParaRPr lang="fr-FR" sz="3200" b="1" dirty="0">
            <a:solidFill>
              <a:schemeClr val="tx1"/>
            </a:solidFill>
          </a:endParaRPr>
        </a:p>
      </dgm:t>
    </dgm:pt>
    <dgm:pt modelId="{18BA897D-6F1C-4EB7-B540-2EE457D93492}" type="parTrans" cxnId="{D7B8DC57-038E-4B95-834F-3C1C96AA8B69}">
      <dgm:prSet/>
      <dgm:spPr/>
      <dgm:t>
        <a:bodyPr/>
        <a:lstStyle/>
        <a:p>
          <a:endParaRPr lang="fr-FR"/>
        </a:p>
      </dgm:t>
    </dgm:pt>
    <dgm:pt modelId="{A08099BC-7821-478D-8E74-EECB36B0092E}" type="sibTrans" cxnId="{D7B8DC57-038E-4B95-834F-3C1C96AA8B69}">
      <dgm:prSet/>
      <dgm:spPr/>
      <dgm:t>
        <a:bodyPr/>
        <a:lstStyle/>
        <a:p>
          <a:endParaRPr lang="fr-FR"/>
        </a:p>
      </dgm:t>
    </dgm:pt>
    <dgm:pt modelId="{6F9E4FE4-2CAC-4C65-852C-5C9D85DC6503}">
      <dgm:prSet phldrT="[Texte]"/>
      <dgm:spPr/>
      <dgm:t>
        <a:bodyPr/>
        <a:lstStyle/>
        <a:p>
          <a:r>
            <a:rPr lang="fr-FR" b="1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rPr>
            <a:t>Autonome dans la sélection des vins </a:t>
          </a:r>
          <a:endParaRPr lang="fr-FR" b="1" dirty="0"/>
        </a:p>
      </dgm:t>
    </dgm:pt>
    <dgm:pt modelId="{30B9767D-E2E3-44A1-A0D6-E5EC0EB8F993}" type="parTrans" cxnId="{C7B3A39D-A8D2-4C63-A70E-6DD533C2259F}">
      <dgm:prSet/>
      <dgm:spPr/>
      <dgm:t>
        <a:bodyPr/>
        <a:lstStyle/>
        <a:p>
          <a:endParaRPr lang="fr-FR"/>
        </a:p>
      </dgm:t>
    </dgm:pt>
    <dgm:pt modelId="{10A556D2-7249-498F-844B-E3D5A9EB5AC4}" type="sibTrans" cxnId="{C7B3A39D-A8D2-4C63-A70E-6DD533C2259F}">
      <dgm:prSet/>
      <dgm:spPr/>
      <dgm:t>
        <a:bodyPr/>
        <a:lstStyle/>
        <a:p>
          <a:endParaRPr lang="fr-FR"/>
        </a:p>
      </dgm:t>
    </dgm:pt>
    <dgm:pt modelId="{AC64D967-30E0-4657-83BB-A5007B4F9458}">
      <dgm:prSet phldrT="[Texte]"/>
      <dgm:spPr/>
      <dgm:t>
        <a:bodyPr/>
        <a:lstStyle/>
        <a:p>
          <a:r>
            <a:rPr lang="fr-FR" b="1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rPr>
            <a:t>Responsable dans la répartition des tâches </a:t>
          </a:r>
          <a:endParaRPr lang="fr-FR" b="1" dirty="0"/>
        </a:p>
      </dgm:t>
    </dgm:pt>
    <dgm:pt modelId="{27227C93-9FBA-4A2C-9257-75E7E32F615C}" type="parTrans" cxnId="{4FFAD61C-3EB9-45AC-86E0-8AD47D7B9393}">
      <dgm:prSet/>
      <dgm:spPr/>
      <dgm:t>
        <a:bodyPr/>
        <a:lstStyle/>
        <a:p>
          <a:endParaRPr lang="fr-FR"/>
        </a:p>
      </dgm:t>
    </dgm:pt>
    <dgm:pt modelId="{8944404E-B127-479F-8584-A1BDDA01CB54}" type="sibTrans" cxnId="{4FFAD61C-3EB9-45AC-86E0-8AD47D7B9393}">
      <dgm:prSet/>
      <dgm:spPr/>
      <dgm:t>
        <a:bodyPr/>
        <a:lstStyle/>
        <a:p>
          <a:endParaRPr lang="fr-FR"/>
        </a:p>
      </dgm:t>
    </dgm:pt>
    <dgm:pt modelId="{83630F2E-4106-462D-83B8-69F3DFD007C6}">
      <dgm:prSet phldrT="[Texte]"/>
      <dgm:spPr/>
      <dgm:t>
        <a:bodyPr/>
        <a:lstStyle/>
        <a:p>
          <a:r>
            <a:rPr lang="fr-FR" b="1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rPr>
            <a:t>Secteur de la gastronomie</a:t>
          </a:r>
          <a:endParaRPr lang="fr-FR" b="1" dirty="0"/>
        </a:p>
      </dgm:t>
    </dgm:pt>
    <dgm:pt modelId="{AB3338F8-0551-4945-9CB3-CBE93E9CB1D8}" type="parTrans" cxnId="{3049F0D9-3CD2-4707-B655-FF69BDDE159F}">
      <dgm:prSet/>
      <dgm:spPr/>
      <dgm:t>
        <a:bodyPr/>
        <a:lstStyle/>
        <a:p>
          <a:endParaRPr lang="fr-FR"/>
        </a:p>
      </dgm:t>
    </dgm:pt>
    <dgm:pt modelId="{8CB187F8-3D34-4F79-B4E0-355829FC8D0E}" type="sibTrans" cxnId="{3049F0D9-3CD2-4707-B655-FF69BDDE159F}">
      <dgm:prSet/>
      <dgm:spPr/>
      <dgm:t>
        <a:bodyPr/>
        <a:lstStyle/>
        <a:p>
          <a:endParaRPr lang="fr-FR"/>
        </a:p>
      </dgm:t>
    </dgm:pt>
    <dgm:pt modelId="{5773C24F-E18B-478D-99FF-96811026E289}">
      <dgm:prSet phldrT="[Texte]"/>
      <dgm:spPr/>
      <dgm:t>
        <a:bodyPr/>
        <a:lstStyle/>
        <a:p>
          <a:endParaRPr lang="fr-FR" dirty="0"/>
        </a:p>
      </dgm:t>
    </dgm:pt>
    <dgm:pt modelId="{D06A0E87-42F2-49BB-B28B-7714ECCBFE8C}" type="parTrans" cxnId="{BA33C529-D47D-4A9E-BEAD-5434D86E0A2B}">
      <dgm:prSet/>
      <dgm:spPr/>
      <dgm:t>
        <a:bodyPr/>
        <a:lstStyle/>
        <a:p>
          <a:endParaRPr lang="fr-FR"/>
        </a:p>
      </dgm:t>
    </dgm:pt>
    <dgm:pt modelId="{F301FFD5-BEB9-4AE0-8E89-F2767C636849}" type="sibTrans" cxnId="{BA33C529-D47D-4A9E-BEAD-5434D86E0A2B}">
      <dgm:prSet/>
      <dgm:spPr/>
      <dgm:t>
        <a:bodyPr/>
        <a:lstStyle/>
        <a:p>
          <a:endParaRPr lang="fr-FR"/>
        </a:p>
      </dgm:t>
    </dgm:pt>
    <dgm:pt modelId="{F4011E31-CF4D-4997-B1D6-AE5A59FEC6AA}">
      <dgm:prSet phldrT="[Texte]"/>
      <dgm:spPr/>
      <dgm:t>
        <a:bodyPr/>
        <a:lstStyle/>
        <a:p>
          <a:r>
            <a:rPr lang="fr-FR" b="1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rPr>
            <a:t>Autonome dans la création et la mise à jour des supports</a:t>
          </a:r>
          <a:endParaRPr lang="fr-FR" b="1" dirty="0"/>
        </a:p>
      </dgm:t>
    </dgm:pt>
    <dgm:pt modelId="{29246C3A-5995-4729-A03C-1CF591E982D9}" type="parTrans" cxnId="{32131EFA-88B8-415E-91CA-CD9CF99AEE10}">
      <dgm:prSet/>
      <dgm:spPr/>
      <dgm:t>
        <a:bodyPr/>
        <a:lstStyle/>
        <a:p>
          <a:endParaRPr lang="fr-FR"/>
        </a:p>
      </dgm:t>
    </dgm:pt>
    <dgm:pt modelId="{6D1E1912-4D52-4D77-9405-1D1E5B44867A}" type="sibTrans" cxnId="{32131EFA-88B8-415E-91CA-CD9CF99AEE10}">
      <dgm:prSet/>
      <dgm:spPr/>
      <dgm:t>
        <a:bodyPr/>
        <a:lstStyle/>
        <a:p>
          <a:endParaRPr lang="fr-FR"/>
        </a:p>
      </dgm:t>
    </dgm:pt>
    <dgm:pt modelId="{FF111CE0-78E7-4117-BB5D-721DBFA7BBBB}">
      <dgm:prSet phldrT="[Texte]"/>
      <dgm:spPr/>
      <dgm:t>
        <a:bodyPr/>
        <a:lstStyle/>
        <a:p>
          <a:endParaRPr lang="fr-FR" b="1" dirty="0"/>
        </a:p>
      </dgm:t>
    </dgm:pt>
    <dgm:pt modelId="{1143D899-27A9-4490-BC1B-37A4C8B40641}" type="parTrans" cxnId="{DC351B10-E0E2-4B09-82F7-1717D151855E}">
      <dgm:prSet/>
      <dgm:spPr/>
      <dgm:t>
        <a:bodyPr/>
        <a:lstStyle/>
        <a:p>
          <a:endParaRPr lang="fr-FR"/>
        </a:p>
      </dgm:t>
    </dgm:pt>
    <dgm:pt modelId="{415E72C7-4FDE-4650-9082-C4C84C569B0C}" type="sibTrans" cxnId="{DC351B10-E0E2-4B09-82F7-1717D151855E}">
      <dgm:prSet/>
      <dgm:spPr/>
      <dgm:t>
        <a:bodyPr/>
        <a:lstStyle/>
        <a:p>
          <a:endParaRPr lang="fr-FR"/>
        </a:p>
      </dgm:t>
    </dgm:pt>
    <dgm:pt modelId="{60083E79-6FA1-4014-9C86-E6B82D5DD56F}">
      <dgm:prSet phldrT="[Texte]"/>
      <dgm:spPr/>
      <dgm:t>
        <a:bodyPr/>
        <a:lstStyle/>
        <a:p>
          <a:endParaRPr lang="fr-FR" b="1" dirty="0"/>
        </a:p>
      </dgm:t>
    </dgm:pt>
    <dgm:pt modelId="{4C65C657-BBD8-4F1A-947E-5EB90E312D1B}" type="parTrans" cxnId="{2082D7DA-C173-4243-834D-996C21BF447C}">
      <dgm:prSet/>
      <dgm:spPr/>
      <dgm:t>
        <a:bodyPr/>
        <a:lstStyle/>
        <a:p>
          <a:endParaRPr lang="fr-FR"/>
        </a:p>
      </dgm:t>
    </dgm:pt>
    <dgm:pt modelId="{F1FA347F-1924-4FFA-A335-201892024E87}" type="sibTrans" cxnId="{2082D7DA-C173-4243-834D-996C21BF447C}">
      <dgm:prSet/>
      <dgm:spPr/>
      <dgm:t>
        <a:bodyPr/>
        <a:lstStyle/>
        <a:p>
          <a:endParaRPr lang="fr-FR"/>
        </a:p>
      </dgm:t>
    </dgm:pt>
    <dgm:pt modelId="{78196474-821A-4523-A085-2562264E823E}">
      <dgm:prSet phldrT="[Texte]"/>
      <dgm:spPr/>
      <dgm:t>
        <a:bodyPr/>
        <a:lstStyle/>
        <a:p>
          <a:endParaRPr lang="fr-FR" b="1" dirty="0"/>
        </a:p>
      </dgm:t>
    </dgm:pt>
    <dgm:pt modelId="{E75F5DA1-D2FB-4E25-9216-F0B37C3A2E1A}" type="parTrans" cxnId="{7C88190D-0F6F-4847-8027-C27E1747F613}">
      <dgm:prSet/>
      <dgm:spPr/>
      <dgm:t>
        <a:bodyPr/>
        <a:lstStyle/>
        <a:p>
          <a:endParaRPr lang="fr-FR"/>
        </a:p>
      </dgm:t>
    </dgm:pt>
    <dgm:pt modelId="{3EF7FF06-1E57-4094-B7B2-1E3F9D91FC3A}" type="sibTrans" cxnId="{7C88190D-0F6F-4847-8027-C27E1747F613}">
      <dgm:prSet/>
      <dgm:spPr/>
      <dgm:t>
        <a:bodyPr/>
        <a:lstStyle/>
        <a:p>
          <a:endParaRPr lang="fr-FR"/>
        </a:p>
      </dgm:t>
    </dgm:pt>
    <dgm:pt modelId="{683FF465-E7AF-4F53-B00C-33CF5D272A76}">
      <dgm:prSet phldrT="[Texte]"/>
      <dgm:spPr/>
      <dgm:t>
        <a:bodyPr/>
        <a:lstStyle/>
        <a:p>
          <a:endParaRPr lang="fr-FR" b="1" dirty="0"/>
        </a:p>
      </dgm:t>
    </dgm:pt>
    <dgm:pt modelId="{E0EEA76F-0DBE-4AD7-8401-92BA27E133C6}" type="parTrans" cxnId="{3D4D6215-315F-429F-9D7D-4DBD22E765C6}">
      <dgm:prSet/>
      <dgm:spPr/>
      <dgm:t>
        <a:bodyPr/>
        <a:lstStyle/>
        <a:p>
          <a:endParaRPr lang="fr-FR"/>
        </a:p>
      </dgm:t>
    </dgm:pt>
    <dgm:pt modelId="{83129DD7-1B88-497B-955E-91450F7845D1}" type="sibTrans" cxnId="{3D4D6215-315F-429F-9D7D-4DBD22E765C6}">
      <dgm:prSet/>
      <dgm:spPr/>
      <dgm:t>
        <a:bodyPr/>
        <a:lstStyle/>
        <a:p>
          <a:endParaRPr lang="fr-FR"/>
        </a:p>
      </dgm:t>
    </dgm:pt>
    <dgm:pt modelId="{660F4CAF-8508-4B88-865B-47899806A108}" type="pres">
      <dgm:prSet presAssocID="{BA1FA9A5-16D2-4370-9E6D-5CB23B0868E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9421710E-D465-4AA2-9DF9-7F21374E5BF9}" type="pres">
      <dgm:prSet presAssocID="{292A0FFE-83E9-4415-AE58-A8217A6524B4}" presName="composite" presStyleCnt="0"/>
      <dgm:spPr/>
    </dgm:pt>
    <dgm:pt modelId="{6E30CB1D-7A7A-4531-BD86-58EC60DCF634}" type="pres">
      <dgm:prSet presAssocID="{292A0FFE-83E9-4415-AE58-A8217A6524B4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1C7D7B0-425A-4EF7-B810-831766E3239A}" type="pres">
      <dgm:prSet presAssocID="{292A0FFE-83E9-4415-AE58-A8217A6524B4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778AC98-1BC7-44E1-BA64-2A759AAD74E1}" type="pres">
      <dgm:prSet presAssocID="{D5804C5F-BEDD-4011-9C09-0E0FACE5E15F}" presName="space" presStyleCnt="0"/>
      <dgm:spPr/>
    </dgm:pt>
    <dgm:pt modelId="{41C69909-0139-4362-9EEB-6129A78F5489}" type="pres">
      <dgm:prSet presAssocID="{C6404FF4-0DDD-4BC4-949F-97C81B0F8EE0}" presName="composite" presStyleCnt="0"/>
      <dgm:spPr/>
    </dgm:pt>
    <dgm:pt modelId="{33F43590-AB5C-4F23-8D6B-0F5CEE5BE46E}" type="pres">
      <dgm:prSet presAssocID="{C6404FF4-0DDD-4BC4-949F-97C81B0F8EE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E29C7E4-94E1-4D3C-AA90-ECF058C2A133}" type="pres">
      <dgm:prSet presAssocID="{C6404FF4-0DDD-4BC4-949F-97C81B0F8EE0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C62A71C-6E50-4395-867C-16EDF18C8155}" type="presOf" srcId="{C6404FF4-0DDD-4BC4-949F-97C81B0F8EE0}" destId="{33F43590-AB5C-4F23-8D6B-0F5CEE5BE46E}" srcOrd="0" destOrd="0" presId="urn:microsoft.com/office/officeart/2005/8/layout/hList1"/>
    <dgm:cxn modelId="{DC351B10-E0E2-4B09-82F7-1717D151855E}" srcId="{292A0FFE-83E9-4415-AE58-A8217A6524B4}" destId="{FF111CE0-78E7-4117-BB5D-721DBFA7BBBB}" srcOrd="1" destOrd="0" parTransId="{1143D899-27A9-4490-BC1B-37A4C8B40641}" sibTransId="{415E72C7-4FDE-4650-9082-C4C84C569B0C}"/>
    <dgm:cxn modelId="{40CF597F-2733-42B3-81B8-8BA9B2D085B4}" type="presOf" srcId="{AC64D967-30E0-4657-83BB-A5007B4F9458}" destId="{8E29C7E4-94E1-4D3C-AA90-ECF058C2A133}" srcOrd="0" destOrd="2" presId="urn:microsoft.com/office/officeart/2005/8/layout/hList1"/>
    <dgm:cxn modelId="{2082D7DA-C173-4243-834D-996C21BF447C}" srcId="{292A0FFE-83E9-4415-AE58-A8217A6524B4}" destId="{60083E79-6FA1-4014-9C86-E6B82D5DD56F}" srcOrd="3" destOrd="0" parTransId="{4C65C657-BBD8-4F1A-947E-5EB90E312D1B}" sibTransId="{F1FA347F-1924-4FFA-A335-201892024E87}"/>
    <dgm:cxn modelId="{4FFAD61C-3EB9-45AC-86E0-8AD47D7B9393}" srcId="{C6404FF4-0DDD-4BC4-949F-97C81B0F8EE0}" destId="{AC64D967-30E0-4657-83BB-A5007B4F9458}" srcOrd="2" destOrd="0" parTransId="{27227C93-9FBA-4A2C-9257-75E7E32F615C}" sibTransId="{8944404E-B127-479F-8584-A1BDDA01CB54}"/>
    <dgm:cxn modelId="{0F6FFA0F-AB93-474E-9B2A-24BAA3D0A0D2}" type="presOf" srcId="{F4011E31-CF4D-4997-B1D6-AE5A59FEC6AA}" destId="{8E29C7E4-94E1-4D3C-AA90-ECF058C2A133}" srcOrd="0" destOrd="4" presId="urn:microsoft.com/office/officeart/2005/8/layout/hList1"/>
    <dgm:cxn modelId="{DB744BCD-D114-4C2E-A22E-5B0DE11983E8}" type="presOf" srcId="{60083E79-6FA1-4014-9C86-E6B82D5DD56F}" destId="{B1C7D7B0-425A-4EF7-B810-831766E3239A}" srcOrd="0" destOrd="3" presId="urn:microsoft.com/office/officeart/2005/8/layout/hList1"/>
    <dgm:cxn modelId="{B3B4D478-E0D7-435B-B8C1-CF3654DBCD4B}" type="presOf" srcId="{427F4C58-E231-400E-A899-72A81AF4F084}" destId="{B1C7D7B0-425A-4EF7-B810-831766E3239A}" srcOrd="0" destOrd="0" presId="urn:microsoft.com/office/officeart/2005/8/layout/hList1"/>
    <dgm:cxn modelId="{1C871705-7E23-4E7D-9E5A-9642B8F95C79}" type="presOf" srcId="{6F9E4FE4-2CAC-4C65-852C-5C9D85DC6503}" destId="{8E29C7E4-94E1-4D3C-AA90-ECF058C2A133}" srcOrd="0" destOrd="0" presId="urn:microsoft.com/office/officeart/2005/8/layout/hList1"/>
    <dgm:cxn modelId="{D0D50B4E-1070-483F-BC53-8AC086E3C2E7}" type="presOf" srcId="{292A0FFE-83E9-4415-AE58-A8217A6524B4}" destId="{6E30CB1D-7A7A-4531-BD86-58EC60DCF634}" srcOrd="0" destOrd="0" presId="urn:microsoft.com/office/officeart/2005/8/layout/hList1"/>
    <dgm:cxn modelId="{D2529DE2-1C9A-45A9-A5FA-28674BB54D18}" type="presOf" srcId="{FE95A981-76E0-433B-A36C-B5E243E3E1C0}" destId="{B1C7D7B0-425A-4EF7-B810-831766E3239A}" srcOrd="0" destOrd="2" presId="urn:microsoft.com/office/officeart/2005/8/layout/hList1"/>
    <dgm:cxn modelId="{CD0D93BB-5EE1-4D0B-B7F7-B660660744C9}" srcId="{292A0FFE-83E9-4415-AE58-A8217A6524B4}" destId="{FE95A981-76E0-433B-A36C-B5E243E3E1C0}" srcOrd="2" destOrd="0" parTransId="{BAE4445E-A33C-4901-A6E9-EDD9A1FAFDBC}" sibTransId="{D6E61D87-5981-45F1-B3A7-3E603A3D0B64}"/>
    <dgm:cxn modelId="{D87DD2FF-B95F-40FF-9D8F-D3E61F913BD6}" type="presOf" srcId="{83630F2E-4106-462D-83B8-69F3DFD007C6}" destId="{B1C7D7B0-425A-4EF7-B810-831766E3239A}" srcOrd="0" destOrd="4" presId="urn:microsoft.com/office/officeart/2005/8/layout/hList1"/>
    <dgm:cxn modelId="{2A9BB3BB-1A47-49FC-B591-990A2E425021}" srcId="{292A0FFE-83E9-4415-AE58-A8217A6524B4}" destId="{427F4C58-E231-400E-A899-72A81AF4F084}" srcOrd="0" destOrd="0" parTransId="{B1059B96-DA56-4FE4-900A-AD8096FEB7FB}" sibTransId="{404B57CF-CFC2-4620-A170-B8F74029EAAD}"/>
    <dgm:cxn modelId="{1E187AC8-5B38-4168-A4F9-3BAA033FDF0E}" type="presOf" srcId="{BA1FA9A5-16D2-4370-9E6D-5CB23B0868EE}" destId="{660F4CAF-8508-4B88-865B-47899806A108}" srcOrd="0" destOrd="0" presId="urn:microsoft.com/office/officeart/2005/8/layout/hList1"/>
    <dgm:cxn modelId="{D8C74039-BE51-4B18-A7D4-C2DC64C3FE47}" type="presOf" srcId="{5773C24F-E18B-478D-99FF-96811026E289}" destId="{8E29C7E4-94E1-4D3C-AA90-ECF058C2A133}" srcOrd="0" destOrd="5" presId="urn:microsoft.com/office/officeart/2005/8/layout/hList1"/>
    <dgm:cxn modelId="{F3982A4A-0AC6-4EF0-BC6E-E354FD6C81F4}" srcId="{BA1FA9A5-16D2-4370-9E6D-5CB23B0868EE}" destId="{292A0FFE-83E9-4415-AE58-A8217A6524B4}" srcOrd="0" destOrd="0" parTransId="{6D857446-0740-45FC-8F70-E1F0C9CA4B5D}" sibTransId="{D5804C5F-BEDD-4011-9C09-0E0FACE5E15F}"/>
    <dgm:cxn modelId="{C7B3A39D-A8D2-4C63-A70E-6DD533C2259F}" srcId="{C6404FF4-0DDD-4BC4-949F-97C81B0F8EE0}" destId="{6F9E4FE4-2CAC-4C65-852C-5C9D85DC6503}" srcOrd="0" destOrd="0" parTransId="{30B9767D-E2E3-44A1-A0D6-E5EC0EB8F993}" sibTransId="{10A556D2-7249-498F-844B-E3D5A9EB5AC4}"/>
    <dgm:cxn modelId="{7C88190D-0F6F-4847-8027-C27E1747F613}" srcId="{C6404FF4-0DDD-4BC4-949F-97C81B0F8EE0}" destId="{78196474-821A-4523-A085-2562264E823E}" srcOrd="3" destOrd="0" parTransId="{E75F5DA1-D2FB-4E25-9216-F0B37C3A2E1A}" sibTransId="{3EF7FF06-1E57-4094-B7B2-1E3F9D91FC3A}"/>
    <dgm:cxn modelId="{3D4D6215-315F-429F-9D7D-4DBD22E765C6}" srcId="{C6404FF4-0DDD-4BC4-949F-97C81B0F8EE0}" destId="{683FF465-E7AF-4F53-B00C-33CF5D272A76}" srcOrd="1" destOrd="0" parTransId="{E0EEA76F-0DBE-4AD7-8401-92BA27E133C6}" sibTransId="{83129DD7-1B88-497B-955E-91450F7845D1}"/>
    <dgm:cxn modelId="{3049F0D9-3CD2-4707-B655-FF69BDDE159F}" srcId="{292A0FFE-83E9-4415-AE58-A8217A6524B4}" destId="{83630F2E-4106-462D-83B8-69F3DFD007C6}" srcOrd="4" destOrd="0" parTransId="{AB3338F8-0551-4945-9CB3-CBE93E9CB1D8}" sibTransId="{8CB187F8-3D34-4F79-B4E0-355829FC8D0E}"/>
    <dgm:cxn modelId="{4CFEEB60-B44E-43C9-AC4B-89EA80CBE872}" type="presOf" srcId="{FF111CE0-78E7-4117-BB5D-721DBFA7BBBB}" destId="{B1C7D7B0-425A-4EF7-B810-831766E3239A}" srcOrd="0" destOrd="1" presId="urn:microsoft.com/office/officeart/2005/8/layout/hList1"/>
    <dgm:cxn modelId="{046E558D-26D3-4725-BD04-1F908D820052}" type="presOf" srcId="{78196474-821A-4523-A085-2562264E823E}" destId="{8E29C7E4-94E1-4D3C-AA90-ECF058C2A133}" srcOrd="0" destOrd="3" presId="urn:microsoft.com/office/officeart/2005/8/layout/hList1"/>
    <dgm:cxn modelId="{BEE55FE4-F161-4753-BF99-541B76880D0B}" type="presOf" srcId="{683FF465-E7AF-4F53-B00C-33CF5D272A76}" destId="{8E29C7E4-94E1-4D3C-AA90-ECF058C2A133}" srcOrd="0" destOrd="1" presId="urn:microsoft.com/office/officeart/2005/8/layout/hList1"/>
    <dgm:cxn modelId="{32131EFA-88B8-415E-91CA-CD9CF99AEE10}" srcId="{C6404FF4-0DDD-4BC4-949F-97C81B0F8EE0}" destId="{F4011E31-CF4D-4997-B1D6-AE5A59FEC6AA}" srcOrd="4" destOrd="0" parTransId="{29246C3A-5995-4729-A03C-1CF591E982D9}" sibTransId="{6D1E1912-4D52-4D77-9405-1D1E5B44867A}"/>
    <dgm:cxn modelId="{D7B8DC57-038E-4B95-834F-3C1C96AA8B69}" srcId="{BA1FA9A5-16D2-4370-9E6D-5CB23B0868EE}" destId="{C6404FF4-0DDD-4BC4-949F-97C81B0F8EE0}" srcOrd="1" destOrd="0" parTransId="{18BA897D-6F1C-4EB7-B540-2EE457D93492}" sibTransId="{A08099BC-7821-478D-8E74-EECB36B0092E}"/>
    <dgm:cxn modelId="{BA33C529-D47D-4A9E-BEAD-5434D86E0A2B}" srcId="{C6404FF4-0DDD-4BC4-949F-97C81B0F8EE0}" destId="{5773C24F-E18B-478D-99FF-96811026E289}" srcOrd="5" destOrd="0" parTransId="{D06A0E87-42F2-49BB-B28B-7714ECCBFE8C}" sibTransId="{F301FFD5-BEB9-4AE0-8E89-F2767C636849}"/>
    <dgm:cxn modelId="{9ACF273D-823E-454F-9C7C-E3BE92D01D1B}" type="presParOf" srcId="{660F4CAF-8508-4B88-865B-47899806A108}" destId="{9421710E-D465-4AA2-9DF9-7F21374E5BF9}" srcOrd="0" destOrd="0" presId="urn:microsoft.com/office/officeart/2005/8/layout/hList1"/>
    <dgm:cxn modelId="{A6634E48-9FFC-4B24-A17D-A08A6ACD3426}" type="presParOf" srcId="{9421710E-D465-4AA2-9DF9-7F21374E5BF9}" destId="{6E30CB1D-7A7A-4531-BD86-58EC60DCF634}" srcOrd="0" destOrd="0" presId="urn:microsoft.com/office/officeart/2005/8/layout/hList1"/>
    <dgm:cxn modelId="{873BDD51-E185-42DC-9050-C7295691092E}" type="presParOf" srcId="{9421710E-D465-4AA2-9DF9-7F21374E5BF9}" destId="{B1C7D7B0-425A-4EF7-B810-831766E3239A}" srcOrd="1" destOrd="0" presId="urn:microsoft.com/office/officeart/2005/8/layout/hList1"/>
    <dgm:cxn modelId="{CFCDE818-E63F-4DDB-B320-AB24F27BC2F9}" type="presParOf" srcId="{660F4CAF-8508-4B88-865B-47899806A108}" destId="{5778AC98-1BC7-44E1-BA64-2A759AAD74E1}" srcOrd="1" destOrd="0" presId="urn:microsoft.com/office/officeart/2005/8/layout/hList1"/>
    <dgm:cxn modelId="{4D90755D-2358-427A-88FC-F517F19A540A}" type="presParOf" srcId="{660F4CAF-8508-4B88-865B-47899806A108}" destId="{41C69909-0139-4362-9EEB-6129A78F5489}" srcOrd="2" destOrd="0" presId="urn:microsoft.com/office/officeart/2005/8/layout/hList1"/>
    <dgm:cxn modelId="{DF9BAA76-8D50-4352-860E-CB906F854A80}" type="presParOf" srcId="{41C69909-0139-4362-9EEB-6129A78F5489}" destId="{33F43590-AB5C-4F23-8D6B-0F5CEE5BE46E}" srcOrd="0" destOrd="0" presId="urn:microsoft.com/office/officeart/2005/8/layout/hList1"/>
    <dgm:cxn modelId="{5DBE1572-79EE-4CB5-B64D-B942453F9A86}" type="presParOf" srcId="{41C69909-0139-4362-9EEB-6129A78F5489}" destId="{8E29C7E4-94E1-4D3C-AA90-ECF058C2A13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30CB1D-7A7A-4531-BD86-58EC60DCF634}">
      <dsp:nvSpPr>
        <dsp:cNvPr id="0" name=""/>
        <dsp:cNvSpPr/>
      </dsp:nvSpPr>
      <dsp:spPr>
        <a:xfrm>
          <a:off x="28" y="81868"/>
          <a:ext cx="2725509" cy="682950"/>
        </a:xfrm>
        <a:prstGeom prst="rect">
          <a:avLst/>
        </a:prstGeom>
        <a:solidFill>
          <a:srgbClr val="92D05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b="1" kern="1200" dirty="0" smtClean="0">
              <a:solidFill>
                <a:schemeClr val="tx1"/>
              </a:solidFill>
            </a:rPr>
            <a:t>RAP BP</a:t>
          </a:r>
          <a:endParaRPr lang="fr-FR" sz="3200" b="1" kern="1200" dirty="0">
            <a:solidFill>
              <a:schemeClr val="tx1"/>
            </a:solidFill>
          </a:endParaRPr>
        </a:p>
      </dsp:txBody>
      <dsp:txXfrm>
        <a:off x="28" y="81868"/>
        <a:ext cx="2725509" cy="682950"/>
      </dsp:txXfrm>
    </dsp:sp>
    <dsp:sp modelId="{B1C7D7B0-425A-4EF7-B810-831766E3239A}">
      <dsp:nvSpPr>
        <dsp:cNvPr id="0" name=""/>
        <dsp:cNvSpPr/>
      </dsp:nvSpPr>
      <dsp:spPr>
        <a:xfrm>
          <a:off x="28" y="764819"/>
          <a:ext cx="2725509" cy="32173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b="1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rPr>
            <a:t>Hautement qualifié </a:t>
          </a:r>
          <a:endParaRPr lang="fr-FR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b="1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rPr>
            <a:t>Encadrement d’équipe</a:t>
          </a:r>
          <a:endParaRPr lang="fr-FR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b="1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rPr>
            <a:t>Secteur de la gastronomie</a:t>
          </a:r>
          <a:endParaRPr lang="fr-FR" sz="1900" b="1" kern="1200" dirty="0"/>
        </a:p>
      </dsp:txBody>
      <dsp:txXfrm>
        <a:off x="28" y="764819"/>
        <a:ext cx="2725509" cy="3217311"/>
      </dsp:txXfrm>
    </dsp:sp>
    <dsp:sp modelId="{33F43590-AB5C-4F23-8D6B-0F5CEE5BE46E}">
      <dsp:nvSpPr>
        <dsp:cNvPr id="0" name=""/>
        <dsp:cNvSpPr/>
      </dsp:nvSpPr>
      <dsp:spPr>
        <a:xfrm>
          <a:off x="3107109" y="81868"/>
          <a:ext cx="2725509" cy="682950"/>
        </a:xfrm>
        <a:prstGeom prst="rect">
          <a:avLst/>
        </a:prstGeom>
        <a:solidFill>
          <a:srgbClr val="92D05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130048" rIns="227584" bIns="130048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b="1" kern="1200" dirty="0" smtClean="0">
              <a:solidFill>
                <a:schemeClr val="tx1"/>
              </a:solidFill>
            </a:rPr>
            <a:t>RC BP</a:t>
          </a:r>
          <a:endParaRPr lang="fr-FR" sz="3200" b="1" kern="1200" dirty="0">
            <a:solidFill>
              <a:schemeClr val="tx1"/>
            </a:solidFill>
          </a:endParaRPr>
        </a:p>
      </dsp:txBody>
      <dsp:txXfrm>
        <a:off x="3107109" y="81868"/>
        <a:ext cx="2725509" cy="682950"/>
      </dsp:txXfrm>
    </dsp:sp>
    <dsp:sp modelId="{8E29C7E4-94E1-4D3C-AA90-ECF058C2A133}">
      <dsp:nvSpPr>
        <dsp:cNvPr id="0" name=""/>
        <dsp:cNvSpPr/>
      </dsp:nvSpPr>
      <dsp:spPr>
        <a:xfrm>
          <a:off x="3107109" y="764819"/>
          <a:ext cx="2725509" cy="321731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b="1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rPr>
            <a:t>Autonome dans la sélection des vins </a:t>
          </a:r>
          <a:endParaRPr lang="fr-FR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b="1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rPr>
            <a:t>Responsable dans la répartition des tâches </a:t>
          </a:r>
          <a:endParaRPr lang="fr-FR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900" b="1" kern="1200" dirty="0" smtClean="0">
              <a:solidFill>
                <a:srgbClr val="FF0000"/>
              </a:solidFill>
              <a:effectLst/>
              <a:latin typeface="+mn-lt"/>
              <a:ea typeface="+mn-ea"/>
              <a:cs typeface="+mn-cs"/>
            </a:rPr>
            <a:t>Autonome dans la création et la mise à jour des supports</a:t>
          </a:r>
          <a:endParaRPr lang="fr-FR" sz="1900" b="1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fr-FR" sz="1900" kern="1200" dirty="0"/>
        </a:p>
      </dsp:txBody>
      <dsp:txXfrm>
        <a:off x="3107109" y="764819"/>
        <a:ext cx="2725509" cy="32173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13/03/2023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ANAIS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98586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MATHIEU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63427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PHILIPPE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676749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PHILIPPE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5043133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PHILIPPE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781252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MATHIEU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839190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MATHIEU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60711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PHILIPPE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178112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PHILIPPE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210892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PHILIPPE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27076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PHILIPPE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4795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MICHEL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7781976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PHILIPPE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43394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PHILIPPE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24319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PHILIPPE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6093944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PHILIPPE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513390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PHILIPPE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193189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PHILIPPE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02242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/>
              <a:t>PHILIPPE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29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3607287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MATHIEU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30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564779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CM BM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31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71930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MATHIEU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32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507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MICHEL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753337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JB LB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33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070482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MATHIEU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34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5298096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JB LB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35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8279436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AW RB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36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6757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ANAIS, PHILIPPE FB, DAVID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0641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MATHIEU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6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71660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MATHIEU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7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03214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MATHIEU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8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44979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MATHIEU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9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4337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MATHIEU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10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86782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661800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XX/XX/XXXX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5226529"/>
            <a:ext cx="3240000" cy="1200000"/>
          </a:xfrm>
        </p:spPr>
        <p:txBody>
          <a:bodyPr anchor="b" anchorCtr="0"/>
          <a:lstStyle>
            <a:lvl1pPr>
              <a:defRPr sz="1150"/>
            </a:lvl1pPr>
          </a:lstStyle>
          <a:p>
            <a:r>
              <a:rPr lang="fr-FR" dirty="0"/>
              <a:t>Intitulé de la direction </a:t>
            </a:r>
            <a:br>
              <a:rPr lang="fr-FR" dirty="0"/>
            </a:br>
            <a:r>
              <a:rPr lang="fr-FR" dirty="0"/>
              <a:t>ou de l’organisme rattaché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661800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50567"/>
            <a:ext cx="5651510" cy="4646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24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3128061"/>
            <a:ext cx="8424000" cy="27696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/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cxnSp>
        <p:nvCxnSpPr>
          <p:cNvPr id="12" name="Connecteur droit 11"/>
          <p:cNvCxnSpPr/>
          <p:nvPr userDrawn="1"/>
        </p:nvCxnSpPr>
        <p:spPr bwMode="gray">
          <a:xfrm>
            <a:off x="360000" y="63792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39630"/>
            <a:ext cx="2879750" cy="236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200000"/>
            <a:ext cx="8424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2522624"/>
            <a:ext cx="252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2524800"/>
            <a:ext cx="252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2524800"/>
            <a:ext cx="2520000" cy="3374400"/>
          </a:xfrm>
        </p:spPr>
        <p:txBody>
          <a:bodyPr/>
          <a:lstStyle>
            <a:lvl1pPr marL="143996" indent="-143996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/>
            </a:lvl1pPr>
            <a:lvl2pPr marL="323992" indent="-143996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0" y="1412776"/>
            <a:ext cx="9144000" cy="5446424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84000"/>
            <a:ext cx="8424000" cy="53952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5990" indent="-39599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1200000"/>
            <a:ext cx="8424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/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240000"/>
            <a:ext cx="5472000" cy="480000"/>
          </a:xfrm>
        </p:spPr>
        <p:txBody>
          <a:bodyPr/>
          <a:lstStyle>
            <a:lvl1pPr marL="107997" indent="-107997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7997" indent="-107997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2448000"/>
            <a:ext cx="252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2448000"/>
            <a:ext cx="252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2448000"/>
            <a:ext cx="252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1200000"/>
            <a:ext cx="8424000" cy="960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2448000"/>
            <a:ext cx="8424000" cy="3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 bwMode="gray">
          <a:xfrm>
            <a:off x="7614000" y="6378000"/>
            <a:ext cx="117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ctr">
              <a:defRPr sz="750" b="1">
                <a:solidFill>
                  <a:schemeClr val="tx1"/>
                </a:solidFill>
              </a:defRPr>
            </a:lvl1pPr>
          </a:lstStyle>
          <a:p>
            <a:pPr algn="r"/>
            <a:r>
              <a:rPr lang="fr-FR" cap="all" dirty="0"/>
              <a:t>XX/XX/XXXX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 bwMode="gray">
          <a:xfrm>
            <a:off x="360000" y="6378000"/>
            <a:ext cx="5904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l">
              <a:defRPr sz="750" b="1">
                <a:solidFill>
                  <a:schemeClr val="tx1"/>
                </a:solidFill>
              </a:defRPr>
            </a:lvl1pPr>
          </a:lstStyle>
          <a:p>
            <a:r>
              <a:rPr lang="fr-FR" dirty="0"/>
              <a:t>Intitulé de la direction ou de l’organisme rattaché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6264000" y="6378000"/>
            <a:ext cx="1350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10" name="Connecteur droit 9"/>
          <p:cNvCxnSpPr/>
          <p:nvPr userDrawn="1"/>
        </p:nvCxnSpPr>
        <p:spPr bwMode="gray">
          <a:xfrm>
            <a:off x="360000" y="6379200"/>
            <a:ext cx="8424000" cy="0"/>
          </a:xfrm>
          <a:prstGeom prst="line">
            <a:avLst/>
          </a:prstGeom>
          <a:ln w="1016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age 6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4000"/>
            <a:ext cx="1007913" cy="82869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</p:sldLayoutIdLst>
  <p:hf hdr="0"/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378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251994" indent="-71999" algn="l" defTabSz="914378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/>
          </a:solidFill>
          <a:latin typeface="+mn-lt"/>
          <a:ea typeface="+mn-ea"/>
          <a:cs typeface="+mn-cs"/>
        </a:defRPr>
      </a:lvl2pPr>
      <a:lvl3pPr marL="431990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/>
          </a:solidFill>
          <a:latin typeface="+mn-lt"/>
          <a:ea typeface="+mn-ea"/>
          <a:cs typeface="+mn-cs"/>
        </a:defRPr>
      </a:lvl3pPr>
      <a:lvl4pPr marL="611985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/>
          </a:solidFill>
          <a:latin typeface="+mn-lt"/>
          <a:ea typeface="+mn-ea"/>
          <a:cs typeface="+mn-cs"/>
        </a:defRPr>
      </a:lvl4pPr>
      <a:lvl5pPr marL="827979" indent="-71999" algn="l" defTabSz="914378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221214_TABLEAU_suivi_des_competences_CCF_MC_VALIDE.xlsm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/>
              <a:t>XX/XX/XXXX</a:t>
            </a: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DGESCO - Bureau des diplômes professionnels / IGESR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140CD-8AED-46FF-A9A2-77308F3F39AE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2429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PRÉSENTATION DES </a:t>
            </a:r>
            <a:r>
              <a:rPr lang="fr-FR" dirty="0" smtClean="0"/>
              <a:t>RÉFÉRENTIELS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13" name="Espace réservé du pied de page 7">
            <a:extLst>
              <a:ext uri="{FF2B5EF4-FFF2-40B4-BE49-F238E27FC236}">
                <a16:creationId xmlns:a16="http://schemas.microsoft.com/office/drawing/2014/main" id="{67C1DCDA-857A-B14E-ABEC-CBB521F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  <a:p>
            <a:endParaRPr lang="fr-FR" dirty="0"/>
          </a:p>
        </p:txBody>
      </p:sp>
      <p:sp>
        <p:nvSpPr>
          <p:cNvPr id="14" name="object 2"/>
          <p:cNvSpPr txBox="1">
            <a:spLocks/>
          </p:cNvSpPr>
          <p:nvPr/>
        </p:nvSpPr>
        <p:spPr bwMode="gray">
          <a:xfrm>
            <a:off x="1557632" y="435583"/>
            <a:ext cx="7586368" cy="403957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pc="-10" dirty="0" smtClean="0"/>
              <a:t>Désormais deux </a:t>
            </a:r>
            <a:r>
              <a:rPr lang="fr-FR" spc="-10" dirty="0"/>
              <a:t>diplômes de niveau </a:t>
            </a:r>
            <a:r>
              <a:rPr lang="fr-FR" spc="-10" dirty="0" smtClean="0"/>
              <a:t>IV…</a:t>
            </a:r>
            <a:endParaRPr lang="fr-FR" spc="-20" dirty="0"/>
          </a:p>
        </p:txBody>
      </p:sp>
      <p:sp>
        <p:nvSpPr>
          <p:cNvPr id="17" name="object 2"/>
          <p:cNvSpPr txBox="1">
            <a:spLocks/>
          </p:cNvSpPr>
          <p:nvPr/>
        </p:nvSpPr>
        <p:spPr>
          <a:xfrm>
            <a:off x="288759" y="868656"/>
            <a:ext cx="6696744" cy="40395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>
            <a:lvl1pPr>
              <a:defRPr sz="255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0"/>
              </a:spcBef>
            </a:pPr>
            <a:r>
              <a:rPr lang="fr-FR" i="1" kern="0" spc="-10" dirty="0" smtClean="0"/>
              <a:t>…mais deux viviers différents...</a:t>
            </a:r>
            <a:endParaRPr lang="fr-FR" i="1" kern="0" spc="-20" dirty="0"/>
          </a:p>
        </p:txBody>
      </p:sp>
      <p:sp>
        <p:nvSpPr>
          <p:cNvPr id="18" name="object 2"/>
          <p:cNvSpPr txBox="1">
            <a:spLocks/>
          </p:cNvSpPr>
          <p:nvPr/>
        </p:nvSpPr>
        <p:spPr>
          <a:xfrm>
            <a:off x="4203227" y="3302979"/>
            <a:ext cx="6707333" cy="40395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>
            <a:lvl1pPr>
              <a:defRPr sz="255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0"/>
              </a:spcBef>
            </a:pPr>
            <a:r>
              <a:rPr lang="fr-FR" i="1" kern="0" spc="-10" dirty="0" smtClean="0"/>
              <a:t>…et deux parcours différents.</a:t>
            </a:r>
            <a:endParaRPr lang="fr-FR" i="1" kern="0" spc="-20" dirty="0"/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/>
          </p:nvPr>
        </p:nvGraphicFramePr>
        <p:xfrm>
          <a:off x="1250899" y="1378833"/>
          <a:ext cx="5904656" cy="19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61994">
                  <a:extLst>
                    <a:ext uri="{9D8B030D-6E8A-4147-A177-3AD203B41FA5}">
                      <a16:colId xmlns:a16="http://schemas.microsoft.com/office/drawing/2014/main" val="2104806324"/>
                    </a:ext>
                  </a:extLst>
                </a:gridCol>
                <a:gridCol w="3042662">
                  <a:extLst>
                    <a:ext uri="{9D8B030D-6E8A-4147-A177-3AD203B41FA5}">
                      <a16:colId xmlns:a16="http://schemas.microsoft.com/office/drawing/2014/main" val="309722551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MC en 1 an</a:t>
                      </a:r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BP en 2 ans</a:t>
                      </a:r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7706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Post-</a:t>
                      </a:r>
                      <a:r>
                        <a:rPr lang="fr-FR" baseline="0" dirty="0" smtClean="0"/>
                        <a:t> baccalauréat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Poursuite du </a:t>
                      </a:r>
                      <a:r>
                        <a:rPr lang="fr-FR" baseline="0" dirty="0" smtClean="0"/>
                        <a:t>CAP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2363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Etre titulaire d’un diplôme de niveau 4</a:t>
                      </a:r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Etre titulaire d’un diplôme de niveau 3, 4 ou 5, dans le secteur HR </a:t>
                      </a:r>
                    </a:p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446198"/>
                  </a:ext>
                </a:extLst>
              </a:tr>
            </a:tbl>
          </a:graphicData>
        </a:graphic>
      </p:graphicFrame>
      <p:sp>
        <p:nvSpPr>
          <p:cNvPr id="7" name="Flèche courbée vers la droite 6"/>
          <p:cNvSpPr/>
          <p:nvPr/>
        </p:nvSpPr>
        <p:spPr>
          <a:xfrm rot="20268010">
            <a:off x="327505" y="1471166"/>
            <a:ext cx="742602" cy="1490467"/>
          </a:xfrm>
          <a:prstGeom prst="curvedRightArrow">
            <a:avLst>
              <a:gd name="adj1" fmla="val 25000"/>
              <a:gd name="adj2" fmla="val 50000"/>
              <a:gd name="adj3" fmla="val 40992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3" name="Image 2" descr="Capture d’écra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9102" y="3898147"/>
            <a:ext cx="4626116" cy="2843294"/>
          </a:xfrm>
          <a:prstGeom prst="rect">
            <a:avLst/>
          </a:prstGeom>
          <a:solidFill>
            <a:srgbClr val="92D050"/>
          </a:solidFill>
          <a:ln w="38100">
            <a:solidFill>
              <a:srgbClr val="92D050"/>
            </a:solidFill>
            <a:prstDash val="sysDot"/>
          </a:ln>
        </p:spPr>
      </p:pic>
      <p:sp>
        <p:nvSpPr>
          <p:cNvPr id="16" name="Flèche courbée vers la droite 15"/>
          <p:cNvSpPr/>
          <p:nvPr/>
        </p:nvSpPr>
        <p:spPr>
          <a:xfrm rot="10457108">
            <a:off x="7349859" y="1821329"/>
            <a:ext cx="740772" cy="1328530"/>
          </a:xfrm>
          <a:prstGeom prst="curvedRight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09804" y="3869013"/>
            <a:ext cx="2052088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endParaRPr lang="fr-FR" b="1" dirty="0" smtClean="0"/>
          </a:p>
          <a:p>
            <a:pPr algn="ctr"/>
            <a:r>
              <a:rPr lang="fr-FR" b="1" dirty="0" smtClean="0"/>
              <a:t>PROFILS VARIES </a:t>
            </a:r>
          </a:p>
          <a:p>
            <a:pPr algn="ctr"/>
            <a:r>
              <a:rPr lang="fr-FR" b="1" dirty="0" smtClean="0"/>
              <a:t> </a:t>
            </a:r>
            <a:endParaRPr lang="fr-FR" b="1" dirty="0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1557632" y="3328228"/>
            <a:ext cx="566096" cy="5183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Connecteur droit avec flèche 18"/>
          <p:cNvCxnSpPr/>
          <p:nvPr/>
        </p:nvCxnSpPr>
        <p:spPr>
          <a:xfrm flipV="1">
            <a:off x="3637131" y="3340315"/>
            <a:ext cx="566096" cy="5183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0947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7" grpId="0" animBg="1"/>
      <p:bldP spid="16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PRÉSENTATION DES </a:t>
            </a:r>
            <a:r>
              <a:rPr lang="fr-FR" dirty="0" smtClean="0"/>
              <a:t>RÉFÉRENTIELS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13" name="Espace réservé du pied de page 7">
            <a:extLst>
              <a:ext uri="{FF2B5EF4-FFF2-40B4-BE49-F238E27FC236}">
                <a16:creationId xmlns:a16="http://schemas.microsoft.com/office/drawing/2014/main" id="{67C1DCDA-857A-B14E-ABEC-CBB521F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1560431" y="316043"/>
            <a:ext cx="7586368" cy="403957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pc="-10" dirty="0"/>
              <a:t>La finalité de l’insertion…</a:t>
            </a:r>
            <a:endParaRPr spc="-2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898635"/>
              </p:ext>
            </p:extLst>
          </p:nvPr>
        </p:nvGraphicFramePr>
        <p:xfrm>
          <a:off x="284542" y="1994652"/>
          <a:ext cx="3495370" cy="3070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5370">
                  <a:extLst>
                    <a:ext uri="{9D8B030D-6E8A-4147-A177-3AD203B41FA5}">
                      <a16:colId xmlns:a16="http://schemas.microsoft.com/office/drawing/2014/main" val="1201366946"/>
                    </a:ext>
                  </a:extLst>
                </a:gridCol>
              </a:tblGrid>
              <a:tr h="426236"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MC en 1 an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524498"/>
                  </a:ext>
                </a:extLst>
              </a:tr>
              <a:tr h="264409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Employé de restaurant spécialisé dans la commercialisation des boissons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Commis sommelier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Sommelier</a:t>
                      </a: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597148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063369"/>
              </p:ext>
            </p:extLst>
          </p:nvPr>
        </p:nvGraphicFramePr>
        <p:xfrm>
          <a:off x="4017727" y="1994652"/>
          <a:ext cx="5004088" cy="3070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4088">
                  <a:extLst>
                    <a:ext uri="{9D8B030D-6E8A-4147-A177-3AD203B41FA5}">
                      <a16:colId xmlns:a16="http://schemas.microsoft.com/office/drawing/2014/main" val="3097225511"/>
                    </a:ext>
                  </a:extLst>
                </a:gridCol>
              </a:tblGrid>
              <a:tr h="47341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BP en 2 ans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770620"/>
                  </a:ext>
                </a:extLst>
              </a:tr>
              <a:tr h="259691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Sommelier responsable </a:t>
                      </a:r>
                      <a:r>
                        <a:rPr lang="fr-FR" dirty="0" smtClean="0"/>
                        <a:t>dans des restaurants à </a:t>
                      </a:r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vocation gastronomique</a:t>
                      </a:r>
                      <a:r>
                        <a:rPr lang="fr-FR" dirty="0" smtClean="0"/>
                        <a:t>, spécialisé dans la commercialisation des vins et des autres boissons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>
                          <a:solidFill>
                            <a:srgbClr val="FF0000"/>
                          </a:solidFill>
                        </a:rPr>
                        <a:t>Responsable</a:t>
                      </a:r>
                      <a:r>
                        <a:rPr lang="fr-FR" dirty="0" smtClean="0"/>
                        <a:t> des vins et des autres boissons dans les chaînes de distribution, les magasins spécialisés et les domaines viticoles.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2363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079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PRÉSENTATION DES </a:t>
            </a:r>
            <a:r>
              <a:rPr lang="fr-FR" dirty="0" smtClean="0"/>
              <a:t>RÉFÉRENTIELS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12</a:t>
            </a:fld>
            <a:endParaRPr lang="fr-FR" dirty="0"/>
          </a:p>
        </p:txBody>
      </p:sp>
      <p:sp>
        <p:nvSpPr>
          <p:cNvPr id="13" name="Espace réservé du pied de page 7">
            <a:extLst>
              <a:ext uri="{FF2B5EF4-FFF2-40B4-BE49-F238E27FC236}">
                <a16:creationId xmlns:a16="http://schemas.microsoft.com/office/drawing/2014/main" id="{67C1DCDA-857A-B14E-ABEC-CBB521F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1331640" y="382236"/>
            <a:ext cx="8064896" cy="403957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pc="-10" dirty="0" smtClean="0"/>
              <a:t> La structuration générale des référentiels</a:t>
            </a:r>
            <a:endParaRPr spc="-20" dirty="0"/>
          </a:p>
        </p:txBody>
      </p:sp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4950827"/>
              </p:ext>
            </p:extLst>
          </p:nvPr>
        </p:nvGraphicFramePr>
        <p:xfrm>
          <a:off x="362921" y="1383886"/>
          <a:ext cx="8208912" cy="3880808"/>
        </p:xfrm>
        <a:graphic>
          <a:graphicData uri="http://schemas.openxmlformats.org/drawingml/2006/table">
            <a:tbl>
              <a:tblPr firstRow="1" firstCol="1" bandRow="1"/>
              <a:tblGrid>
                <a:gridCol w="580994">
                  <a:extLst>
                    <a:ext uri="{9D8B030D-6E8A-4147-A177-3AD203B41FA5}">
                      <a16:colId xmlns:a16="http://schemas.microsoft.com/office/drawing/2014/main" val="1092653612"/>
                    </a:ext>
                  </a:extLst>
                </a:gridCol>
                <a:gridCol w="3932570">
                  <a:extLst>
                    <a:ext uri="{9D8B030D-6E8A-4147-A177-3AD203B41FA5}">
                      <a16:colId xmlns:a16="http://schemas.microsoft.com/office/drawing/2014/main" val="3647302622"/>
                    </a:ext>
                  </a:extLst>
                </a:gridCol>
                <a:gridCol w="210201">
                  <a:extLst>
                    <a:ext uri="{9D8B030D-6E8A-4147-A177-3AD203B41FA5}">
                      <a16:colId xmlns:a16="http://schemas.microsoft.com/office/drawing/2014/main" val="551043763"/>
                    </a:ext>
                  </a:extLst>
                </a:gridCol>
                <a:gridCol w="3485147">
                  <a:extLst>
                    <a:ext uri="{9D8B030D-6E8A-4147-A177-3AD203B41FA5}">
                      <a16:colId xmlns:a16="http://schemas.microsoft.com/office/drawing/2014/main" val="165378089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Partie du référentiel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Précision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060645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80096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Référentiel d’activités professionnelles </a:t>
                      </a:r>
                      <a:r>
                        <a:rPr lang="fr-FR" sz="1400" b="1" dirty="0" smtClean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(RAP)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Définition du métier et des conditions d’exercice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4955419"/>
                  </a:ext>
                </a:extLst>
              </a:tr>
              <a:tr h="1073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24286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Référentiel de compétences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Mise en relation des activités professionnelles et des compétences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117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Mise en relation des compétences professionnelles et des savoirs associés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1762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155624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Référentiel d’évaluation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Unités constitutives du diplôme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4495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Règlement d’examen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8870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Epreuves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817169"/>
                  </a:ext>
                </a:extLst>
              </a:tr>
              <a:tr h="660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9083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Formation en milieu professionnel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17654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Cadre de support pour l’épreuve E2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Carte des vins et autres boissons </a:t>
                      </a:r>
                      <a:endParaRPr lang="fr-FR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CAA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3525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408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PRÉSENTATION DES </a:t>
            </a:r>
            <a:r>
              <a:rPr lang="fr-FR" dirty="0" smtClean="0"/>
              <a:t>RÉFÉRENTIELS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13</a:t>
            </a:fld>
            <a:endParaRPr lang="fr-FR" dirty="0"/>
          </a:p>
        </p:txBody>
      </p:sp>
      <p:sp>
        <p:nvSpPr>
          <p:cNvPr id="13" name="Espace réservé du pied de page 7">
            <a:extLst>
              <a:ext uri="{FF2B5EF4-FFF2-40B4-BE49-F238E27FC236}">
                <a16:creationId xmlns:a16="http://schemas.microsoft.com/office/drawing/2014/main" id="{67C1DCDA-857A-B14E-ABEC-CBB521F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10" name="object 2"/>
          <p:cNvSpPr txBox="1">
            <a:spLocks noGrp="1"/>
          </p:cNvSpPr>
          <p:nvPr>
            <p:ph type="title"/>
          </p:nvPr>
        </p:nvSpPr>
        <p:spPr>
          <a:xfrm>
            <a:off x="1353094" y="460944"/>
            <a:ext cx="7586368" cy="403957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pc="-10" dirty="0" smtClean="0"/>
              <a:t>RAP :  </a:t>
            </a:r>
            <a:r>
              <a:rPr lang="fr-FR" spc="-10" dirty="0"/>
              <a:t>structuration </a:t>
            </a:r>
            <a:r>
              <a:rPr lang="fr-FR" spc="-10" dirty="0" smtClean="0"/>
              <a:t>générale</a:t>
            </a:r>
            <a:endParaRPr spc="-20" dirty="0"/>
          </a:p>
        </p:txBody>
      </p:sp>
      <p:sp>
        <p:nvSpPr>
          <p:cNvPr id="3" name="Pentagone 2"/>
          <p:cNvSpPr/>
          <p:nvPr/>
        </p:nvSpPr>
        <p:spPr>
          <a:xfrm>
            <a:off x="179512" y="2733379"/>
            <a:ext cx="2135214" cy="1420736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1 pôle</a:t>
            </a:r>
            <a:endParaRPr lang="fr-F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314726" y="2010442"/>
            <a:ext cx="1994548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Activité professionnelle 1</a:t>
            </a:r>
            <a:endParaRPr lang="fr-FR" b="1" dirty="0"/>
          </a:p>
        </p:txBody>
      </p:sp>
      <p:sp>
        <p:nvSpPr>
          <p:cNvPr id="14" name="Pentagone 13"/>
          <p:cNvSpPr/>
          <p:nvPr/>
        </p:nvSpPr>
        <p:spPr>
          <a:xfrm>
            <a:off x="4618982" y="2733379"/>
            <a:ext cx="2113258" cy="1420736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1 Bloc de compétences</a:t>
            </a:r>
            <a:endParaRPr lang="fr-F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5" name="Pentagone 14"/>
          <p:cNvSpPr/>
          <p:nvPr/>
        </p:nvSpPr>
        <p:spPr>
          <a:xfrm>
            <a:off x="6937396" y="2733379"/>
            <a:ext cx="2002066" cy="1420736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/>
                </a:solidFill>
              </a:rPr>
              <a:t>1 unité de certification</a:t>
            </a:r>
            <a:endParaRPr lang="fr-F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tx1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2321125" y="3618601"/>
            <a:ext cx="1994548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Activité professionnelle 2</a:t>
            </a:r>
          </a:p>
        </p:txBody>
      </p:sp>
      <p:sp>
        <p:nvSpPr>
          <p:cNvPr id="17" name="Rectangle à coins arrondis 16"/>
          <p:cNvSpPr/>
          <p:nvPr/>
        </p:nvSpPr>
        <p:spPr>
          <a:xfrm>
            <a:off x="2314726" y="4712476"/>
            <a:ext cx="1994548" cy="9144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/>
              <a:t>Activité professionnelle </a:t>
            </a:r>
          </a:p>
          <a:p>
            <a:pPr algn="ctr"/>
            <a:r>
              <a:rPr lang="fr-FR" b="1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382477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PRÉSENTATION DES </a:t>
            </a:r>
            <a:r>
              <a:rPr lang="fr-FR" dirty="0" smtClean="0"/>
              <a:t>RÉFÉRENTIELS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13" name="Espace réservé du pied de page 7">
            <a:extLst>
              <a:ext uri="{FF2B5EF4-FFF2-40B4-BE49-F238E27FC236}">
                <a16:creationId xmlns:a16="http://schemas.microsoft.com/office/drawing/2014/main" id="{67C1DCDA-857A-B14E-ABEC-CBB521F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7779093"/>
              </p:ext>
            </p:extLst>
          </p:nvPr>
        </p:nvGraphicFramePr>
        <p:xfrm>
          <a:off x="284542" y="1994652"/>
          <a:ext cx="3495370" cy="3070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5370">
                  <a:extLst>
                    <a:ext uri="{9D8B030D-6E8A-4147-A177-3AD203B41FA5}">
                      <a16:colId xmlns:a16="http://schemas.microsoft.com/office/drawing/2014/main" val="1201366946"/>
                    </a:ext>
                  </a:extLst>
                </a:gridCol>
              </a:tblGrid>
              <a:tr h="426236"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MC en 1 an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524498"/>
                  </a:ext>
                </a:extLst>
              </a:tr>
              <a:tr h="264409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="1" dirty="0" smtClean="0"/>
                        <a:t>Pôle 1 </a:t>
                      </a:r>
                      <a:r>
                        <a:rPr lang="fr-FR" dirty="0" smtClean="0"/>
                        <a:t>: « Appréciation des boissons et organisation des achats »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="1" dirty="0" smtClean="0"/>
                        <a:t>Pôle 2 </a:t>
                      </a:r>
                      <a:r>
                        <a:rPr lang="fr-FR" dirty="0" smtClean="0"/>
                        <a:t>: « Organisation et mise en œuvre de l'activité commerciale »</a:t>
                      </a: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597148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5214946"/>
              </p:ext>
            </p:extLst>
          </p:nvPr>
        </p:nvGraphicFramePr>
        <p:xfrm>
          <a:off x="4017727" y="1994652"/>
          <a:ext cx="5004088" cy="30703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4088">
                  <a:extLst>
                    <a:ext uri="{9D8B030D-6E8A-4147-A177-3AD203B41FA5}">
                      <a16:colId xmlns:a16="http://schemas.microsoft.com/office/drawing/2014/main" val="3097225511"/>
                    </a:ext>
                  </a:extLst>
                </a:gridCol>
              </a:tblGrid>
              <a:tr h="473416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BP en 2 ans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770620"/>
                  </a:ext>
                </a:extLst>
              </a:tr>
              <a:tr h="259691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Pôle 1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 : «Organisation des achats et du service»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Pôle 2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 : «Commercialisation des vins et autres boissons»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Pôle 3 : «Gestion des équipes et de l'activité»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2363873"/>
                  </a:ext>
                </a:extLst>
              </a:tr>
            </a:tbl>
          </a:graphicData>
        </a:graphic>
      </p:graphicFrame>
      <p:sp>
        <p:nvSpPr>
          <p:cNvPr id="11" name="object 2"/>
          <p:cNvSpPr txBox="1">
            <a:spLocks noGrp="1"/>
          </p:cNvSpPr>
          <p:nvPr>
            <p:ph type="title"/>
          </p:nvPr>
        </p:nvSpPr>
        <p:spPr>
          <a:xfrm>
            <a:off x="1353094" y="460944"/>
            <a:ext cx="7586368" cy="403957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pc="-10" dirty="0" smtClean="0"/>
              <a:t>RAP :  </a:t>
            </a:r>
            <a:r>
              <a:rPr lang="fr-FR" spc="-10" dirty="0"/>
              <a:t>structuration </a:t>
            </a:r>
            <a:r>
              <a:rPr lang="fr-FR" spc="-10" dirty="0" smtClean="0"/>
              <a:t>générale</a:t>
            </a:r>
            <a:endParaRPr spc="-20" dirty="0"/>
          </a:p>
        </p:txBody>
      </p:sp>
    </p:spTree>
    <p:extLst>
      <p:ext uri="{BB962C8B-B14F-4D97-AF65-F5344CB8AC3E}">
        <p14:creationId xmlns:p14="http://schemas.microsoft.com/office/powerpoint/2010/main" val="2932999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PRÉSENTATION DES </a:t>
            </a:r>
            <a:r>
              <a:rPr lang="fr-FR" dirty="0" smtClean="0"/>
              <a:t>RÉFÉRENTIELS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15</a:t>
            </a:fld>
            <a:endParaRPr lang="fr-FR" dirty="0"/>
          </a:p>
        </p:txBody>
      </p:sp>
      <p:sp>
        <p:nvSpPr>
          <p:cNvPr id="13" name="Espace réservé du pied de page 7">
            <a:extLst>
              <a:ext uri="{FF2B5EF4-FFF2-40B4-BE49-F238E27FC236}">
                <a16:creationId xmlns:a16="http://schemas.microsoft.com/office/drawing/2014/main" id="{67C1DCDA-857A-B14E-ABEC-CBB521F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7928570"/>
              </p:ext>
            </p:extLst>
          </p:nvPr>
        </p:nvGraphicFramePr>
        <p:xfrm>
          <a:off x="348113" y="2057928"/>
          <a:ext cx="8567108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777">
                  <a:extLst>
                    <a:ext uri="{9D8B030D-6E8A-4147-A177-3AD203B41FA5}">
                      <a16:colId xmlns:a16="http://schemas.microsoft.com/office/drawing/2014/main" val="3276570234"/>
                    </a:ext>
                  </a:extLst>
                </a:gridCol>
                <a:gridCol w="2141777">
                  <a:extLst>
                    <a:ext uri="{9D8B030D-6E8A-4147-A177-3AD203B41FA5}">
                      <a16:colId xmlns:a16="http://schemas.microsoft.com/office/drawing/2014/main" val="3897265411"/>
                    </a:ext>
                  </a:extLst>
                </a:gridCol>
                <a:gridCol w="2141777">
                  <a:extLst>
                    <a:ext uri="{9D8B030D-6E8A-4147-A177-3AD203B41FA5}">
                      <a16:colId xmlns:a16="http://schemas.microsoft.com/office/drawing/2014/main" val="2782046789"/>
                    </a:ext>
                  </a:extLst>
                </a:gridCol>
                <a:gridCol w="2141777">
                  <a:extLst>
                    <a:ext uri="{9D8B030D-6E8A-4147-A177-3AD203B41FA5}">
                      <a16:colId xmlns:a16="http://schemas.microsoft.com/office/drawing/2014/main" val="12808886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Pôle 1 :</a:t>
                      </a:r>
                    </a:p>
                    <a:p>
                      <a:r>
                        <a:rPr lang="fr-FR" sz="16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Appréciation des vins et autres boissons et organisation des achats</a:t>
                      </a:r>
                      <a:endParaRPr lang="fr-FR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Analyse sensorielle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Bloc</a:t>
                      </a:r>
                      <a:r>
                        <a:rPr lang="fr-FR" sz="1600" b="1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:</a:t>
                      </a:r>
                    </a:p>
                    <a:p>
                      <a:pPr algn="ctr"/>
                      <a:r>
                        <a:rPr lang="fr-FR" sz="16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Apprécier des vins et autres boissons et organiser des achats</a:t>
                      </a:r>
                      <a:endParaRPr lang="fr-FR" sz="1600" b="1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UP1 :</a:t>
                      </a:r>
                    </a:p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Appréciation des vins et autres boissons et organisation des achats</a:t>
                      </a:r>
                      <a:endParaRPr lang="fr-FR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30113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Approvisionnement et stockage</a:t>
                      </a:r>
                      <a:endParaRPr lang="fr-FR" sz="16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1802704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0988986"/>
              </p:ext>
            </p:extLst>
          </p:nvPr>
        </p:nvGraphicFramePr>
        <p:xfrm>
          <a:off x="348113" y="3935498"/>
          <a:ext cx="8567108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777">
                  <a:extLst>
                    <a:ext uri="{9D8B030D-6E8A-4147-A177-3AD203B41FA5}">
                      <a16:colId xmlns:a16="http://schemas.microsoft.com/office/drawing/2014/main" val="1740991807"/>
                    </a:ext>
                  </a:extLst>
                </a:gridCol>
                <a:gridCol w="2141777">
                  <a:extLst>
                    <a:ext uri="{9D8B030D-6E8A-4147-A177-3AD203B41FA5}">
                      <a16:colId xmlns:a16="http://schemas.microsoft.com/office/drawing/2014/main" val="1462945477"/>
                    </a:ext>
                  </a:extLst>
                </a:gridCol>
                <a:gridCol w="2141777">
                  <a:extLst>
                    <a:ext uri="{9D8B030D-6E8A-4147-A177-3AD203B41FA5}">
                      <a16:colId xmlns:a16="http://schemas.microsoft.com/office/drawing/2014/main" val="2568936908"/>
                    </a:ext>
                  </a:extLst>
                </a:gridCol>
                <a:gridCol w="2141777">
                  <a:extLst>
                    <a:ext uri="{9D8B030D-6E8A-4147-A177-3AD203B41FA5}">
                      <a16:colId xmlns:a16="http://schemas.microsoft.com/office/drawing/2014/main" val="2021114867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Pôle 2 :</a:t>
                      </a:r>
                    </a:p>
                    <a:p>
                      <a:r>
                        <a:rPr lang="fr-FR" sz="16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Organisation et mise en œuvre de l'activité commerciale</a:t>
                      </a:r>
                      <a:endParaRPr lang="fr-FR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Préparation du service</a:t>
                      </a:r>
                      <a:endParaRPr lang="fr-FR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algn="ctr"/>
                      <a:r>
                        <a:rPr lang="fr-FR" sz="16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Bloc 2 :</a:t>
                      </a:r>
                    </a:p>
                    <a:p>
                      <a:pPr marL="0" algn="ctr"/>
                      <a:r>
                        <a:rPr lang="fr-FR" sz="16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Organiser et mettre en œuvre l'activité commerciale</a:t>
                      </a:r>
                      <a:endParaRPr lang="fr-FR" sz="1600" b="1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UP2 :</a:t>
                      </a:r>
                    </a:p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Organisation et mise en œuvre de l'activité commerciale</a:t>
                      </a:r>
                    </a:p>
                    <a:p>
                      <a:endParaRPr lang="fr-FR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45646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Commercialisation et service des vins et autres boissons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92326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Création</a:t>
                      </a:r>
                      <a:r>
                        <a:rPr lang="fr-FR" sz="1600" baseline="0" dirty="0" smtClean="0"/>
                        <a:t> et mise à jour de la carte des vins et autres boissons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703342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684088"/>
              </p:ext>
            </p:extLst>
          </p:nvPr>
        </p:nvGraphicFramePr>
        <p:xfrm>
          <a:off x="338174" y="1292161"/>
          <a:ext cx="8567108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777">
                  <a:extLst>
                    <a:ext uri="{9D8B030D-6E8A-4147-A177-3AD203B41FA5}">
                      <a16:colId xmlns:a16="http://schemas.microsoft.com/office/drawing/2014/main" val="3276570234"/>
                    </a:ext>
                  </a:extLst>
                </a:gridCol>
                <a:gridCol w="2141777">
                  <a:extLst>
                    <a:ext uri="{9D8B030D-6E8A-4147-A177-3AD203B41FA5}">
                      <a16:colId xmlns:a16="http://schemas.microsoft.com/office/drawing/2014/main" val="3897265411"/>
                    </a:ext>
                  </a:extLst>
                </a:gridCol>
                <a:gridCol w="2141777">
                  <a:extLst>
                    <a:ext uri="{9D8B030D-6E8A-4147-A177-3AD203B41FA5}">
                      <a16:colId xmlns:a16="http://schemas.microsoft.com/office/drawing/2014/main" val="2782046789"/>
                    </a:ext>
                  </a:extLst>
                </a:gridCol>
                <a:gridCol w="2141777">
                  <a:extLst>
                    <a:ext uri="{9D8B030D-6E8A-4147-A177-3AD203B41FA5}">
                      <a16:colId xmlns:a16="http://schemas.microsoft.com/office/drawing/2014/main" val="128088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 Pôles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5 Activités professionnelles.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 Blocs</a:t>
                      </a:r>
                      <a:r>
                        <a:rPr lang="fr-FR" baseline="0" dirty="0" smtClean="0"/>
                        <a:t> de compétences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2 Unités certificatives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115356"/>
                  </a:ext>
                </a:extLst>
              </a:tr>
            </a:tbl>
          </a:graphicData>
        </a:graphic>
      </p:graphicFrame>
      <p:sp>
        <p:nvSpPr>
          <p:cNvPr id="11" name="object 2"/>
          <p:cNvSpPr txBox="1">
            <a:spLocks noGrp="1"/>
          </p:cNvSpPr>
          <p:nvPr>
            <p:ph type="title"/>
          </p:nvPr>
        </p:nvSpPr>
        <p:spPr>
          <a:xfrm>
            <a:off x="1353094" y="460944"/>
            <a:ext cx="7586368" cy="403957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pc="-10" dirty="0" smtClean="0"/>
              <a:t>RAP :  </a:t>
            </a:r>
            <a:r>
              <a:rPr lang="fr-FR" spc="-10" dirty="0"/>
              <a:t>structuration </a:t>
            </a:r>
            <a:r>
              <a:rPr lang="fr-FR" spc="-10" dirty="0" smtClean="0"/>
              <a:t>générale pour la MC</a:t>
            </a:r>
            <a:endParaRPr spc="-20" dirty="0"/>
          </a:p>
        </p:txBody>
      </p:sp>
    </p:spTree>
    <p:extLst>
      <p:ext uri="{BB962C8B-B14F-4D97-AF65-F5344CB8AC3E}">
        <p14:creationId xmlns:p14="http://schemas.microsoft.com/office/powerpoint/2010/main" val="1334058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PRÉSENTATION DES </a:t>
            </a:r>
            <a:r>
              <a:rPr lang="fr-FR" dirty="0" smtClean="0"/>
              <a:t>RÉFÉRENTIELS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16</a:t>
            </a:fld>
            <a:endParaRPr lang="fr-FR" dirty="0"/>
          </a:p>
        </p:txBody>
      </p:sp>
      <p:sp>
        <p:nvSpPr>
          <p:cNvPr id="13" name="Espace réservé du pied de page 7">
            <a:extLst>
              <a:ext uri="{FF2B5EF4-FFF2-40B4-BE49-F238E27FC236}">
                <a16:creationId xmlns:a16="http://schemas.microsoft.com/office/drawing/2014/main" id="{67C1DCDA-857A-B14E-ABEC-CBB521F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677513"/>
              </p:ext>
            </p:extLst>
          </p:nvPr>
        </p:nvGraphicFramePr>
        <p:xfrm>
          <a:off x="335497" y="978242"/>
          <a:ext cx="8567108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777">
                  <a:extLst>
                    <a:ext uri="{9D8B030D-6E8A-4147-A177-3AD203B41FA5}">
                      <a16:colId xmlns:a16="http://schemas.microsoft.com/office/drawing/2014/main" val="3276570234"/>
                    </a:ext>
                  </a:extLst>
                </a:gridCol>
                <a:gridCol w="2141777">
                  <a:extLst>
                    <a:ext uri="{9D8B030D-6E8A-4147-A177-3AD203B41FA5}">
                      <a16:colId xmlns:a16="http://schemas.microsoft.com/office/drawing/2014/main" val="3897265411"/>
                    </a:ext>
                  </a:extLst>
                </a:gridCol>
                <a:gridCol w="2141777">
                  <a:extLst>
                    <a:ext uri="{9D8B030D-6E8A-4147-A177-3AD203B41FA5}">
                      <a16:colId xmlns:a16="http://schemas.microsoft.com/office/drawing/2014/main" val="2782046789"/>
                    </a:ext>
                  </a:extLst>
                </a:gridCol>
                <a:gridCol w="2141777">
                  <a:extLst>
                    <a:ext uri="{9D8B030D-6E8A-4147-A177-3AD203B41FA5}">
                      <a16:colId xmlns:a16="http://schemas.microsoft.com/office/drawing/2014/main" val="1280888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3 Pôles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7 Activités professionnelles.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3 Blocs</a:t>
                      </a:r>
                      <a:r>
                        <a:rPr lang="fr-FR" sz="1600" baseline="0" dirty="0" smtClean="0">
                          <a:solidFill>
                            <a:schemeClr val="tx1"/>
                          </a:solidFill>
                        </a:rPr>
                        <a:t> de compétences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3 Unités certificatives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115356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3107127"/>
              </p:ext>
            </p:extLst>
          </p:nvPr>
        </p:nvGraphicFramePr>
        <p:xfrm>
          <a:off x="335497" y="1623504"/>
          <a:ext cx="8567108" cy="1777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777">
                  <a:extLst>
                    <a:ext uri="{9D8B030D-6E8A-4147-A177-3AD203B41FA5}">
                      <a16:colId xmlns:a16="http://schemas.microsoft.com/office/drawing/2014/main" val="2948095956"/>
                    </a:ext>
                  </a:extLst>
                </a:gridCol>
                <a:gridCol w="2141777">
                  <a:extLst>
                    <a:ext uri="{9D8B030D-6E8A-4147-A177-3AD203B41FA5}">
                      <a16:colId xmlns:a16="http://schemas.microsoft.com/office/drawing/2014/main" val="1233570471"/>
                    </a:ext>
                  </a:extLst>
                </a:gridCol>
                <a:gridCol w="2141777">
                  <a:extLst>
                    <a:ext uri="{9D8B030D-6E8A-4147-A177-3AD203B41FA5}">
                      <a16:colId xmlns:a16="http://schemas.microsoft.com/office/drawing/2014/main" val="3095623327"/>
                    </a:ext>
                  </a:extLst>
                </a:gridCol>
                <a:gridCol w="2141777">
                  <a:extLst>
                    <a:ext uri="{9D8B030D-6E8A-4147-A177-3AD203B41FA5}">
                      <a16:colId xmlns:a16="http://schemas.microsoft.com/office/drawing/2014/main" val="4011966812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r>
                        <a:rPr lang="fr-FR" sz="16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Pôle 1 :</a:t>
                      </a:r>
                    </a:p>
                    <a:p>
                      <a:r>
                        <a:rPr lang="fr-FR" sz="16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Organisation des achats et du service</a:t>
                      </a:r>
                      <a:endParaRPr lang="fr-FR" sz="16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Prospection, achats et stockage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Bloc</a:t>
                      </a:r>
                      <a:r>
                        <a:rPr lang="fr-FR" sz="1600" b="1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:</a:t>
                      </a:r>
                    </a:p>
                    <a:p>
                      <a:pPr algn="ctr"/>
                      <a:r>
                        <a:rPr lang="fr-FR" sz="16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Organiser les achats et le service</a:t>
                      </a:r>
                      <a:endParaRPr lang="fr-FR" sz="1600" b="1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UP1 :</a:t>
                      </a:r>
                    </a:p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Organisation des achats et du service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8198149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78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Analyse sensorielle</a:t>
                      </a:r>
                      <a:endParaRPr lang="fr-FR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746503"/>
                  </a:ext>
                </a:extLst>
              </a:tr>
              <a:tr h="753427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Préparation du service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10000"/>
                        <a:lumOff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9701508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496870"/>
              </p:ext>
            </p:extLst>
          </p:nvPr>
        </p:nvGraphicFramePr>
        <p:xfrm>
          <a:off x="335497" y="3442309"/>
          <a:ext cx="8567108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777">
                  <a:extLst>
                    <a:ext uri="{9D8B030D-6E8A-4147-A177-3AD203B41FA5}">
                      <a16:colId xmlns:a16="http://schemas.microsoft.com/office/drawing/2014/main" val="3000663203"/>
                    </a:ext>
                  </a:extLst>
                </a:gridCol>
                <a:gridCol w="2141777">
                  <a:extLst>
                    <a:ext uri="{9D8B030D-6E8A-4147-A177-3AD203B41FA5}">
                      <a16:colId xmlns:a16="http://schemas.microsoft.com/office/drawing/2014/main" val="3263333195"/>
                    </a:ext>
                  </a:extLst>
                </a:gridCol>
                <a:gridCol w="2141777">
                  <a:extLst>
                    <a:ext uri="{9D8B030D-6E8A-4147-A177-3AD203B41FA5}">
                      <a16:colId xmlns:a16="http://schemas.microsoft.com/office/drawing/2014/main" val="3831409249"/>
                    </a:ext>
                  </a:extLst>
                </a:gridCol>
                <a:gridCol w="2141777">
                  <a:extLst>
                    <a:ext uri="{9D8B030D-6E8A-4147-A177-3AD203B41FA5}">
                      <a16:colId xmlns:a16="http://schemas.microsoft.com/office/drawing/2014/main" val="367024802"/>
                    </a:ext>
                  </a:extLst>
                </a:gridCol>
              </a:tblGrid>
              <a:tr h="370840">
                <a:tc rowSpan="2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Pôle 2 :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Commercialisation des vins et autres boissons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Relation et service client</a:t>
                      </a:r>
                      <a:endParaRPr lang="fr-FR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Bloc</a:t>
                      </a:r>
                      <a:r>
                        <a:rPr lang="fr-FR" sz="1600" b="1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6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:</a:t>
                      </a:r>
                    </a:p>
                    <a:p>
                      <a:pPr marL="0" algn="ctr"/>
                      <a:r>
                        <a:rPr lang="fr-FR" sz="1600" b="1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Commercialiser des vins et autres boissons</a:t>
                      </a:r>
                      <a:endParaRPr lang="fr-FR" sz="1600" b="1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UP2 :</a:t>
                      </a:r>
                    </a:p>
                    <a:p>
                      <a:pPr algn="ctr"/>
                      <a:r>
                        <a:rPr lang="fr-FR" sz="1600" b="1" dirty="0" smtClean="0">
                          <a:solidFill>
                            <a:schemeClr val="tx1"/>
                          </a:solidFill>
                        </a:rPr>
                        <a:t>Commercialisation des vins et autres boissons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471115"/>
                  </a:ext>
                </a:extLst>
              </a:tr>
              <a:tr h="78740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Mise en adéquation des supports de vente des vins et autres boissons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4935740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046748"/>
              </p:ext>
            </p:extLst>
          </p:nvPr>
        </p:nvGraphicFramePr>
        <p:xfrm>
          <a:off x="335497" y="5088229"/>
          <a:ext cx="8567108" cy="140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1777">
                  <a:extLst>
                    <a:ext uri="{9D8B030D-6E8A-4147-A177-3AD203B41FA5}">
                      <a16:colId xmlns:a16="http://schemas.microsoft.com/office/drawing/2014/main" val="2686407"/>
                    </a:ext>
                  </a:extLst>
                </a:gridCol>
                <a:gridCol w="2141777">
                  <a:extLst>
                    <a:ext uri="{9D8B030D-6E8A-4147-A177-3AD203B41FA5}">
                      <a16:colId xmlns:a16="http://schemas.microsoft.com/office/drawing/2014/main" val="1118496083"/>
                    </a:ext>
                  </a:extLst>
                </a:gridCol>
                <a:gridCol w="2141777">
                  <a:extLst>
                    <a:ext uri="{9D8B030D-6E8A-4147-A177-3AD203B41FA5}">
                      <a16:colId xmlns:a16="http://schemas.microsoft.com/office/drawing/2014/main" val="2087242188"/>
                    </a:ext>
                  </a:extLst>
                </a:gridCol>
                <a:gridCol w="2141777">
                  <a:extLst>
                    <a:ext uri="{9D8B030D-6E8A-4147-A177-3AD203B41FA5}">
                      <a16:colId xmlns:a16="http://schemas.microsoft.com/office/drawing/2014/main" val="1062442211"/>
                    </a:ext>
                  </a:extLst>
                </a:gridCol>
              </a:tblGrid>
              <a:tr h="540053">
                <a:tc rowSpan="2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Pôle 3 :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Gestion des équipes et de l'activité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Gestion des équipes</a:t>
                      </a:r>
                      <a:endParaRPr lang="fr-FR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Bloc 3 :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Gérer  des équipes et l'activité</a:t>
                      </a:r>
                    </a:p>
                    <a:p>
                      <a:pPr marL="0" algn="ctr"/>
                      <a:endParaRPr lang="fr-FR" sz="1600" b="1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</a:rPr>
                        <a:t>UP3 :</a:t>
                      </a:r>
                    </a:p>
                    <a:p>
                      <a:pPr algn="ctr"/>
                      <a:r>
                        <a:rPr lang="fr-FR" sz="1600" b="1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Gestion des équipes et de l'activité</a:t>
                      </a:r>
                      <a:endParaRPr lang="fr-FR" sz="1600" b="1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5621169"/>
                  </a:ext>
                </a:extLst>
              </a:tr>
              <a:tr h="579120">
                <a:tc vMerge="1"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1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Optimisation de l'activité commerciale</a:t>
                      </a:r>
                      <a:endParaRPr lang="fr-FR" sz="1600" b="1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/>
                      <a:endParaRPr lang="fr-FR" sz="1400" b="1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fr-FR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1399613"/>
                  </a:ext>
                </a:extLst>
              </a:tr>
            </a:tbl>
          </a:graphicData>
        </a:graphic>
      </p:graphicFrame>
      <p:sp>
        <p:nvSpPr>
          <p:cNvPr id="12" name="object 2"/>
          <p:cNvSpPr txBox="1">
            <a:spLocks noGrp="1"/>
          </p:cNvSpPr>
          <p:nvPr>
            <p:ph type="title"/>
          </p:nvPr>
        </p:nvSpPr>
        <p:spPr>
          <a:xfrm>
            <a:off x="1318616" y="372803"/>
            <a:ext cx="7586368" cy="403957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pc="-10" dirty="0" smtClean="0"/>
              <a:t>RAP :  </a:t>
            </a:r>
            <a:r>
              <a:rPr lang="fr-FR" spc="-10" dirty="0"/>
              <a:t>structuration </a:t>
            </a:r>
            <a:r>
              <a:rPr lang="fr-FR" spc="-10" dirty="0" smtClean="0"/>
              <a:t>générale pour le BP</a:t>
            </a:r>
            <a:endParaRPr spc="-20" dirty="0"/>
          </a:p>
        </p:txBody>
      </p:sp>
    </p:spTree>
    <p:extLst>
      <p:ext uri="{BB962C8B-B14F-4D97-AF65-F5344CB8AC3E}">
        <p14:creationId xmlns:p14="http://schemas.microsoft.com/office/powerpoint/2010/main" val="1962905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PRÉSENTATION DES </a:t>
            </a:r>
            <a:r>
              <a:rPr lang="fr-FR" dirty="0" smtClean="0"/>
              <a:t>RÉFÉRENTIELS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17</a:t>
            </a:fld>
            <a:endParaRPr lang="fr-FR" dirty="0"/>
          </a:p>
        </p:txBody>
      </p:sp>
      <p:sp>
        <p:nvSpPr>
          <p:cNvPr id="13" name="Espace réservé du pied de page 7">
            <a:extLst>
              <a:ext uri="{FF2B5EF4-FFF2-40B4-BE49-F238E27FC236}">
                <a16:creationId xmlns:a16="http://schemas.microsoft.com/office/drawing/2014/main" id="{67C1DCDA-857A-B14E-ABEC-CBB521F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pic>
        <p:nvPicPr>
          <p:cNvPr id="3073" name="Imag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71"/>
          <a:stretch>
            <a:fillRect/>
          </a:stretch>
        </p:blipFill>
        <p:spPr bwMode="auto">
          <a:xfrm>
            <a:off x="2015248" y="1196752"/>
            <a:ext cx="6768752" cy="4984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à coins arrondis 11"/>
          <p:cNvSpPr/>
          <p:nvPr/>
        </p:nvSpPr>
        <p:spPr>
          <a:xfrm>
            <a:off x="75068" y="1583776"/>
            <a:ext cx="1994548" cy="86902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Tâches</a:t>
            </a:r>
            <a:endParaRPr lang="fr-FR" b="1" dirty="0"/>
          </a:p>
        </p:txBody>
      </p:sp>
      <p:sp>
        <p:nvSpPr>
          <p:cNvPr id="16" name="Rectangle à coins arrondis 15"/>
          <p:cNvSpPr/>
          <p:nvPr/>
        </p:nvSpPr>
        <p:spPr>
          <a:xfrm>
            <a:off x="108888" y="3341094"/>
            <a:ext cx="1994548" cy="9144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Conditions d’exercice</a:t>
            </a:r>
            <a:endParaRPr lang="fr-FR" b="1" dirty="0"/>
          </a:p>
        </p:txBody>
      </p:sp>
      <p:sp>
        <p:nvSpPr>
          <p:cNvPr id="17" name="Rectangle à coins arrondis 16"/>
          <p:cNvSpPr/>
          <p:nvPr/>
        </p:nvSpPr>
        <p:spPr>
          <a:xfrm>
            <a:off x="144278" y="5243722"/>
            <a:ext cx="1994548" cy="9144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Résultats attendus</a:t>
            </a:r>
            <a:endParaRPr lang="fr-FR" b="1" dirty="0"/>
          </a:p>
        </p:txBody>
      </p:sp>
      <p:sp>
        <p:nvSpPr>
          <p:cNvPr id="18" name="Flèche vers le bas 17"/>
          <p:cNvSpPr/>
          <p:nvPr/>
        </p:nvSpPr>
        <p:spPr>
          <a:xfrm>
            <a:off x="761554" y="2553602"/>
            <a:ext cx="648072" cy="5867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 vers le bas 18"/>
          <p:cNvSpPr/>
          <p:nvPr/>
        </p:nvSpPr>
        <p:spPr>
          <a:xfrm>
            <a:off x="817516" y="4381414"/>
            <a:ext cx="648072" cy="586756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object 2"/>
          <p:cNvSpPr txBox="1">
            <a:spLocks noGrp="1"/>
          </p:cNvSpPr>
          <p:nvPr>
            <p:ph type="title"/>
          </p:nvPr>
        </p:nvSpPr>
        <p:spPr>
          <a:xfrm>
            <a:off x="1318616" y="372803"/>
            <a:ext cx="7586368" cy="403957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pc="-10" dirty="0" smtClean="0"/>
              <a:t>RAP :  déclinaison d’une activité professionnelle</a:t>
            </a:r>
            <a:endParaRPr spc="-20" dirty="0"/>
          </a:p>
        </p:txBody>
      </p:sp>
    </p:spTree>
    <p:extLst>
      <p:ext uri="{BB962C8B-B14F-4D97-AF65-F5344CB8AC3E}">
        <p14:creationId xmlns:p14="http://schemas.microsoft.com/office/powerpoint/2010/main" val="233546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PRÉSENTATION DES </a:t>
            </a:r>
            <a:r>
              <a:rPr lang="fr-FR" dirty="0" smtClean="0"/>
              <a:t>RÉFÉRENTIELS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18</a:t>
            </a:fld>
            <a:endParaRPr lang="fr-FR" dirty="0"/>
          </a:p>
        </p:txBody>
      </p:sp>
      <p:sp>
        <p:nvSpPr>
          <p:cNvPr id="13" name="Espace réservé du pied de page 7">
            <a:extLst>
              <a:ext uri="{FF2B5EF4-FFF2-40B4-BE49-F238E27FC236}">
                <a16:creationId xmlns:a16="http://schemas.microsoft.com/office/drawing/2014/main" id="{67C1DCDA-857A-B14E-ABEC-CBB521F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10" name="object 2"/>
          <p:cNvSpPr txBox="1">
            <a:spLocks noGrp="1"/>
          </p:cNvSpPr>
          <p:nvPr>
            <p:ph type="title"/>
          </p:nvPr>
        </p:nvSpPr>
        <p:spPr>
          <a:xfrm>
            <a:off x="1260559" y="377826"/>
            <a:ext cx="7904087" cy="403957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pc="-10" dirty="0" smtClean="0"/>
              <a:t>Réf. </a:t>
            </a:r>
            <a:r>
              <a:rPr lang="fr-FR" spc="-10" dirty="0"/>
              <a:t>de </a:t>
            </a:r>
            <a:r>
              <a:rPr lang="fr-FR" spc="-10" dirty="0" smtClean="0"/>
              <a:t>compétences : activités prof./Compétences</a:t>
            </a:r>
            <a:endParaRPr spc="-20" dirty="0"/>
          </a:p>
        </p:txBody>
      </p:sp>
      <p:sp>
        <p:nvSpPr>
          <p:cNvPr id="3" name="Pentagone 2"/>
          <p:cNvSpPr/>
          <p:nvPr/>
        </p:nvSpPr>
        <p:spPr>
          <a:xfrm>
            <a:off x="191479" y="3049637"/>
            <a:ext cx="2304256" cy="1420736"/>
          </a:xfrm>
          <a:prstGeom prst="homePlat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1 Activité </a:t>
            </a:r>
            <a:r>
              <a:rPr lang="fr-FR" b="1" dirty="0">
                <a:solidFill>
                  <a:schemeClr val="bg1"/>
                </a:solidFill>
              </a:rPr>
              <a:t>professionnelle </a:t>
            </a:r>
            <a:endParaRPr lang="fr-F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5" name="Rectangle à coins arrondis 4"/>
          <p:cNvSpPr/>
          <p:nvPr/>
        </p:nvSpPr>
        <p:spPr>
          <a:xfrm>
            <a:off x="2551664" y="2207736"/>
            <a:ext cx="1994548" cy="9144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Tâche 1</a:t>
            </a:r>
            <a:endParaRPr lang="fr-FR" b="1" dirty="0"/>
          </a:p>
        </p:txBody>
      </p:sp>
      <p:sp>
        <p:nvSpPr>
          <p:cNvPr id="14" name="Pentagone 13"/>
          <p:cNvSpPr/>
          <p:nvPr/>
        </p:nvSpPr>
        <p:spPr>
          <a:xfrm>
            <a:off x="4788024" y="2207736"/>
            <a:ext cx="2051720" cy="810599"/>
          </a:xfrm>
          <a:prstGeom prst="homePlat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Compétence globale C1</a:t>
            </a:r>
            <a:endParaRPr lang="fr-FR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Pentagone 18"/>
          <p:cNvSpPr/>
          <p:nvPr/>
        </p:nvSpPr>
        <p:spPr>
          <a:xfrm>
            <a:off x="6992144" y="1313395"/>
            <a:ext cx="2099568" cy="485028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Compétence opérationnelle C1.1</a:t>
            </a:r>
            <a:endParaRPr lang="fr-FR" sz="1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2551664" y="3760005"/>
            <a:ext cx="1994548" cy="9144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Tâche 2</a:t>
            </a:r>
            <a:endParaRPr lang="fr-FR" b="1" dirty="0"/>
          </a:p>
        </p:txBody>
      </p:sp>
      <p:sp>
        <p:nvSpPr>
          <p:cNvPr id="20" name="Rectangle à coins arrondis 19"/>
          <p:cNvSpPr/>
          <p:nvPr/>
        </p:nvSpPr>
        <p:spPr>
          <a:xfrm>
            <a:off x="2551664" y="4966987"/>
            <a:ext cx="1994548" cy="9144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Tâche …</a:t>
            </a:r>
            <a:endParaRPr lang="fr-FR" b="1" dirty="0"/>
          </a:p>
        </p:txBody>
      </p:sp>
      <p:sp>
        <p:nvSpPr>
          <p:cNvPr id="25" name="Pentagone 24"/>
          <p:cNvSpPr/>
          <p:nvPr/>
        </p:nvSpPr>
        <p:spPr>
          <a:xfrm>
            <a:off x="6960709" y="2218584"/>
            <a:ext cx="2099568" cy="485028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Compétence opérationnelle C1.2</a:t>
            </a:r>
            <a:endParaRPr lang="fr-FR" sz="1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6" name="Pentagone 25"/>
          <p:cNvSpPr/>
          <p:nvPr/>
        </p:nvSpPr>
        <p:spPr>
          <a:xfrm>
            <a:off x="6992144" y="3202301"/>
            <a:ext cx="2099568" cy="485028"/>
          </a:xfrm>
          <a:prstGeom prst="homePlat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b="1" dirty="0" smtClean="0"/>
              <a:t>Compétence opérationnelle C1…</a:t>
            </a:r>
            <a:endParaRPr lang="fr-FR" sz="14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48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14" grpId="0" animBg="1"/>
      <p:bldP spid="19" grpId="0" animBg="1"/>
      <p:bldP spid="17" grpId="0" animBg="1"/>
      <p:bldP spid="20" grpId="0" animBg="1"/>
      <p:bldP spid="25" grpId="0" animBg="1"/>
      <p:bldP spid="2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PRÉSENTATION DES </a:t>
            </a:r>
            <a:r>
              <a:rPr lang="fr-FR" dirty="0" smtClean="0"/>
              <a:t>RÉFÉRENTIELS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19</a:t>
            </a:fld>
            <a:endParaRPr lang="fr-FR" dirty="0"/>
          </a:p>
        </p:txBody>
      </p:sp>
      <p:sp>
        <p:nvSpPr>
          <p:cNvPr id="13" name="Espace réservé du pied de page 7">
            <a:extLst>
              <a:ext uri="{FF2B5EF4-FFF2-40B4-BE49-F238E27FC236}">
                <a16:creationId xmlns:a16="http://schemas.microsoft.com/office/drawing/2014/main" id="{67C1DCDA-857A-B14E-ABEC-CBB521F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16" name="Zone de texte 2"/>
          <p:cNvSpPr txBox="1">
            <a:spLocks noChangeArrowheads="1"/>
          </p:cNvSpPr>
          <p:nvPr/>
        </p:nvSpPr>
        <p:spPr bwMode="auto">
          <a:xfrm>
            <a:off x="296763" y="4363829"/>
            <a:ext cx="2331021" cy="117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prstDash val="sysDash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activités professionnelles sont déclinées en tâches </a:t>
            </a:r>
            <a:endParaRPr lang="fr-FR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Zone de texte 2"/>
          <p:cNvSpPr txBox="1">
            <a:spLocks noChangeArrowheads="1"/>
          </p:cNvSpPr>
          <p:nvPr/>
        </p:nvSpPr>
        <p:spPr bwMode="auto">
          <a:xfrm>
            <a:off x="5868144" y="4343729"/>
            <a:ext cx="3158605" cy="1173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prstDash val="sysDash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compétences globales sont déclinées en compétences opérationnelles, plus détaillées </a:t>
            </a:r>
            <a:endParaRPr lang="fr-FR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Zone de texte 2"/>
          <p:cNvSpPr txBox="1">
            <a:spLocks noChangeArrowheads="1"/>
          </p:cNvSpPr>
          <p:nvPr/>
        </p:nvSpPr>
        <p:spPr bwMode="auto">
          <a:xfrm>
            <a:off x="2915816" y="4343729"/>
            <a:ext cx="2664296" cy="115904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rgbClr val="000000"/>
            </a:solidFill>
            <a:prstDash val="sysDash"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fr-FR" sz="16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maîtrise des </a:t>
            </a:r>
            <a:r>
              <a:rPr lang="fr-FR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compétences globales est nécessaire pour réaliser les tâches </a:t>
            </a:r>
            <a:endParaRPr lang="fr-FR" sz="16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Flèche courbée vers le haut 2"/>
          <p:cNvSpPr/>
          <p:nvPr/>
        </p:nvSpPr>
        <p:spPr>
          <a:xfrm>
            <a:off x="899592" y="3802446"/>
            <a:ext cx="1220284" cy="481965"/>
          </a:xfrm>
          <a:prstGeom prst="curvedUp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9" name="Flèche courbée vers le haut 18"/>
          <p:cNvSpPr/>
          <p:nvPr/>
        </p:nvSpPr>
        <p:spPr>
          <a:xfrm>
            <a:off x="3961858" y="3818442"/>
            <a:ext cx="1220284" cy="481965"/>
          </a:xfrm>
          <a:prstGeom prst="curvedUpArrow">
            <a:avLst>
              <a:gd name="adj1" fmla="val 25000"/>
              <a:gd name="adj2" fmla="val 38047"/>
              <a:gd name="adj3" fmla="val 25000"/>
            </a:avLst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0" name="Flèche courbée vers le haut 19"/>
          <p:cNvSpPr/>
          <p:nvPr/>
        </p:nvSpPr>
        <p:spPr>
          <a:xfrm>
            <a:off x="6478985" y="3818442"/>
            <a:ext cx="1220284" cy="481965"/>
          </a:xfrm>
          <a:prstGeom prst="curvedUp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85500"/>
            <a:ext cx="9144000" cy="1848937"/>
          </a:xfrm>
          <a:prstGeom prst="rect">
            <a:avLst/>
          </a:prstGeom>
        </p:spPr>
      </p:pic>
      <p:sp>
        <p:nvSpPr>
          <p:cNvPr id="14" name="object 2"/>
          <p:cNvSpPr txBox="1">
            <a:spLocks/>
          </p:cNvSpPr>
          <p:nvPr/>
        </p:nvSpPr>
        <p:spPr bwMode="gray">
          <a:xfrm>
            <a:off x="360000" y="1460234"/>
            <a:ext cx="7586368" cy="403957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pc="-10" dirty="0" smtClean="0"/>
              <a:t>Un extrait du référentiel MC :</a:t>
            </a:r>
            <a:endParaRPr lang="fr-FR" spc="-20" dirty="0"/>
          </a:p>
        </p:txBody>
      </p:sp>
      <p:sp>
        <p:nvSpPr>
          <p:cNvPr id="21" name="object 2"/>
          <p:cNvSpPr txBox="1">
            <a:spLocks noGrp="1"/>
          </p:cNvSpPr>
          <p:nvPr>
            <p:ph type="title"/>
          </p:nvPr>
        </p:nvSpPr>
        <p:spPr>
          <a:xfrm>
            <a:off x="1331640" y="471092"/>
            <a:ext cx="7976095" cy="403957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pc="-10" dirty="0" smtClean="0"/>
              <a:t>Réf. </a:t>
            </a:r>
            <a:r>
              <a:rPr lang="fr-FR" spc="-10" dirty="0"/>
              <a:t>de </a:t>
            </a:r>
            <a:r>
              <a:rPr lang="fr-FR" spc="-10" dirty="0" smtClean="0"/>
              <a:t>compétences : activités prof./Compétences</a:t>
            </a:r>
            <a:endParaRPr spc="-20" dirty="0"/>
          </a:p>
        </p:txBody>
      </p:sp>
    </p:spTree>
    <p:extLst>
      <p:ext uri="{BB962C8B-B14F-4D97-AF65-F5344CB8AC3E}">
        <p14:creationId xmlns:p14="http://schemas.microsoft.com/office/powerpoint/2010/main" val="82519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 animBg="1"/>
      <p:bldP spid="3" grpId="0" animBg="1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PNF 2022-2023</a:t>
            </a:r>
          </a:p>
          <a:p>
            <a:r>
              <a:rPr lang="fr-FR" sz="1800" dirty="0"/>
              <a:t>Professionnalisation des </a:t>
            </a:r>
            <a:r>
              <a:rPr lang="fr-FR" sz="1800" dirty="0" smtClean="0"/>
              <a:t>acteurs</a:t>
            </a:r>
          </a:p>
          <a:p>
            <a:endParaRPr lang="fr-FR" sz="2400" dirty="0" smtClean="0"/>
          </a:p>
          <a:p>
            <a:endParaRPr lang="fr-FR" sz="2400" dirty="0"/>
          </a:p>
          <a:p>
            <a:r>
              <a:rPr lang="fr-FR" sz="1800" dirty="0"/>
              <a:t>Mention complémentaire sommellerie</a:t>
            </a:r>
          </a:p>
          <a:p>
            <a:r>
              <a:rPr lang="fr-FR" sz="1800" dirty="0"/>
              <a:t>Brevet professionnel </a:t>
            </a:r>
            <a:r>
              <a:rPr lang="fr-FR" sz="1800" dirty="0" smtClean="0"/>
              <a:t>sommelier</a:t>
            </a:r>
          </a:p>
          <a:p>
            <a:endParaRPr lang="fr-FR" sz="1800" dirty="0"/>
          </a:p>
          <a:p>
            <a:endParaRPr lang="fr-FR" sz="1800" cap="none" dirty="0" smtClean="0"/>
          </a:p>
          <a:p>
            <a:r>
              <a:rPr lang="fr-FR" sz="1800" cap="none" dirty="0">
                <a:solidFill>
                  <a:schemeClr val="tx2">
                    <a:lumMod val="40000"/>
                    <a:lumOff val="60000"/>
                  </a:schemeClr>
                </a:solidFill>
              </a:rPr>
              <a:t>Lundi 13 mars </a:t>
            </a:r>
            <a:r>
              <a:rPr lang="fr-FR" sz="1800" cap="none" dirty="0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2023</a:t>
            </a:r>
            <a:endParaRPr lang="fr-FR" sz="1800" cap="none" dirty="0">
              <a:solidFill>
                <a:schemeClr val="tx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 smtClean="0"/>
              <a:t>13/03/2023</a:t>
            </a:r>
            <a:endParaRPr lang="fr-FR" cap="all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DGESCO </a:t>
            </a:r>
            <a:r>
              <a:rPr lang="fr-FR" dirty="0"/>
              <a:t>- Bureau des diplômes professionnels / </a:t>
            </a:r>
            <a:r>
              <a:rPr lang="fr-FR" dirty="0" smtClean="0"/>
              <a:t>IGESR - Bureau </a:t>
            </a:r>
            <a:r>
              <a:rPr lang="fr-FR" dirty="0"/>
              <a:t>de la formation des personnels enseignants et d’éducation 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151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PRÉSENTATION DES </a:t>
            </a:r>
            <a:r>
              <a:rPr lang="fr-FR" dirty="0" smtClean="0"/>
              <a:t>RÉFÉRENTIELS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20</a:t>
            </a:fld>
            <a:endParaRPr lang="fr-FR" dirty="0"/>
          </a:p>
        </p:txBody>
      </p:sp>
      <p:sp>
        <p:nvSpPr>
          <p:cNvPr id="13" name="Espace réservé du pied de page 7">
            <a:extLst>
              <a:ext uri="{FF2B5EF4-FFF2-40B4-BE49-F238E27FC236}">
                <a16:creationId xmlns:a16="http://schemas.microsoft.com/office/drawing/2014/main" id="{67C1DCDA-857A-B14E-ABEC-CBB521F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15" name="Pentagone 14"/>
          <p:cNvSpPr/>
          <p:nvPr/>
        </p:nvSpPr>
        <p:spPr>
          <a:xfrm>
            <a:off x="360000" y="3135008"/>
            <a:ext cx="2339792" cy="1302104"/>
          </a:xfrm>
          <a:prstGeom prst="homePlate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Compétence opérationnelle C1.1</a:t>
            </a:r>
            <a:endParaRPr lang="fr-FR" sz="2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2987824" y="3137166"/>
            <a:ext cx="1584176" cy="129994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Résultats attendus</a:t>
            </a:r>
            <a:endParaRPr lang="fr-FR" sz="2000" b="1" dirty="0"/>
          </a:p>
        </p:txBody>
      </p:sp>
      <p:sp>
        <p:nvSpPr>
          <p:cNvPr id="18" name="Rectangle à coins arrondis 17"/>
          <p:cNvSpPr/>
          <p:nvPr/>
        </p:nvSpPr>
        <p:spPr>
          <a:xfrm>
            <a:off x="5047178" y="3135007"/>
            <a:ext cx="1613053" cy="130210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b="1" dirty="0" smtClean="0"/>
              <a:t>Savoirs associés</a:t>
            </a:r>
            <a:endParaRPr lang="fr-FR" sz="2000" b="1" dirty="0"/>
          </a:p>
        </p:txBody>
      </p:sp>
      <p:sp>
        <p:nvSpPr>
          <p:cNvPr id="22" name="Rectangle à coins arrondis 21"/>
          <p:cNvSpPr/>
          <p:nvPr/>
        </p:nvSpPr>
        <p:spPr>
          <a:xfrm>
            <a:off x="7135409" y="3135006"/>
            <a:ext cx="1872208" cy="130210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600" b="1" dirty="0" smtClean="0"/>
              <a:t>Limites de connaissances</a:t>
            </a:r>
            <a:endParaRPr lang="fr-FR" sz="1600" b="1" dirty="0"/>
          </a:p>
        </p:txBody>
      </p:sp>
      <p:sp>
        <p:nvSpPr>
          <p:cNvPr id="20" name="object 2"/>
          <p:cNvSpPr txBox="1">
            <a:spLocks/>
          </p:cNvSpPr>
          <p:nvPr/>
        </p:nvSpPr>
        <p:spPr bwMode="gray">
          <a:xfrm>
            <a:off x="1343607" y="458115"/>
            <a:ext cx="7586368" cy="403957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pc="-10" dirty="0" smtClean="0"/>
              <a:t>Réf. de compétences : compétences/Savoirs</a:t>
            </a:r>
            <a:endParaRPr lang="fr-FR" spc="-20" dirty="0"/>
          </a:p>
        </p:txBody>
      </p:sp>
    </p:spTree>
    <p:extLst>
      <p:ext uri="{BB962C8B-B14F-4D97-AF65-F5344CB8AC3E}">
        <p14:creationId xmlns:p14="http://schemas.microsoft.com/office/powerpoint/2010/main" val="2490838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7" grpId="0" animBg="1"/>
      <p:bldP spid="18" grpId="0" animBg="1"/>
      <p:bldP spid="2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PRÉSENTATION DES </a:t>
            </a:r>
            <a:r>
              <a:rPr lang="fr-FR" dirty="0" smtClean="0"/>
              <a:t>RÉFÉRENTIELS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21</a:t>
            </a:fld>
            <a:endParaRPr lang="fr-FR" dirty="0"/>
          </a:p>
        </p:txBody>
      </p:sp>
      <p:sp>
        <p:nvSpPr>
          <p:cNvPr id="13" name="Espace réservé du pied de page 7">
            <a:extLst>
              <a:ext uri="{FF2B5EF4-FFF2-40B4-BE49-F238E27FC236}">
                <a16:creationId xmlns:a16="http://schemas.microsoft.com/office/drawing/2014/main" id="{67C1DCDA-857A-B14E-ABEC-CBB521F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10" name="object 2"/>
          <p:cNvSpPr txBox="1">
            <a:spLocks noGrp="1"/>
          </p:cNvSpPr>
          <p:nvPr>
            <p:ph type="title"/>
          </p:nvPr>
        </p:nvSpPr>
        <p:spPr>
          <a:xfrm>
            <a:off x="482866" y="1036431"/>
            <a:ext cx="7586368" cy="403957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pc="-10" dirty="0" smtClean="0"/>
              <a:t>Un </a:t>
            </a:r>
            <a:r>
              <a:rPr lang="fr-FR" spc="-10" dirty="0"/>
              <a:t>extrait du référentiel </a:t>
            </a:r>
            <a:r>
              <a:rPr lang="fr-FR" spc="-10" dirty="0" smtClean="0"/>
              <a:t>:</a:t>
            </a:r>
            <a:endParaRPr spc="-20" dirty="0"/>
          </a:p>
        </p:txBody>
      </p:sp>
      <p:pic>
        <p:nvPicPr>
          <p:cNvPr id="9" name="Imag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1465151"/>
            <a:ext cx="8424000" cy="3648075"/>
          </a:xfrm>
          <a:prstGeom prst="rect">
            <a:avLst/>
          </a:prstGeom>
        </p:spPr>
      </p:pic>
      <p:sp>
        <p:nvSpPr>
          <p:cNvPr id="12" name="Légende encadrée 1 11"/>
          <p:cNvSpPr/>
          <p:nvPr/>
        </p:nvSpPr>
        <p:spPr>
          <a:xfrm>
            <a:off x="360000" y="5113662"/>
            <a:ext cx="2195776" cy="835618"/>
          </a:xfrm>
          <a:prstGeom prst="borderCallout1">
            <a:avLst>
              <a:gd name="adj1" fmla="val -12717"/>
              <a:gd name="adj2" fmla="val 13084"/>
              <a:gd name="adj3" fmla="val -341142"/>
              <a:gd name="adj4" fmla="val 111998"/>
            </a:avLst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La compétence opérationnelle est maîtrisée si …</a:t>
            </a:r>
          </a:p>
        </p:txBody>
      </p:sp>
      <p:sp>
        <p:nvSpPr>
          <p:cNvPr id="14" name="Légende encadrée 1 13"/>
          <p:cNvSpPr/>
          <p:nvPr/>
        </p:nvSpPr>
        <p:spPr>
          <a:xfrm>
            <a:off x="3312000" y="5113662"/>
            <a:ext cx="1732100" cy="835618"/>
          </a:xfrm>
          <a:prstGeom prst="borderCallout1">
            <a:avLst>
              <a:gd name="adj1" fmla="val -4850"/>
              <a:gd name="adj2" fmla="val 19571"/>
              <a:gd name="adj3" fmla="val -346657"/>
              <a:gd name="adj4" fmla="val 86233"/>
            </a:avLst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Pour cela, il doit connaitre…</a:t>
            </a:r>
            <a:endParaRPr lang="fr-FR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Légende encadrée 1 14"/>
          <p:cNvSpPr/>
          <p:nvPr/>
        </p:nvSpPr>
        <p:spPr>
          <a:xfrm>
            <a:off x="5829337" y="5113662"/>
            <a:ext cx="2219325" cy="835618"/>
          </a:xfrm>
          <a:prstGeom prst="borderCallout1">
            <a:avLst>
              <a:gd name="adj1" fmla="val -4850"/>
              <a:gd name="adj2" fmla="val 6382"/>
              <a:gd name="adj3" fmla="val -342356"/>
              <a:gd name="adj4" fmla="val 48814"/>
            </a:avLst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1600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…qui se limitent à …</a:t>
            </a:r>
            <a:endParaRPr lang="fr-FR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object 2"/>
          <p:cNvSpPr txBox="1">
            <a:spLocks/>
          </p:cNvSpPr>
          <p:nvPr/>
        </p:nvSpPr>
        <p:spPr bwMode="gray">
          <a:xfrm>
            <a:off x="1343607" y="458115"/>
            <a:ext cx="7586368" cy="403957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pc="-10" dirty="0" smtClean="0"/>
              <a:t>Réf. de compétences : compétences/Savoirs</a:t>
            </a:r>
            <a:endParaRPr lang="fr-FR" spc="-20" dirty="0"/>
          </a:p>
        </p:txBody>
      </p:sp>
    </p:spTree>
    <p:extLst>
      <p:ext uri="{BB962C8B-B14F-4D97-AF65-F5344CB8AC3E}">
        <p14:creationId xmlns:p14="http://schemas.microsoft.com/office/powerpoint/2010/main" val="128930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PRÉSENTATION DES </a:t>
            </a:r>
            <a:r>
              <a:rPr lang="fr-FR" dirty="0" smtClean="0"/>
              <a:t>RÉFÉRENTIELS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22</a:t>
            </a:fld>
            <a:endParaRPr lang="fr-FR" dirty="0"/>
          </a:p>
        </p:txBody>
      </p:sp>
      <p:sp>
        <p:nvSpPr>
          <p:cNvPr id="13" name="Espace réservé du pied de page 7">
            <a:extLst>
              <a:ext uri="{FF2B5EF4-FFF2-40B4-BE49-F238E27FC236}">
                <a16:creationId xmlns:a16="http://schemas.microsoft.com/office/drawing/2014/main" id="{67C1DCDA-857A-B14E-ABEC-CBB521F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BC000097-7E3E-D6FF-C3E4-1F2C8540FCED}"/>
              </a:ext>
            </a:extLst>
          </p:cNvPr>
          <p:cNvSpPr txBox="1"/>
          <p:nvPr/>
        </p:nvSpPr>
        <p:spPr>
          <a:xfrm>
            <a:off x="1331639" y="76444"/>
            <a:ext cx="7704856" cy="4587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fr-FR" sz="24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Spécificités BP/MC</a:t>
            </a:r>
            <a:endParaRPr lang="fr-FR" sz="24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Diagramme 11"/>
          <p:cNvGraphicFramePr/>
          <p:nvPr>
            <p:extLst>
              <p:ext uri="{D42A27DB-BD31-4B8C-83A1-F6EECF244321}">
                <p14:modId xmlns:p14="http://schemas.microsoft.com/office/powerpoint/2010/main" val="2971025397"/>
              </p:ext>
            </p:extLst>
          </p:nvPr>
        </p:nvGraphicFramePr>
        <p:xfrm>
          <a:off x="1852786" y="2319829"/>
          <a:ext cx="583264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" name="Rectangle à coins arrondis 13"/>
          <p:cNvSpPr/>
          <p:nvPr/>
        </p:nvSpPr>
        <p:spPr>
          <a:xfrm>
            <a:off x="107504" y="4055200"/>
            <a:ext cx="1224135" cy="88924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Sélectionner les fournisseurs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107504" y="1393193"/>
            <a:ext cx="1224135" cy="88924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tx1"/>
                </a:solidFill>
              </a:rPr>
              <a:t>Créer, vérifier les documents de stocks</a:t>
            </a:r>
            <a:endParaRPr lang="fr-FR" sz="1200" b="1" dirty="0">
              <a:solidFill>
                <a:schemeClr val="tx1"/>
              </a:solidFill>
            </a:endParaRPr>
          </a:p>
        </p:txBody>
      </p:sp>
      <p:sp>
        <p:nvSpPr>
          <p:cNvPr id="17" name="Rectangle à coins arrondis 16"/>
          <p:cNvSpPr/>
          <p:nvPr/>
        </p:nvSpPr>
        <p:spPr>
          <a:xfrm>
            <a:off x="1494806" y="1119300"/>
            <a:ext cx="1224135" cy="88924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Organiser et optimiser les lieux de stockage</a:t>
            </a:r>
          </a:p>
        </p:txBody>
      </p:sp>
      <p:sp>
        <p:nvSpPr>
          <p:cNvPr id="19" name="Rectangle à coins arrondis 18"/>
          <p:cNvSpPr/>
          <p:nvPr/>
        </p:nvSpPr>
        <p:spPr>
          <a:xfrm>
            <a:off x="2850605" y="1119300"/>
            <a:ext cx="1224135" cy="88924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Organiser les offices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4224313" y="1130791"/>
            <a:ext cx="1224135" cy="88924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Proposer  des accords à partir des boissons</a:t>
            </a:r>
          </a:p>
        </p:txBody>
      </p:sp>
      <p:sp>
        <p:nvSpPr>
          <p:cNvPr id="23" name="Rectangle à coins arrondis 22"/>
          <p:cNvSpPr/>
          <p:nvPr/>
        </p:nvSpPr>
        <p:spPr>
          <a:xfrm>
            <a:off x="5598021" y="1130791"/>
            <a:ext cx="1224135" cy="88924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Déterminer les prix de vente</a:t>
            </a:r>
          </a:p>
        </p:txBody>
      </p:sp>
      <p:sp>
        <p:nvSpPr>
          <p:cNvPr id="24" name="Rectangle à coins arrondis 23"/>
          <p:cNvSpPr/>
          <p:nvPr/>
        </p:nvSpPr>
        <p:spPr>
          <a:xfrm>
            <a:off x="6953820" y="1126728"/>
            <a:ext cx="1829924" cy="912231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Créer et actualiser les supports de commercialisation</a:t>
            </a:r>
          </a:p>
        </p:txBody>
      </p:sp>
      <p:sp>
        <p:nvSpPr>
          <p:cNvPr id="25" name="Rectangle à coins arrondis 24"/>
          <p:cNvSpPr/>
          <p:nvPr/>
        </p:nvSpPr>
        <p:spPr>
          <a:xfrm>
            <a:off x="107504" y="2695786"/>
            <a:ext cx="1224135" cy="88924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Négocier avec  les fournisseurs</a:t>
            </a:r>
          </a:p>
        </p:txBody>
      </p:sp>
      <p:sp>
        <p:nvSpPr>
          <p:cNvPr id="26" name="Rectangle à coins arrondis 25"/>
          <p:cNvSpPr/>
          <p:nvPr/>
        </p:nvSpPr>
        <p:spPr>
          <a:xfrm>
            <a:off x="111256" y="5402184"/>
            <a:ext cx="1224135" cy="889248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>
                <a:solidFill>
                  <a:schemeClr val="tx1"/>
                </a:solidFill>
              </a:rPr>
              <a:t>Déterminer les besoins </a:t>
            </a:r>
          </a:p>
        </p:txBody>
      </p:sp>
    </p:spTree>
    <p:extLst>
      <p:ext uri="{BB962C8B-B14F-4D97-AF65-F5344CB8AC3E}">
        <p14:creationId xmlns:p14="http://schemas.microsoft.com/office/powerpoint/2010/main" val="558974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2" grpId="0">
        <p:bldAsOne/>
      </p:bldGraphic>
      <p:bldP spid="14" grpId="0" animBg="1"/>
      <p:bldP spid="16" grpId="0" animBg="1"/>
      <p:bldP spid="17" grpId="0" animBg="1"/>
      <p:bldP spid="19" grpId="0" animBg="1"/>
      <p:bldP spid="21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PRÉSENTATION DES </a:t>
            </a:r>
            <a:r>
              <a:rPr lang="fr-FR" dirty="0" smtClean="0"/>
              <a:t>RÉFÉRENTIELS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23</a:t>
            </a:fld>
            <a:endParaRPr lang="fr-FR" dirty="0"/>
          </a:p>
        </p:txBody>
      </p:sp>
      <p:sp>
        <p:nvSpPr>
          <p:cNvPr id="13" name="Espace réservé du pied de page 7">
            <a:extLst>
              <a:ext uri="{FF2B5EF4-FFF2-40B4-BE49-F238E27FC236}">
                <a16:creationId xmlns:a16="http://schemas.microsoft.com/office/drawing/2014/main" id="{67C1DCDA-857A-B14E-ABEC-CBB521F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1331640" y="312646"/>
            <a:ext cx="7586368" cy="403957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pc="-10" dirty="0" smtClean="0"/>
              <a:t>Référentiel d’</a:t>
            </a:r>
            <a:r>
              <a:rPr lang="fr-FR" spc="-10" dirty="0" err="1" smtClean="0"/>
              <a:t>éval</a:t>
            </a:r>
            <a:r>
              <a:rPr lang="fr-FR" spc="-10" dirty="0" smtClean="0"/>
              <a:t>. : les </a:t>
            </a:r>
            <a:r>
              <a:rPr lang="fr-FR" spc="-10" dirty="0"/>
              <a:t>épreuves de certification</a:t>
            </a:r>
            <a:endParaRPr spc="-20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342006"/>
              </p:ext>
            </p:extLst>
          </p:nvPr>
        </p:nvGraphicFramePr>
        <p:xfrm>
          <a:off x="506596" y="1615815"/>
          <a:ext cx="8440190" cy="3825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4254">
                  <a:extLst>
                    <a:ext uri="{9D8B030D-6E8A-4147-A177-3AD203B41FA5}">
                      <a16:colId xmlns:a16="http://schemas.microsoft.com/office/drawing/2014/main" val="2104806324"/>
                    </a:ext>
                  </a:extLst>
                </a:gridCol>
                <a:gridCol w="3635936">
                  <a:extLst>
                    <a:ext uri="{9D8B030D-6E8A-4147-A177-3AD203B41FA5}">
                      <a16:colId xmlns:a16="http://schemas.microsoft.com/office/drawing/2014/main" val="3097225511"/>
                    </a:ext>
                  </a:extLst>
                </a:gridCol>
              </a:tblGrid>
              <a:tr h="44239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MC en 1 an</a:t>
                      </a:r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BP en 2 ans</a:t>
                      </a:r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770620"/>
                  </a:ext>
                </a:extLst>
              </a:tr>
              <a:tr h="329140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="1" dirty="0" smtClean="0"/>
                        <a:t>Épreuve E1 </a:t>
                      </a:r>
                      <a:r>
                        <a:rPr lang="fr-FR" dirty="0" smtClean="0"/>
                        <a:t>- Appréciation des vins et autres boissons et organisation des achats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i="1" dirty="0" smtClean="0"/>
                        <a:t>U1- </a:t>
                      </a:r>
                      <a:r>
                        <a:rPr lang="fr-FR" b="1" i="1" dirty="0" smtClean="0"/>
                        <a:t>Coefficient 4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dirty="0" smtClean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="1" dirty="0" smtClean="0"/>
                        <a:t>Épreuve E2 </a:t>
                      </a:r>
                      <a:r>
                        <a:rPr lang="fr-FR" dirty="0" smtClean="0"/>
                        <a:t>- Organisation et mise en œuvre de l'activité commerciale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i="1" dirty="0" smtClean="0"/>
                        <a:t>U2- </a:t>
                      </a:r>
                      <a:r>
                        <a:rPr lang="fr-FR" b="1" i="1" dirty="0" smtClean="0"/>
                        <a:t>Coefficient 6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Épreuve E1 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- Organisation des achats et du service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b="1" i="1" dirty="0" smtClean="0">
                          <a:solidFill>
                            <a:schemeClr val="tx1"/>
                          </a:solidFill>
                        </a:rPr>
                        <a:t>U1- Coefficient 5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b="1" i="1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Épreuve E2 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</a:rPr>
                        <a:t>- Commercialisation des vins et autres boissons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i="1" dirty="0" smtClean="0">
                          <a:solidFill>
                            <a:schemeClr val="tx1"/>
                          </a:solidFill>
                        </a:rPr>
                        <a:t>U2- </a:t>
                      </a:r>
                      <a:r>
                        <a:rPr lang="fr-FR" b="1" i="1" dirty="0" smtClean="0">
                          <a:solidFill>
                            <a:schemeClr val="tx1"/>
                          </a:solidFill>
                        </a:rPr>
                        <a:t>Coefficient 10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Épreuve E3 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Gestion des équipes et de l'activité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U3- </a:t>
                      </a:r>
                      <a:r>
                        <a:rPr lang="fr-FR" b="1" i="1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Coefficient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63873"/>
                  </a:ext>
                </a:extLst>
              </a:tr>
            </a:tbl>
          </a:graphicData>
        </a:graphic>
      </p:graphicFrame>
      <p:cxnSp>
        <p:nvCxnSpPr>
          <p:cNvPr id="5" name="Connecteur droit avec flèche 4"/>
          <p:cNvCxnSpPr/>
          <p:nvPr/>
        </p:nvCxnSpPr>
        <p:spPr>
          <a:xfrm flipV="1">
            <a:off x="2927203" y="4293096"/>
            <a:ext cx="2414479" cy="115224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924139" y="5425974"/>
            <a:ext cx="2718450" cy="9144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i="1" dirty="0">
                <a:solidFill>
                  <a:schemeClr val="tx1"/>
                </a:solidFill>
              </a:rPr>
              <a:t>Un coefficient plus important pour la partie commerciale </a:t>
            </a:r>
          </a:p>
        </p:txBody>
      </p:sp>
      <p:cxnSp>
        <p:nvCxnSpPr>
          <p:cNvPr id="16" name="Connecteur droit avec flèche 15"/>
          <p:cNvCxnSpPr/>
          <p:nvPr/>
        </p:nvCxnSpPr>
        <p:spPr>
          <a:xfrm flipH="1" flipV="1">
            <a:off x="2164491" y="4539973"/>
            <a:ext cx="759648" cy="8860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" name="Ellipse 2"/>
          <p:cNvSpPr/>
          <p:nvPr/>
        </p:nvSpPr>
        <p:spPr>
          <a:xfrm>
            <a:off x="360000" y="2924944"/>
            <a:ext cx="4500032" cy="1570665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5148064" y="3068960"/>
            <a:ext cx="2465936" cy="1491591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6896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PRÉSENTATION DES </a:t>
            </a:r>
            <a:r>
              <a:rPr lang="fr-FR" dirty="0" smtClean="0"/>
              <a:t>RÉFÉRENTIELS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24</a:t>
            </a:fld>
            <a:endParaRPr lang="fr-FR" dirty="0"/>
          </a:p>
        </p:txBody>
      </p:sp>
      <p:sp>
        <p:nvSpPr>
          <p:cNvPr id="13" name="Espace réservé du pied de page 7">
            <a:extLst>
              <a:ext uri="{FF2B5EF4-FFF2-40B4-BE49-F238E27FC236}">
                <a16:creationId xmlns:a16="http://schemas.microsoft.com/office/drawing/2014/main" id="{67C1DCDA-857A-B14E-ABEC-CBB521F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1475656" y="84009"/>
            <a:ext cx="7560840" cy="403957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pc="-10" dirty="0" smtClean="0"/>
              <a:t>L’usage du CCF continué (1/2)</a:t>
            </a:r>
            <a:endParaRPr spc="-20" dirty="0"/>
          </a:p>
        </p:txBody>
      </p:sp>
      <p:sp>
        <p:nvSpPr>
          <p:cNvPr id="14" name="object 2"/>
          <p:cNvSpPr txBox="1">
            <a:spLocks/>
          </p:cNvSpPr>
          <p:nvPr/>
        </p:nvSpPr>
        <p:spPr bwMode="gray">
          <a:xfrm>
            <a:off x="328597" y="874561"/>
            <a:ext cx="7164327" cy="442429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2800" spc="-10" dirty="0" smtClean="0"/>
              <a:t>Les épreuves concernées :</a:t>
            </a:r>
            <a:endParaRPr lang="fr-FR" sz="2800" spc="-2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543476"/>
              </p:ext>
            </p:extLst>
          </p:nvPr>
        </p:nvGraphicFramePr>
        <p:xfrm>
          <a:off x="484815" y="1423566"/>
          <a:ext cx="2380806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0806">
                  <a:extLst>
                    <a:ext uri="{9D8B030D-6E8A-4147-A177-3AD203B41FA5}">
                      <a16:colId xmlns:a16="http://schemas.microsoft.com/office/drawing/2014/main" val="13944499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 smtClean="0"/>
                        <a:t>MC en 1 an</a:t>
                      </a:r>
                      <a:endParaRPr lang="fr-FR" sz="28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224461"/>
                  </a:ext>
                </a:extLst>
              </a:tr>
            </a:tbl>
          </a:graphicData>
        </a:graphic>
      </p:graphicFrame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350068"/>
              </p:ext>
            </p:extLst>
          </p:nvPr>
        </p:nvGraphicFramePr>
        <p:xfrm>
          <a:off x="480846" y="2028304"/>
          <a:ext cx="2380805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0805">
                  <a:extLst>
                    <a:ext uri="{9D8B030D-6E8A-4147-A177-3AD203B41FA5}">
                      <a16:colId xmlns:a16="http://schemas.microsoft.com/office/drawing/2014/main" val="13944499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="1" dirty="0" smtClean="0"/>
                        <a:t>Épreuve E1 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224461"/>
                  </a:ext>
                </a:extLst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573242"/>
              </p:ext>
            </p:extLst>
          </p:nvPr>
        </p:nvGraphicFramePr>
        <p:xfrm>
          <a:off x="480846" y="2453852"/>
          <a:ext cx="2380805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0805">
                  <a:extLst>
                    <a:ext uri="{9D8B030D-6E8A-4147-A177-3AD203B41FA5}">
                      <a16:colId xmlns:a16="http://schemas.microsoft.com/office/drawing/2014/main" val="13944499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="1" dirty="0" smtClean="0"/>
                        <a:t>Épreuve E2 -</a:t>
                      </a:r>
                      <a:r>
                        <a:rPr lang="fr-FR" b="1" baseline="0" dirty="0" smtClean="0"/>
                        <a:t> Situation 1 CCF </a:t>
                      </a:r>
                      <a:endParaRPr lang="fr-FR" b="1" i="1" dirty="0" smtClean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224461"/>
                  </a:ext>
                </a:extLst>
              </a:tr>
            </a:tbl>
          </a:graphicData>
        </a:graphic>
      </p:graphicFrame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7906482"/>
              </p:ext>
            </p:extLst>
          </p:nvPr>
        </p:nvGraphicFramePr>
        <p:xfrm>
          <a:off x="6250065" y="1413376"/>
          <a:ext cx="2411800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800">
                  <a:extLst>
                    <a:ext uri="{9D8B030D-6E8A-4147-A177-3AD203B41FA5}">
                      <a16:colId xmlns:a16="http://schemas.microsoft.com/office/drawing/2014/main" val="13944499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dirty="0" smtClean="0"/>
                        <a:t>BP en 2 ans</a:t>
                      </a:r>
                      <a:endParaRPr lang="fr-FR" sz="28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224461"/>
                  </a:ext>
                </a:extLst>
              </a:tr>
            </a:tbl>
          </a:graphicData>
        </a:graphic>
      </p:graphicFrame>
      <p:graphicFrame>
        <p:nvGraphicFramePr>
          <p:cNvPr id="19" name="Tableau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706996"/>
              </p:ext>
            </p:extLst>
          </p:nvPr>
        </p:nvGraphicFramePr>
        <p:xfrm>
          <a:off x="6250066" y="2033672"/>
          <a:ext cx="2411800" cy="397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800">
                  <a:extLst>
                    <a:ext uri="{9D8B030D-6E8A-4147-A177-3AD203B41FA5}">
                      <a16:colId xmlns:a16="http://schemas.microsoft.com/office/drawing/2014/main" val="1394449985"/>
                    </a:ext>
                  </a:extLst>
                </a:gridCol>
              </a:tblGrid>
              <a:tr h="397075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="1" dirty="0" smtClean="0"/>
                        <a:t>Épreuve E1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224461"/>
                  </a:ext>
                </a:extLst>
              </a:tr>
            </a:tbl>
          </a:graphicData>
        </a:graphic>
      </p:graphicFrame>
      <p:graphicFrame>
        <p:nvGraphicFramePr>
          <p:cNvPr id="21" name="Tableau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447853"/>
              </p:ext>
            </p:extLst>
          </p:nvPr>
        </p:nvGraphicFramePr>
        <p:xfrm>
          <a:off x="6264000" y="2528895"/>
          <a:ext cx="2397865" cy="64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7865">
                  <a:extLst>
                    <a:ext uri="{9D8B030D-6E8A-4147-A177-3AD203B41FA5}">
                      <a16:colId xmlns:a16="http://schemas.microsoft.com/office/drawing/2014/main" val="13944499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="1" dirty="0" smtClean="0"/>
                        <a:t>Épreuve E2 -</a:t>
                      </a:r>
                      <a:r>
                        <a:rPr lang="fr-FR" b="1" baseline="0" dirty="0" smtClean="0"/>
                        <a:t> Situation 1 CCF </a:t>
                      </a:r>
                      <a:endParaRPr lang="fr-FR" b="1" i="1" dirty="0" smtClean="0"/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224461"/>
                  </a:ext>
                </a:extLst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818598"/>
              </p:ext>
            </p:extLst>
          </p:nvPr>
        </p:nvGraphicFramePr>
        <p:xfrm>
          <a:off x="6250065" y="3294753"/>
          <a:ext cx="241180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800">
                  <a:extLst>
                    <a:ext uri="{9D8B030D-6E8A-4147-A177-3AD203B41FA5}">
                      <a16:colId xmlns:a16="http://schemas.microsoft.com/office/drawing/2014/main" val="13944499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b="1" dirty="0" smtClean="0"/>
                        <a:t>Épreuve E3 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224461"/>
                  </a:ext>
                </a:extLst>
              </a:tr>
            </a:tbl>
          </a:graphicData>
        </a:graphic>
      </p:graphicFrame>
      <p:sp>
        <p:nvSpPr>
          <p:cNvPr id="23" name="object 2"/>
          <p:cNvSpPr txBox="1">
            <a:spLocks/>
          </p:cNvSpPr>
          <p:nvPr/>
        </p:nvSpPr>
        <p:spPr bwMode="gray">
          <a:xfrm>
            <a:off x="328597" y="3685970"/>
            <a:ext cx="7560840" cy="442429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2800" spc="-10" dirty="0" smtClean="0"/>
              <a:t>Le principe :</a:t>
            </a:r>
            <a:endParaRPr lang="fr-FR" sz="2800" spc="-20" dirty="0"/>
          </a:p>
        </p:txBody>
      </p:sp>
      <p:sp>
        <p:nvSpPr>
          <p:cNvPr id="24" name="Flèche droite 23"/>
          <p:cNvSpPr/>
          <p:nvPr/>
        </p:nvSpPr>
        <p:spPr>
          <a:xfrm>
            <a:off x="144675" y="4094042"/>
            <a:ext cx="8891821" cy="509812"/>
          </a:xfrm>
          <a:prstGeom prst="rightArrow">
            <a:avLst/>
          </a:prstGeom>
          <a:gradFill flip="none" rotWithShape="1">
            <a:gsLst>
              <a:gs pos="0">
                <a:schemeClr val="dk1">
                  <a:tint val="66000"/>
                  <a:satMod val="160000"/>
                </a:schemeClr>
              </a:gs>
              <a:gs pos="50000">
                <a:schemeClr val="dk1">
                  <a:tint val="44500"/>
                  <a:satMod val="160000"/>
                </a:schemeClr>
              </a:gs>
              <a:gs pos="100000">
                <a:schemeClr val="dk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2919461" y="4141410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Cycle de formation</a:t>
            </a:r>
            <a:endParaRPr lang="fr-FR" b="1" dirty="0"/>
          </a:p>
        </p:txBody>
      </p:sp>
      <p:graphicFrame>
        <p:nvGraphicFramePr>
          <p:cNvPr id="25" name="Tableau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087694"/>
              </p:ext>
            </p:extLst>
          </p:nvPr>
        </p:nvGraphicFramePr>
        <p:xfrm>
          <a:off x="144675" y="5025076"/>
          <a:ext cx="6119325" cy="808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9325">
                  <a:extLst>
                    <a:ext uri="{9D8B030D-6E8A-4147-A177-3AD203B41FA5}">
                      <a16:colId xmlns:a16="http://schemas.microsoft.com/office/drawing/2014/main" val="13944499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Tout au long de la formation : 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suivi des compétences avec des évaluations  formatives</a:t>
                      </a:r>
                      <a:r>
                        <a:rPr lang="fr-FR" sz="28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224461"/>
                  </a:ext>
                </a:extLst>
              </a:tr>
            </a:tbl>
          </a:graphicData>
        </a:graphic>
      </p:graphicFrame>
      <p:graphicFrame>
        <p:nvGraphicFramePr>
          <p:cNvPr id="26" name="Tableau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677991"/>
              </p:ext>
            </p:extLst>
          </p:nvPr>
        </p:nvGraphicFramePr>
        <p:xfrm>
          <a:off x="6473372" y="5032303"/>
          <a:ext cx="2411800" cy="795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800">
                  <a:extLst>
                    <a:ext uri="{9D8B030D-6E8A-4147-A177-3AD203B41FA5}">
                      <a16:colId xmlns:a16="http://schemas.microsoft.com/office/drawing/2014/main" val="1394449985"/>
                    </a:ext>
                  </a:extLst>
                </a:gridCol>
              </a:tblGrid>
              <a:tr h="795795">
                <a:tc>
                  <a:txBody>
                    <a:bodyPr/>
                    <a:lstStyle/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Fin de la formation :</a:t>
                      </a:r>
                    </a:p>
                    <a:p>
                      <a:pPr marL="0" marR="0" lvl="0" indent="0" algn="ctr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>
                          <a:solidFill>
                            <a:schemeClr val="tx1"/>
                          </a:solidFill>
                          <a:effectLst/>
                        </a:rPr>
                        <a:t>Evaluation certificative</a:t>
                      </a:r>
                      <a:endParaRPr lang="fr-FR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2224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71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3" grpId="0"/>
      <p:bldP spid="24" grpId="0" animBg="1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PRÉSENTATION DES </a:t>
            </a:r>
            <a:r>
              <a:rPr lang="fr-FR" dirty="0" smtClean="0"/>
              <a:t>RÉFÉRENTIELS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25</a:t>
            </a:fld>
            <a:endParaRPr lang="fr-FR" dirty="0"/>
          </a:p>
        </p:txBody>
      </p:sp>
      <p:sp>
        <p:nvSpPr>
          <p:cNvPr id="13" name="Espace réservé du pied de page 7">
            <a:extLst>
              <a:ext uri="{FF2B5EF4-FFF2-40B4-BE49-F238E27FC236}">
                <a16:creationId xmlns:a16="http://schemas.microsoft.com/office/drawing/2014/main" id="{67C1DCDA-857A-B14E-ABEC-CBB521F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827584" y="799942"/>
            <a:ext cx="7560840" cy="403957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pc="-10" dirty="0" smtClean="0"/>
              <a:t>L’usage du CCF continué (2/2)</a:t>
            </a:r>
            <a:endParaRPr spc="-20" dirty="0"/>
          </a:p>
        </p:txBody>
      </p:sp>
      <p:sp>
        <p:nvSpPr>
          <p:cNvPr id="11" name="object 2"/>
          <p:cNvSpPr txBox="1">
            <a:spLocks/>
          </p:cNvSpPr>
          <p:nvPr/>
        </p:nvSpPr>
        <p:spPr bwMode="gray">
          <a:xfrm>
            <a:off x="833354" y="2636912"/>
            <a:ext cx="7560840" cy="288541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1800" spc="-10" dirty="0" smtClean="0">
                <a:hlinkClick r:id="rId3" action="ppaction://hlinkfile"/>
              </a:rPr>
              <a:t>La traçabilité des compétences :</a:t>
            </a:r>
            <a:endParaRPr lang="fr-FR" sz="1800" spc="-20" dirty="0"/>
          </a:p>
        </p:txBody>
      </p:sp>
    </p:spTree>
    <p:extLst>
      <p:ext uri="{BB962C8B-B14F-4D97-AF65-F5344CB8AC3E}">
        <p14:creationId xmlns:p14="http://schemas.microsoft.com/office/powerpoint/2010/main" val="1864245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PRÉSENTATION DES </a:t>
            </a:r>
            <a:r>
              <a:rPr lang="fr-FR" dirty="0" smtClean="0"/>
              <a:t>RÉFÉRENTIELS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26</a:t>
            </a:fld>
            <a:endParaRPr lang="fr-FR" dirty="0"/>
          </a:p>
        </p:txBody>
      </p:sp>
      <p:sp>
        <p:nvSpPr>
          <p:cNvPr id="13" name="Espace réservé du pied de page 7">
            <a:extLst>
              <a:ext uri="{FF2B5EF4-FFF2-40B4-BE49-F238E27FC236}">
                <a16:creationId xmlns:a16="http://schemas.microsoft.com/office/drawing/2014/main" id="{67C1DCDA-857A-B14E-ABEC-CBB521F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827584" y="799942"/>
            <a:ext cx="7560840" cy="403957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pc="-10" dirty="0" smtClean="0"/>
              <a:t>Les PFMP en MC - Préconisations</a:t>
            </a:r>
            <a:endParaRPr spc="-20" dirty="0"/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857346"/>
              </p:ext>
            </p:extLst>
          </p:nvPr>
        </p:nvGraphicFramePr>
        <p:xfrm>
          <a:off x="827584" y="1844824"/>
          <a:ext cx="6911221" cy="456565"/>
        </p:xfrm>
        <a:graphic>
          <a:graphicData uri="http://schemas.openxmlformats.org/drawingml/2006/table">
            <a:tbl>
              <a:tblPr firstRow="1" firstCol="1" bandRow="1"/>
              <a:tblGrid>
                <a:gridCol w="752594">
                  <a:extLst>
                    <a:ext uri="{9D8B030D-6E8A-4147-A177-3AD203B41FA5}">
                      <a16:colId xmlns:a16="http://schemas.microsoft.com/office/drawing/2014/main" val="3843720895"/>
                    </a:ext>
                  </a:extLst>
                </a:gridCol>
                <a:gridCol w="3027897">
                  <a:extLst>
                    <a:ext uri="{9D8B030D-6E8A-4147-A177-3AD203B41FA5}">
                      <a16:colId xmlns:a16="http://schemas.microsoft.com/office/drawing/2014/main" val="779652196"/>
                    </a:ext>
                  </a:extLst>
                </a:gridCol>
                <a:gridCol w="1187544">
                  <a:extLst>
                    <a:ext uri="{9D8B030D-6E8A-4147-A177-3AD203B41FA5}">
                      <a16:colId xmlns:a16="http://schemas.microsoft.com/office/drawing/2014/main" val="3243110634"/>
                    </a:ext>
                  </a:extLst>
                </a:gridCol>
                <a:gridCol w="1943186">
                  <a:extLst>
                    <a:ext uri="{9D8B030D-6E8A-4147-A177-3AD203B41FA5}">
                      <a16:colId xmlns:a16="http://schemas.microsoft.com/office/drawing/2014/main" val="383883783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PFMP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Type d’établissement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Durée conseillée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Précision</a:t>
                      </a:r>
                      <a:endParaRPr lang="fr-FR" sz="14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091968"/>
                  </a:ext>
                </a:extLst>
              </a:tr>
            </a:tbl>
          </a:graphicData>
        </a:graphic>
      </p:graphicFrame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123152"/>
              </p:ext>
            </p:extLst>
          </p:nvPr>
        </p:nvGraphicFramePr>
        <p:xfrm>
          <a:off x="827584" y="2476946"/>
          <a:ext cx="6911221" cy="456565"/>
        </p:xfrm>
        <a:graphic>
          <a:graphicData uri="http://schemas.openxmlformats.org/drawingml/2006/table">
            <a:tbl>
              <a:tblPr firstRow="1" firstCol="1" bandRow="1"/>
              <a:tblGrid>
                <a:gridCol w="752594">
                  <a:extLst>
                    <a:ext uri="{9D8B030D-6E8A-4147-A177-3AD203B41FA5}">
                      <a16:colId xmlns:a16="http://schemas.microsoft.com/office/drawing/2014/main" val="424999879"/>
                    </a:ext>
                  </a:extLst>
                </a:gridCol>
                <a:gridCol w="3027897">
                  <a:extLst>
                    <a:ext uri="{9D8B030D-6E8A-4147-A177-3AD203B41FA5}">
                      <a16:colId xmlns:a16="http://schemas.microsoft.com/office/drawing/2014/main" val="3309914344"/>
                    </a:ext>
                  </a:extLst>
                </a:gridCol>
                <a:gridCol w="1187544">
                  <a:extLst>
                    <a:ext uri="{9D8B030D-6E8A-4147-A177-3AD203B41FA5}">
                      <a16:colId xmlns:a16="http://schemas.microsoft.com/office/drawing/2014/main" val="3249877910"/>
                    </a:ext>
                  </a:extLst>
                </a:gridCol>
                <a:gridCol w="1943186">
                  <a:extLst>
                    <a:ext uri="{9D8B030D-6E8A-4147-A177-3AD203B41FA5}">
                      <a16:colId xmlns:a16="http://schemas.microsoft.com/office/drawing/2014/main" val="18916472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PFMP1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Exploitation viticole au moment des vendanges-vinifications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 semaines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2389488"/>
                  </a:ext>
                </a:extLst>
              </a:tr>
            </a:tbl>
          </a:graphicData>
        </a:graphic>
      </p:graphicFrame>
      <p:graphicFrame>
        <p:nvGraphicFramePr>
          <p:cNvPr id="6" name="Tableau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636309"/>
              </p:ext>
            </p:extLst>
          </p:nvPr>
        </p:nvGraphicFramePr>
        <p:xfrm>
          <a:off x="827583" y="3246362"/>
          <a:ext cx="6911221" cy="913130"/>
        </p:xfrm>
        <a:graphic>
          <a:graphicData uri="http://schemas.openxmlformats.org/drawingml/2006/table">
            <a:tbl>
              <a:tblPr firstRow="1" firstCol="1" bandRow="1"/>
              <a:tblGrid>
                <a:gridCol w="752594">
                  <a:extLst>
                    <a:ext uri="{9D8B030D-6E8A-4147-A177-3AD203B41FA5}">
                      <a16:colId xmlns:a16="http://schemas.microsoft.com/office/drawing/2014/main" val="506774133"/>
                    </a:ext>
                  </a:extLst>
                </a:gridCol>
                <a:gridCol w="3027897">
                  <a:extLst>
                    <a:ext uri="{9D8B030D-6E8A-4147-A177-3AD203B41FA5}">
                      <a16:colId xmlns:a16="http://schemas.microsoft.com/office/drawing/2014/main" val="4027972067"/>
                    </a:ext>
                  </a:extLst>
                </a:gridCol>
                <a:gridCol w="1187544">
                  <a:extLst>
                    <a:ext uri="{9D8B030D-6E8A-4147-A177-3AD203B41FA5}">
                      <a16:colId xmlns:a16="http://schemas.microsoft.com/office/drawing/2014/main" val="4097282826"/>
                    </a:ext>
                  </a:extLst>
                </a:gridCol>
                <a:gridCol w="1943186">
                  <a:extLst>
                    <a:ext uri="{9D8B030D-6E8A-4147-A177-3AD203B41FA5}">
                      <a16:colId xmlns:a16="http://schemas.microsoft.com/office/drawing/2014/main" val="38412013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PFMP2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Etablissement de commercialisation des vins et autres boissons (cave à vins, grande et moyenne surface, salons professionnels…) 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 semaines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X 2 ou 2 X1 (entreprises différentes)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94676716"/>
                  </a:ext>
                </a:extLst>
              </a:tr>
            </a:tbl>
          </a:graphicData>
        </a:graphic>
      </p:graphicFrame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2272071"/>
              </p:ext>
            </p:extLst>
          </p:nvPr>
        </p:nvGraphicFramePr>
        <p:xfrm>
          <a:off x="827583" y="4583898"/>
          <a:ext cx="6911221" cy="684848"/>
        </p:xfrm>
        <a:graphic>
          <a:graphicData uri="http://schemas.openxmlformats.org/drawingml/2006/table">
            <a:tbl>
              <a:tblPr firstRow="1" firstCol="1" bandRow="1"/>
              <a:tblGrid>
                <a:gridCol w="752594">
                  <a:extLst>
                    <a:ext uri="{9D8B030D-6E8A-4147-A177-3AD203B41FA5}">
                      <a16:colId xmlns:a16="http://schemas.microsoft.com/office/drawing/2014/main" val="2224479613"/>
                    </a:ext>
                  </a:extLst>
                </a:gridCol>
                <a:gridCol w="3027897">
                  <a:extLst>
                    <a:ext uri="{9D8B030D-6E8A-4147-A177-3AD203B41FA5}">
                      <a16:colId xmlns:a16="http://schemas.microsoft.com/office/drawing/2014/main" val="1415984566"/>
                    </a:ext>
                  </a:extLst>
                </a:gridCol>
                <a:gridCol w="1187544">
                  <a:extLst>
                    <a:ext uri="{9D8B030D-6E8A-4147-A177-3AD203B41FA5}">
                      <a16:colId xmlns:a16="http://schemas.microsoft.com/office/drawing/2014/main" val="599961674"/>
                    </a:ext>
                  </a:extLst>
                </a:gridCol>
                <a:gridCol w="1943186">
                  <a:extLst>
                    <a:ext uri="{9D8B030D-6E8A-4147-A177-3AD203B41FA5}">
                      <a16:colId xmlns:a16="http://schemas.microsoft.com/office/drawing/2014/main" val="29879161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PFMP3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Etablissement de restauration</a:t>
                      </a:r>
                      <a:endParaRPr lang="fr-FR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semaines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une ou deux périodes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6244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7011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PRÉSENTATION DES </a:t>
            </a:r>
            <a:r>
              <a:rPr lang="fr-FR" dirty="0" smtClean="0"/>
              <a:t>RÉFÉRENTIELS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27</a:t>
            </a:fld>
            <a:endParaRPr lang="fr-FR" dirty="0"/>
          </a:p>
        </p:txBody>
      </p:sp>
      <p:sp>
        <p:nvSpPr>
          <p:cNvPr id="13" name="Espace réservé du pied de page 7">
            <a:extLst>
              <a:ext uri="{FF2B5EF4-FFF2-40B4-BE49-F238E27FC236}">
                <a16:creationId xmlns:a16="http://schemas.microsoft.com/office/drawing/2014/main" id="{67C1DCDA-857A-B14E-ABEC-CBB521F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827584" y="799942"/>
            <a:ext cx="7560840" cy="403957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pc="-10" dirty="0" smtClean="0"/>
              <a:t>Les visites de vignobles en BP </a:t>
            </a:r>
            <a:endParaRPr spc="-20" dirty="0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003922"/>
              </p:ext>
            </p:extLst>
          </p:nvPr>
        </p:nvGraphicFramePr>
        <p:xfrm>
          <a:off x="827584" y="1786853"/>
          <a:ext cx="7956416" cy="37126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6416">
                  <a:extLst>
                    <a:ext uri="{9D8B030D-6E8A-4147-A177-3AD203B41FA5}">
                      <a16:colId xmlns:a16="http://schemas.microsoft.com/office/drawing/2014/main" val="3097225511"/>
                    </a:ext>
                  </a:extLst>
                </a:gridCol>
              </a:tblGrid>
              <a:tr h="439882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BP en 2 ans</a:t>
                      </a:r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770620"/>
                  </a:ext>
                </a:extLst>
              </a:tr>
              <a:tr h="3272728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pPr marL="0" marR="0" lvl="0" indent="0" algn="l" defTabSz="91437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Une dimension culturelle (géographie, histoire, patrimoine…) et gastronomique, </a:t>
                      </a:r>
                      <a:r>
                        <a:rPr lang="fr-FR" sz="1800" b="0" dirty="0" smtClean="0"/>
                        <a:t>notamment au travers de </a:t>
                      </a:r>
                      <a:r>
                        <a:rPr lang="fr-FR" sz="2800" b="1" dirty="0" smtClean="0"/>
                        <a:t>périodes de formation dans 8 régions viticoles françaises sur le cycle de formation, est obligatoire</a:t>
                      </a:r>
                    </a:p>
                    <a:p>
                      <a:endParaRPr lang="fr-FR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63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963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PRÉSENTATION DES </a:t>
            </a:r>
            <a:r>
              <a:rPr lang="fr-FR" dirty="0" smtClean="0"/>
              <a:t>RÉFÉRENTIELS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28</a:t>
            </a:fld>
            <a:endParaRPr lang="fr-FR" dirty="0"/>
          </a:p>
        </p:txBody>
      </p:sp>
      <p:sp>
        <p:nvSpPr>
          <p:cNvPr id="13" name="Espace réservé du pied de page 7">
            <a:extLst>
              <a:ext uri="{FF2B5EF4-FFF2-40B4-BE49-F238E27FC236}">
                <a16:creationId xmlns:a16="http://schemas.microsoft.com/office/drawing/2014/main" id="{67C1DCDA-857A-B14E-ABEC-CBB521F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1331640" y="321814"/>
            <a:ext cx="7452360" cy="796372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pc="-10" dirty="0" smtClean="0"/>
              <a:t>MC et BP : caractéristiques </a:t>
            </a:r>
            <a:r>
              <a:rPr lang="fr-FR" spc="-10" dirty="0"/>
              <a:t>de la carte des vins </a:t>
            </a:r>
            <a:r>
              <a:rPr lang="fr-FR" spc="-10" dirty="0" smtClean="0"/>
              <a:t>		         et </a:t>
            </a:r>
            <a:r>
              <a:rPr lang="fr-FR" spc="-10" dirty="0"/>
              <a:t>autres boissons</a:t>
            </a:r>
            <a:endParaRPr spc="-20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584008"/>
              </p:ext>
            </p:extLst>
          </p:nvPr>
        </p:nvGraphicFramePr>
        <p:xfrm>
          <a:off x="107505" y="1237856"/>
          <a:ext cx="4180989" cy="4374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0989">
                  <a:extLst>
                    <a:ext uri="{9D8B030D-6E8A-4147-A177-3AD203B41FA5}">
                      <a16:colId xmlns:a16="http://schemas.microsoft.com/office/drawing/2014/main" val="2104806324"/>
                    </a:ext>
                  </a:extLst>
                </a:gridCol>
              </a:tblGrid>
              <a:tr h="44239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MC en 1 an (cf.</a:t>
                      </a:r>
                      <a:r>
                        <a:rPr lang="fr-FR" baseline="0" dirty="0" smtClean="0"/>
                        <a:t> Annexe VI)</a:t>
                      </a:r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770620"/>
                  </a:ext>
                </a:extLst>
              </a:tr>
              <a:tr h="3291407">
                <a:tc>
                  <a:txBody>
                    <a:bodyPr/>
                    <a:lstStyle/>
                    <a:p>
                      <a:r>
                        <a:rPr lang="fr-FR" dirty="0" smtClean="0"/>
                        <a:t>Concept de restauration</a:t>
                      </a:r>
                      <a:r>
                        <a:rPr lang="fr-FR" baseline="0" dirty="0" smtClean="0"/>
                        <a:t> 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restaurant gastronomique reconnu par les guides nationaux français 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un restaurant de type bistronomie 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un bar à vin avec restauration.</a:t>
                      </a:r>
                    </a:p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100 à 120 références à minima entre vins français 4 pays européens</a:t>
                      </a:r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Une diversité des autres boissons</a:t>
                      </a:r>
                    </a:p>
                    <a:p>
                      <a:endParaRPr lang="fr-FR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b="1" i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63873"/>
                  </a:ext>
                </a:extLst>
              </a:tr>
            </a:tbl>
          </a:graphicData>
        </a:graphic>
      </p:graphicFrame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224719"/>
              </p:ext>
            </p:extLst>
          </p:nvPr>
        </p:nvGraphicFramePr>
        <p:xfrm>
          <a:off x="4343401" y="1254600"/>
          <a:ext cx="4800599" cy="4374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599">
                  <a:extLst>
                    <a:ext uri="{9D8B030D-6E8A-4147-A177-3AD203B41FA5}">
                      <a16:colId xmlns:a16="http://schemas.microsoft.com/office/drawing/2014/main" val="3097225511"/>
                    </a:ext>
                  </a:extLst>
                </a:gridCol>
              </a:tblGrid>
              <a:tr h="442393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BP en 2 ans (cf. Annexe</a:t>
                      </a:r>
                      <a:r>
                        <a:rPr lang="fr-FR" baseline="0" dirty="0" smtClean="0"/>
                        <a:t> VII)</a:t>
                      </a:r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770620"/>
                  </a:ext>
                </a:extLst>
              </a:tr>
              <a:tr h="3291407">
                <a:tc>
                  <a:txBody>
                    <a:bodyPr/>
                    <a:lstStyle/>
                    <a:p>
                      <a:r>
                        <a:rPr lang="fr-FR" dirty="0" smtClean="0"/>
                        <a:t>Concept de restauration</a:t>
                      </a:r>
                      <a:r>
                        <a:rPr lang="fr-FR" baseline="0" dirty="0" smtClean="0"/>
                        <a:t> 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restaurant gastronomique reconnu par les guides nationaux français 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un restaurant de type bistronomie 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 smtClean="0"/>
                        <a:t>un bar à vin avec restauration.</a:t>
                      </a:r>
                    </a:p>
                    <a:p>
                      <a:endParaRPr lang="fr-FR" dirty="0" smtClean="0"/>
                    </a:p>
                    <a:p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200 </a:t>
                      </a:r>
                      <a:r>
                        <a:rPr lang="fr-FR" b="1" dirty="0" smtClean="0">
                          <a:solidFill>
                            <a:schemeClr val="tx1"/>
                          </a:solidFill>
                        </a:rPr>
                        <a:t>références à minima entre vins français 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et 30 références de</a:t>
                      </a:r>
                      <a:r>
                        <a:rPr lang="fr-FR" b="1" baseline="0" dirty="0" smtClean="0">
                          <a:solidFill>
                            <a:srgbClr val="FF0000"/>
                          </a:solidFill>
                        </a:rPr>
                        <a:t> vins 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internationaux</a:t>
                      </a:r>
                    </a:p>
                    <a:p>
                      <a:endParaRPr lang="fr-FR" b="1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Une diversité des autres boissons</a:t>
                      </a:r>
                    </a:p>
                    <a:p>
                      <a:endParaRPr lang="fr-FR" dirty="0" smtClean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b="1" i="1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638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406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PRÉSENTATION DES </a:t>
            </a:r>
            <a:r>
              <a:rPr lang="fr-FR" dirty="0" smtClean="0"/>
              <a:t>RÉFÉRENTIELS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29</a:t>
            </a:fld>
            <a:endParaRPr lang="fr-FR" dirty="0"/>
          </a:p>
        </p:txBody>
      </p:sp>
      <p:sp>
        <p:nvSpPr>
          <p:cNvPr id="13" name="Espace réservé du pied de page 7">
            <a:extLst>
              <a:ext uri="{FF2B5EF4-FFF2-40B4-BE49-F238E27FC236}">
                <a16:creationId xmlns:a16="http://schemas.microsoft.com/office/drawing/2014/main" id="{67C1DCDA-857A-B14E-ABEC-CBB521F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9" name="object 2"/>
          <p:cNvSpPr txBox="1">
            <a:spLocks noGrp="1"/>
          </p:cNvSpPr>
          <p:nvPr>
            <p:ph type="title"/>
          </p:nvPr>
        </p:nvSpPr>
        <p:spPr>
          <a:xfrm>
            <a:off x="1331640" y="453304"/>
            <a:ext cx="7452360" cy="750205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2400" spc="-10" dirty="0" smtClean="0"/>
              <a:t>BP : caractéristiques </a:t>
            </a:r>
            <a:r>
              <a:rPr lang="fr-FR" sz="2400" spc="-10" dirty="0"/>
              <a:t>des supports destinés </a:t>
            </a:r>
            <a:r>
              <a:rPr lang="fr-FR" sz="2400" spc="-10" dirty="0" smtClean="0"/>
              <a:t>à</a:t>
            </a:r>
            <a:br>
              <a:rPr lang="fr-FR" sz="2400" spc="-10" dirty="0" smtClean="0"/>
            </a:br>
            <a:r>
              <a:rPr lang="fr-FR" sz="2400" spc="-10" dirty="0" smtClean="0"/>
              <a:t>        l’animation </a:t>
            </a:r>
            <a:r>
              <a:rPr lang="fr-FR" sz="2400" spc="-10" dirty="0"/>
              <a:t>commerciale</a:t>
            </a:r>
            <a:endParaRPr sz="2400" spc="-20" dirty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066476"/>
              </p:ext>
            </p:extLst>
          </p:nvPr>
        </p:nvGraphicFramePr>
        <p:xfrm>
          <a:off x="941316" y="4093251"/>
          <a:ext cx="7236336" cy="18922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6336">
                  <a:extLst>
                    <a:ext uri="{9D8B030D-6E8A-4147-A177-3AD203B41FA5}">
                      <a16:colId xmlns:a16="http://schemas.microsoft.com/office/drawing/2014/main" val="3097225511"/>
                    </a:ext>
                  </a:extLst>
                </a:gridCol>
              </a:tblGrid>
              <a:tr h="205167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BP en 2 ans (cf. Annexe</a:t>
                      </a:r>
                      <a:r>
                        <a:rPr lang="fr-FR" baseline="0" dirty="0" smtClean="0"/>
                        <a:t> VII)</a:t>
                      </a:r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770620"/>
                  </a:ext>
                </a:extLst>
              </a:tr>
              <a:tr h="1526446"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Mise</a:t>
                      </a:r>
                      <a:r>
                        <a:rPr lang="fr-FR" baseline="0" dirty="0" smtClean="0"/>
                        <a:t> </a:t>
                      </a:r>
                      <a:r>
                        <a:rPr lang="fr-FR" dirty="0" smtClean="0"/>
                        <a:t>en évidence des aspects réglementaires et commerciaux</a:t>
                      </a:r>
                    </a:p>
                    <a:p>
                      <a:endParaRPr lang="fr-FR" dirty="0" smtClean="0"/>
                    </a:p>
                    <a:p>
                      <a:r>
                        <a:rPr lang="fr-FR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Nature diversifiée  des supports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2363873"/>
                  </a:ext>
                </a:extLst>
              </a:tr>
            </a:tbl>
          </a:graphicData>
        </a:graphic>
      </p:graphicFrame>
      <p:sp>
        <p:nvSpPr>
          <p:cNvPr id="10" name="object 2"/>
          <p:cNvSpPr txBox="1">
            <a:spLocks/>
          </p:cNvSpPr>
          <p:nvPr/>
        </p:nvSpPr>
        <p:spPr bwMode="gray">
          <a:xfrm>
            <a:off x="586769" y="1452781"/>
            <a:ext cx="7612231" cy="1083630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fr-FR" sz="2400" spc="-20" dirty="0" smtClean="0"/>
              <a:t>EPREUVE E2</a:t>
            </a:r>
          </a:p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fr-FR" sz="2400" spc="-20" dirty="0" smtClean="0"/>
              <a:t>CCF (S1) et Ponctuel (partie2) :</a:t>
            </a:r>
          </a:p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fr-FR" sz="2000" spc="-20" dirty="0" smtClean="0"/>
              <a:t>3 fiches </a:t>
            </a:r>
            <a:r>
              <a:rPr lang="fr-FR" sz="2000" spc="-20" smtClean="0"/>
              <a:t>analytiques </a:t>
            </a:r>
            <a:r>
              <a:rPr lang="fr-FR" sz="2000" spc="-20" smtClean="0"/>
              <a:t>d’animations </a:t>
            </a:r>
            <a:r>
              <a:rPr lang="fr-FR" sz="2000" spc="-20" dirty="0" smtClean="0"/>
              <a:t>commerciales  </a:t>
            </a:r>
            <a:endParaRPr lang="fr-FR" sz="2000" spc="-20" dirty="0"/>
          </a:p>
        </p:txBody>
      </p:sp>
      <p:sp>
        <p:nvSpPr>
          <p:cNvPr id="11" name="object 2"/>
          <p:cNvSpPr txBox="1">
            <a:spLocks/>
          </p:cNvSpPr>
          <p:nvPr/>
        </p:nvSpPr>
        <p:spPr bwMode="gray">
          <a:xfrm>
            <a:off x="130992" y="2664760"/>
            <a:ext cx="8856984" cy="1268296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2000" i="1" spc="-10" dirty="0" smtClean="0">
                <a:solidFill>
                  <a:srgbClr val="FF0000"/>
                </a:solidFill>
              </a:rPr>
              <a:t>C4.3 : Animer un point de vente et mettre en avant les vins et autres 	boissons </a:t>
            </a: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2000" i="1" spc="-10" dirty="0" smtClean="0">
                <a:solidFill>
                  <a:srgbClr val="FF0000"/>
                </a:solidFill>
              </a:rPr>
              <a:t>C5.2 </a:t>
            </a:r>
            <a:r>
              <a:rPr lang="fr-FR" sz="2000" i="1" spc="-10" dirty="0">
                <a:solidFill>
                  <a:srgbClr val="FF0000"/>
                </a:solidFill>
              </a:rPr>
              <a:t>: </a:t>
            </a:r>
            <a:r>
              <a:rPr lang="fr-FR" sz="2000" i="1" spc="-10" dirty="0" smtClean="0">
                <a:solidFill>
                  <a:srgbClr val="FF0000"/>
                </a:solidFill>
              </a:rPr>
              <a:t>Créer et actualiser les supports de commercialisation</a:t>
            </a:r>
            <a:endParaRPr lang="fr-FR" sz="2000" i="1" spc="-10" dirty="0">
              <a:solidFill>
                <a:srgbClr val="FF0000"/>
              </a:solidFill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endParaRPr lang="fr-FR" sz="2000" i="1" spc="-2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96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</a:t>
            </a:fld>
            <a:endParaRPr lang="fr-FR" dirty="0"/>
          </a:p>
        </p:txBody>
      </p:sp>
      <p:sp>
        <p:nvSpPr>
          <p:cNvPr id="12" name="Espace réservé du pied de page 7">
            <a:extLst>
              <a:ext uri="{FF2B5EF4-FFF2-40B4-BE49-F238E27FC236}">
                <a16:creationId xmlns:a16="http://schemas.microsoft.com/office/drawing/2014/main" id="{8C551B17-3CE2-CC4F-A586-04CFE9997017}"/>
              </a:ext>
            </a:extLst>
          </p:cNvPr>
          <p:cNvSpPr txBox="1">
            <a:spLocks/>
          </p:cNvSpPr>
          <p:nvPr/>
        </p:nvSpPr>
        <p:spPr bwMode="gray">
          <a:xfrm>
            <a:off x="360000" y="6378000"/>
            <a:ext cx="5904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/>
              <a:t>DGESCO - Bureau des diplômes professionnels / IGESR - Bureau de la formation des personnels enseignants et d’éducation </a:t>
            </a:r>
            <a:endParaRPr lang="fr-FR" dirty="0"/>
          </a:p>
        </p:txBody>
      </p:sp>
      <p:sp>
        <p:nvSpPr>
          <p:cNvPr id="6" name="Titre 5"/>
          <p:cNvSpPr txBox="1">
            <a:spLocks/>
          </p:cNvSpPr>
          <p:nvPr/>
        </p:nvSpPr>
        <p:spPr bwMode="gray">
          <a:xfrm>
            <a:off x="342697" y="908720"/>
            <a:ext cx="8733446" cy="482453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dirty="0" smtClean="0"/>
              <a:t>Sommaire de la visioconférence</a:t>
            </a:r>
          </a:p>
          <a:p>
            <a:endParaRPr lang="fr-FR" dirty="0"/>
          </a:p>
          <a:p>
            <a:endParaRPr lang="fr-FR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dirty="0" smtClean="0"/>
              <a:t>Ouverture par l’IG-ESR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r-FR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dirty="0" smtClean="0"/>
              <a:t>Parole de professionnels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r-FR" dirty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dirty="0"/>
              <a:t>P</a:t>
            </a:r>
            <a:r>
              <a:rPr lang="fr-FR" dirty="0" smtClean="0"/>
              <a:t>résentation </a:t>
            </a:r>
            <a:r>
              <a:rPr lang="fr-FR" dirty="0"/>
              <a:t>des </a:t>
            </a:r>
            <a:r>
              <a:rPr lang="fr-FR" dirty="0" smtClean="0"/>
              <a:t>référentiels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r-FR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dirty="0"/>
              <a:t>É</a:t>
            </a:r>
            <a:r>
              <a:rPr lang="fr-FR" dirty="0" smtClean="0"/>
              <a:t>preuve E1 de la MC sommellerie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r-FR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dirty="0"/>
              <a:t>É</a:t>
            </a:r>
            <a:r>
              <a:rPr lang="fr-FR" dirty="0" smtClean="0"/>
              <a:t>preuve E2 </a:t>
            </a:r>
            <a:r>
              <a:rPr lang="fr-FR" dirty="0"/>
              <a:t>de la MC </a:t>
            </a:r>
            <a:r>
              <a:rPr lang="fr-FR" dirty="0" smtClean="0"/>
              <a:t>sommellerie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r-FR" dirty="0" smtClean="0"/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fr-FR" dirty="0" smtClean="0"/>
              <a:t>Épreuves E1, E2, E3 du BP sommelier</a:t>
            </a:r>
            <a:endParaRPr lang="fr-FR" dirty="0"/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r-FR" dirty="0"/>
          </a:p>
          <a:p>
            <a:pPr marL="457200" indent="-457200">
              <a:buFont typeface="Wingdings" panose="05000000000000000000" pitchFamily="2" charset="2"/>
              <a:buChar char="q"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6885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07504" y="1460576"/>
            <a:ext cx="8424000" cy="1148856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PRÉSENTATION DES RÉFÉRENTIELS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30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E150A3F-8FB2-4640-8D78-48096FECB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2" name="Rectangle 1"/>
          <p:cNvSpPr/>
          <p:nvPr/>
        </p:nvSpPr>
        <p:spPr>
          <a:xfrm>
            <a:off x="2483768" y="3356992"/>
            <a:ext cx="289726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996" lvl="1" indent="0">
              <a:buNone/>
            </a:pPr>
            <a:r>
              <a:rPr lang="fr-FR" sz="3200" b="1" dirty="0" smtClean="0"/>
              <a:t>QUESTIONS 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2337328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07504" y="1460576"/>
            <a:ext cx="8424000" cy="1148856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ATELIER 1 : épreuve E1 de la MC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31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E150A3F-8FB2-4640-8D78-48096FECB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2" name="Rectangle 1"/>
          <p:cNvSpPr/>
          <p:nvPr/>
        </p:nvSpPr>
        <p:spPr>
          <a:xfrm>
            <a:off x="4671231" y="2765120"/>
            <a:ext cx="423737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996" lvl="1" indent="0">
              <a:buNone/>
            </a:pPr>
            <a:r>
              <a:rPr lang="fr-FR" sz="3200" b="1" dirty="0" smtClean="0"/>
              <a:t>Christophe MARTIN</a:t>
            </a:r>
          </a:p>
          <a:p>
            <a:pPr marL="179996" lvl="1" indent="0">
              <a:buNone/>
            </a:pPr>
            <a:r>
              <a:rPr lang="fr-FR" sz="3200" b="1" dirty="0" smtClean="0"/>
              <a:t>Bruno MEILLAT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81107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07504" y="1460576"/>
            <a:ext cx="8424000" cy="1148856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ATELIER 1 : épreuve E1 de la MC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32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E150A3F-8FB2-4640-8D78-48096FECB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2" name="Rectangle 1"/>
          <p:cNvSpPr/>
          <p:nvPr/>
        </p:nvSpPr>
        <p:spPr>
          <a:xfrm>
            <a:off x="2627784" y="3625911"/>
            <a:ext cx="27834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996" lvl="1" indent="0">
              <a:buNone/>
            </a:pPr>
            <a:r>
              <a:rPr lang="fr-FR" sz="3200" b="1" dirty="0" smtClean="0"/>
              <a:t>QUESTIONS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305291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07504" y="1460576"/>
            <a:ext cx="8424000" cy="1148856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ATELIER 2 : épreuve E2 de la MC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33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E150A3F-8FB2-4640-8D78-48096FECB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2" name="Rectangle 1"/>
          <p:cNvSpPr/>
          <p:nvPr/>
        </p:nvSpPr>
        <p:spPr>
          <a:xfrm>
            <a:off x="4671231" y="2765120"/>
            <a:ext cx="375968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996" lvl="1" indent="0">
              <a:buNone/>
            </a:pPr>
            <a:r>
              <a:rPr lang="fr-FR" sz="3200" b="1" dirty="0" smtClean="0"/>
              <a:t>Laetitia BLAISON</a:t>
            </a:r>
          </a:p>
          <a:p>
            <a:pPr marL="179996" lvl="1"/>
            <a:r>
              <a:rPr lang="fr-FR" sz="3200" b="1" dirty="0"/>
              <a:t>Julie </a:t>
            </a:r>
            <a:r>
              <a:rPr lang="fr-FR" sz="3200" b="1" dirty="0" smtClean="0"/>
              <a:t>BOTIJO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391848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07504" y="1460576"/>
            <a:ext cx="8424000" cy="1148856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ATELIER 2 : épreuve E2 de la MC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34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E150A3F-8FB2-4640-8D78-48096FECB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2" name="Rectangle 1"/>
          <p:cNvSpPr/>
          <p:nvPr/>
        </p:nvSpPr>
        <p:spPr>
          <a:xfrm>
            <a:off x="3312000" y="3789040"/>
            <a:ext cx="278345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996" lvl="1" indent="0">
              <a:buNone/>
            </a:pPr>
            <a:r>
              <a:rPr lang="fr-FR" sz="3200" b="1" dirty="0" smtClean="0"/>
              <a:t>QUESTIONS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87506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07504" y="1460576"/>
            <a:ext cx="8424000" cy="1148856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ATELIER 3 : </a:t>
            </a:r>
            <a:r>
              <a:rPr lang="fr-FR" dirty="0"/>
              <a:t>épreuves du BP</a:t>
            </a:r>
            <a:br>
              <a:rPr lang="fr-FR" dirty="0"/>
            </a:b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35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E150A3F-8FB2-4640-8D78-48096FECB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2" name="Rectangle 1"/>
          <p:cNvSpPr/>
          <p:nvPr/>
        </p:nvSpPr>
        <p:spPr>
          <a:xfrm>
            <a:off x="4467399" y="2793107"/>
            <a:ext cx="467660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996" lvl="1" indent="0">
              <a:buNone/>
            </a:pPr>
            <a:r>
              <a:rPr lang="fr-FR" sz="3200" b="1" dirty="0" smtClean="0"/>
              <a:t>Robert DESBUREAUX</a:t>
            </a:r>
          </a:p>
          <a:p>
            <a:pPr marL="179996" lvl="1"/>
            <a:r>
              <a:rPr lang="fr-FR" sz="3200" b="1" dirty="0" smtClean="0"/>
              <a:t>Antoine WOERLE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3044328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07504" y="1460576"/>
            <a:ext cx="8424000" cy="1148856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ATELIER 3 : épreuves du BP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36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E150A3F-8FB2-4640-8D78-48096FECB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2" name="Rectangle 1"/>
          <p:cNvSpPr/>
          <p:nvPr/>
        </p:nvSpPr>
        <p:spPr>
          <a:xfrm>
            <a:off x="1998621" y="3717032"/>
            <a:ext cx="49320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996" lvl="1" indent="0">
              <a:buNone/>
            </a:pPr>
            <a:r>
              <a:rPr lang="fr-FR" sz="3200" b="1" dirty="0" smtClean="0"/>
              <a:t>QUESTIONS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230902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Espace réservé de la date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4</a:t>
            </a:fld>
            <a:endParaRPr lang="fr-FR" dirty="0"/>
          </a:p>
        </p:txBody>
      </p:sp>
      <p:sp>
        <p:nvSpPr>
          <p:cNvPr id="12" name="Espace réservé du pied de page 7">
            <a:extLst>
              <a:ext uri="{FF2B5EF4-FFF2-40B4-BE49-F238E27FC236}">
                <a16:creationId xmlns:a16="http://schemas.microsoft.com/office/drawing/2014/main" id="{8C551B17-3CE2-CC4F-A586-04CFE9997017}"/>
              </a:ext>
            </a:extLst>
          </p:cNvPr>
          <p:cNvSpPr txBox="1">
            <a:spLocks/>
          </p:cNvSpPr>
          <p:nvPr/>
        </p:nvSpPr>
        <p:spPr bwMode="gray">
          <a:xfrm>
            <a:off x="360000" y="6378000"/>
            <a:ext cx="5904000" cy="48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75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9" name="Titre 5"/>
          <p:cNvSpPr>
            <a:spLocks noGrp="1"/>
          </p:cNvSpPr>
          <p:nvPr>
            <p:ph type="title"/>
          </p:nvPr>
        </p:nvSpPr>
        <p:spPr>
          <a:xfrm>
            <a:off x="539552" y="1916832"/>
            <a:ext cx="8424000" cy="720080"/>
          </a:xfrm>
        </p:spPr>
        <p:txBody>
          <a:bodyPr/>
          <a:lstStyle/>
          <a:p>
            <a:pPr marL="0" indent="0">
              <a:buNone/>
            </a:pPr>
            <a:r>
              <a:rPr lang="fr-FR" sz="3200" dirty="0" smtClean="0"/>
              <a:t>OUVERTURE</a:t>
            </a:r>
            <a:endParaRPr lang="fr-FR" sz="3200" dirty="0"/>
          </a:p>
        </p:txBody>
      </p:sp>
      <p:sp>
        <p:nvSpPr>
          <p:cNvPr id="11" name="Rectangle 10"/>
          <p:cNvSpPr/>
          <p:nvPr/>
        </p:nvSpPr>
        <p:spPr>
          <a:xfrm>
            <a:off x="358579" y="2996952"/>
            <a:ext cx="393761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996" lvl="1" indent="0">
              <a:buNone/>
            </a:pPr>
            <a:r>
              <a:rPr lang="fr-FR" sz="2400" b="1" dirty="0">
                <a:latin typeface="+mj-lt"/>
                <a:ea typeface="+mj-ea"/>
                <a:cs typeface="+mj-cs"/>
              </a:rPr>
              <a:t>Michel LUGNIER </a:t>
            </a:r>
            <a:r>
              <a:rPr lang="fr-FR" sz="2400" i="1" dirty="0">
                <a:latin typeface="+mj-lt"/>
                <a:ea typeface="+mj-ea"/>
                <a:cs typeface="+mj-cs"/>
              </a:rPr>
              <a:t>IG-ESR</a:t>
            </a:r>
          </a:p>
        </p:txBody>
      </p:sp>
    </p:spTree>
    <p:extLst>
      <p:ext uri="{BB962C8B-B14F-4D97-AF65-F5344CB8AC3E}">
        <p14:creationId xmlns:p14="http://schemas.microsoft.com/office/powerpoint/2010/main" val="81979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5</a:t>
            </a:fld>
            <a:endParaRPr lang="fr-FR" dirty="0"/>
          </a:p>
        </p:txBody>
      </p:sp>
      <p:sp>
        <p:nvSpPr>
          <p:cNvPr id="10" name="Titre 5"/>
          <p:cNvSpPr txBox="1">
            <a:spLocks/>
          </p:cNvSpPr>
          <p:nvPr/>
        </p:nvSpPr>
        <p:spPr bwMode="gray">
          <a:xfrm>
            <a:off x="360000" y="1484784"/>
            <a:ext cx="8733446" cy="3600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P</a:t>
            </a:r>
            <a:r>
              <a:rPr lang="fr-FR" dirty="0" smtClean="0"/>
              <a:t>résentation </a:t>
            </a:r>
            <a:r>
              <a:rPr lang="fr-FR" dirty="0"/>
              <a:t>du contexte </a:t>
            </a:r>
            <a:r>
              <a:rPr lang="fr-FR" dirty="0" smtClean="0"/>
              <a:t>professionnel de la sommellerie :</a:t>
            </a:r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 Philippe Faure-Brac</a:t>
            </a:r>
          </a:p>
          <a:p>
            <a:endParaRPr lang="fr-FR" dirty="0" smtClean="0"/>
          </a:p>
          <a:p>
            <a:r>
              <a:rPr lang="fr-FR" dirty="0" smtClean="0"/>
              <a:t> </a:t>
            </a:r>
            <a:r>
              <a:rPr lang="fr-FR" dirty="0"/>
              <a:t>David </a:t>
            </a:r>
            <a:r>
              <a:rPr lang="fr-FR" dirty="0" err="1"/>
              <a:t>Biraud</a:t>
            </a:r>
            <a:r>
              <a:rPr lang="fr-FR" dirty="0"/>
              <a:t> </a:t>
            </a:r>
            <a:endParaRPr lang="fr-FR" sz="2800" b="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835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PRÉSENTATION DES </a:t>
            </a:r>
            <a:r>
              <a:rPr lang="fr-FR" dirty="0" smtClean="0"/>
              <a:t>RÉFÉRENTIELS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6</a:t>
            </a:fld>
            <a:endParaRPr lang="fr-FR" dirty="0"/>
          </a:p>
        </p:txBody>
      </p:sp>
      <p:sp>
        <p:nvSpPr>
          <p:cNvPr id="13" name="Espace réservé du pied de page 7">
            <a:extLst>
              <a:ext uri="{FF2B5EF4-FFF2-40B4-BE49-F238E27FC236}">
                <a16:creationId xmlns:a16="http://schemas.microsoft.com/office/drawing/2014/main" id="{67C1DCDA-857A-B14E-ABEC-CBB521F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14" name="object 2"/>
          <p:cNvSpPr txBox="1">
            <a:spLocks/>
          </p:cNvSpPr>
          <p:nvPr/>
        </p:nvSpPr>
        <p:spPr bwMode="gray">
          <a:xfrm>
            <a:off x="348762" y="962642"/>
            <a:ext cx="8435238" cy="5429435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2000" spc="-10" dirty="0" smtClean="0"/>
              <a:t>Remerciements aux membres de la commission : </a:t>
            </a: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endParaRPr lang="fr-FR" sz="1600" spc="-10" dirty="0"/>
          </a:p>
          <a:p>
            <a:pPr lvl="0"/>
            <a:r>
              <a:rPr lang="fr-FR" sz="1600" dirty="0" err="1" smtClean="0"/>
              <a:t>Biraud</a:t>
            </a:r>
            <a:r>
              <a:rPr lang="fr-FR" sz="1600" dirty="0" smtClean="0"/>
              <a:t> </a:t>
            </a:r>
            <a:r>
              <a:rPr lang="fr-FR" sz="1600" dirty="0"/>
              <a:t>David </a:t>
            </a:r>
            <a:r>
              <a:rPr lang="fr-FR" sz="1600" b="0" dirty="0"/>
              <a:t>– Directeur de la restauration et Chef Sommelier du restaurant « Sur Mesure » au Mandarin Oriental– Paris </a:t>
            </a:r>
            <a:endParaRPr lang="fr-FR" sz="1600" b="0" dirty="0" smtClean="0"/>
          </a:p>
          <a:p>
            <a:pPr lvl="0"/>
            <a:endParaRPr lang="fr-FR" sz="1600" b="0" dirty="0"/>
          </a:p>
          <a:p>
            <a:pPr lvl="0"/>
            <a:r>
              <a:rPr lang="fr-FR" sz="1600" dirty="0"/>
              <a:t>Blaison Laetitia </a:t>
            </a:r>
            <a:r>
              <a:rPr lang="fr-FR" sz="1600" b="0" dirty="0"/>
              <a:t>– Enseignante en Service et commercialisation – Académie d’Aix-Marseille </a:t>
            </a:r>
            <a:endParaRPr lang="fr-FR" sz="1600" b="0" dirty="0" smtClean="0"/>
          </a:p>
          <a:p>
            <a:pPr lvl="0"/>
            <a:endParaRPr lang="fr-FR" sz="1600" b="0" dirty="0"/>
          </a:p>
          <a:p>
            <a:pPr lvl="0"/>
            <a:r>
              <a:rPr lang="fr-FR" sz="1600" dirty="0"/>
              <a:t>Guiraud - </a:t>
            </a:r>
            <a:r>
              <a:rPr lang="fr-FR" sz="1600" dirty="0" err="1"/>
              <a:t>Botijo</a:t>
            </a:r>
            <a:r>
              <a:rPr lang="fr-FR" sz="1600" dirty="0"/>
              <a:t> Julie </a:t>
            </a:r>
            <a:r>
              <a:rPr lang="fr-FR" sz="1600" b="0" dirty="0"/>
              <a:t>– Enseignante en Service et commercialisation - Académie de Montpellier </a:t>
            </a:r>
            <a:endParaRPr lang="fr-FR" sz="1600" b="0" dirty="0" smtClean="0"/>
          </a:p>
          <a:p>
            <a:pPr lvl="0"/>
            <a:endParaRPr lang="fr-FR" sz="1600" b="0" dirty="0"/>
          </a:p>
          <a:p>
            <a:pPr lvl="0"/>
            <a:r>
              <a:rPr lang="fr-FR" sz="1600" dirty="0"/>
              <a:t>Desbureaux Robert </a:t>
            </a:r>
            <a:r>
              <a:rPr lang="fr-FR" sz="1600" b="0" dirty="0"/>
              <a:t>– Enseignant honoraire en Service et commercialisation – Académie de </a:t>
            </a:r>
            <a:r>
              <a:rPr lang="fr-FR" sz="1600" b="0" dirty="0" smtClean="0"/>
              <a:t>Toulouse</a:t>
            </a:r>
          </a:p>
          <a:p>
            <a:pPr lvl="0"/>
            <a:endParaRPr lang="fr-FR" sz="1600" b="0" dirty="0"/>
          </a:p>
          <a:p>
            <a:pPr lvl="0"/>
            <a:r>
              <a:rPr lang="fr-FR" sz="1600" dirty="0" smtClean="0"/>
              <a:t>Martin </a:t>
            </a:r>
            <a:r>
              <a:rPr lang="fr-FR" sz="1600" dirty="0"/>
              <a:t>Christophe </a:t>
            </a:r>
            <a:r>
              <a:rPr lang="fr-FR" sz="1600" b="0" dirty="0"/>
              <a:t>– Enseignant en sciences et technologies des services en hôtellerie et restauration - Académie de </a:t>
            </a:r>
            <a:r>
              <a:rPr lang="fr-FR" sz="1600" b="0" dirty="0" smtClean="0"/>
              <a:t>Poitiers</a:t>
            </a:r>
          </a:p>
          <a:p>
            <a:pPr lvl="0"/>
            <a:endParaRPr lang="fr-FR" sz="1600" b="0" dirty="0"/>
          </a:p>
          <a:p>
            <a:pPr lvl="0"/>
            <a:r>
              <a:rPr lang="fr-FR" sz="1600" dirty="0"/>
              <a:t>Meillat Bruno </a:t>
            </a:r>
            <a:r>
              <a:rPr lang="fr-FR" sz="1600" b="0" dirty="0"/>
              <a:t>– Enseignant en Service et commercialisation - Académie de </a:t>
            </a:r>
            <a:r>
              <a:rPr lang="fr-FR" sz="1600" b="0" dirty="0" smtClean="0"/>
              <a:t>Limoges</a:t>
            </a:r>
          </a:p>
          <a:p>
            <a:pPr lvl="0"/>
            <a:endParaRPr lang="fr-FR" sz="1600" b="0" dirty="0"/>
          </a:p>
          <a:p>
            <a:pPr lvl="0"/>
            <a:r>
              <a:rPr lang="fr-FR" sz="1600" dirty="0"/>
              <a:t>Faure-</a:t>
            </a:r>
            <a:r>
              <a:rPr lang="fr-FR" sz="1600" dirty="0" err="1"/>
              <a:t>Brac</a:t>
            </a:r>
            <a:r>
              <a:rPr lang="fr-FR" sz="1600" dirty="0"/>
              <a:t> Philippe </a:t>
            </a:r>
            <a:r>
              <a:rPr lang="fr-FR" sz="1600" b="0" dirty="0"/>
              <a:t>– Président de l’Union de la sommellerie française. Propriétaire du Bistrot des sommeliers – Paris </a:t>
            </a:r>
            <a:endParaRPr lang="fr-FR" sz="1600" b="0" dirty="0" smtClean="0"/>
          </a:p>
          <a:p>
            <a:pPr lvl="0"/>
            <a:endParaRPr lang="fr-FR" sz="1600" b="0" dirty="0"/>
          </a:p>
          <a:p>
            <a:pPr lvl="0"/>
            <a:r>
              <a:rPr lang="fr-FR" sz="1600" dirty="0" err="1" smtClean="0"/>
              <a:t>Woerlé</a:t>
            </a:r>
            <a:r>
              <a:rPr lang="fr-FR" sz="1600" dirty="0" smtClean="0"/>
              <a:t> </a:t>
            </a:r>
            <a:r>
              <a:rPr lang="fr-FR" sz="1600" dirty="0"/>
              <a:t>Antoine </a:t>
            </a:r>
            <a:r>
              <a:rPr lang="fr-FR" sz="1600" b="0" dirty="0"/>
              <a:t>– Enseignant sciences et technologies des services en hôtellerie et restauration – Académie de Strasbourg. </a:t>
            </a: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z="1400" spc="-10" dirty="0" smtClean="0"/>
              <a:t> </a:t>
            </a:r>
            <a:endParaRPr lang="fr-FR" sz="1400" spc="-20" dirty="0"/>
          </a:p>
        </p:txBody>
      </p:sp>
    </p:spTree>
    <p:extLst>
      <p:ext uri="{BB962C8B-B14F-4D97-AF65-F5344CB8AC3E}">
        <p14:creationId xmlns:p14="http://schemas.microsoft.com/office/powerpoint/2010/main" val="1150186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>
          <a:xfrm>
            <a:off x="107504" y="1460576"/>
            <a:ext cx="8424000" cy="1148856"/>
          </a:xfrm>
        </p:spPr>
        <p:txBody>
          <a:bodyPr/>
          <a:lstStyle/>
          <a:p>
            <a:pPr marL="0" indent="0">
              <a:buNone/>
            </a:pPr>
            <a:r>
              <a:rPr lang="fr-FR" dirty="0" smtClean="0"/>
              <a:t>PRÉSENTATION DES RÉFÉRENTIELS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E150A3F-8FB2-4640-8D78-48096FECB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2" name="Rectangle 1"/>
          <p:cNvSpPr/>
          <p:nvPr/>
        </p:nvSpPr>
        <p:spPr>
          <a:xfrm>
            <a:off x="4671231" y="2765120"/>
            <a:ext cx="4535537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9996" lvl="1" indent="0">
              <a:buNone/>
            </a:pPr>
            <a:r>
              <a:rPr lang="fr-FR" sz="3200" b="1" dirty="0"/>
              <a:t>Philippe </a:t>
            </a:r>
            <a:r>
              <a:rPr lang="fr-FR" sz="3200" b="1" dirty="0" smtClean="0"/>
              <a:t>BERTON</a:t>
            </a:r>
          </a:p>
          <a:p>
            <a:pPr marL="179996" lvl="1" indent="0">
              <a:buNone/>
            </a:pPr>
            <a:r>
              <a:rPr lang="fr-FR" sz="3200" b="1" dirty="0" smtClean="0"/>
              <a:t>Mathieu SIMONNEAU</a:t>
            </a:r>
            <a:endParaRPr lang="fr-FR" sz="3200" b="1" dirty="0"/>
          </a:p>
        </p:txBody>
      </p:sp>
    </p:spTree>
    <p:extLst>
      <p:ext uri="{BB962C8B-B14F-4D97-AF65-F5344CB8AC3E}">
        <p14:creationId xmlns:p14="http://schemas.microsoft.com/office/powerpoint/2010/main" val="3320462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10" name="Titre 5"/>
          <p:cNvSpPr txBox="1">
            <a:spLocks/>
          </p:cNvSpPr>
          <p:nvPr/>
        </p:nvSpPr>
        <p:spPr bwMode="gray">
          <a:xfrm>
            <a:off x="1475656" y="260648"/>
            <a:ext cx="8028424" cy="36004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400" dirty="0" smtClean="0"/>
              <a:t>Méthodologie </a:t>
            </a:r>
            <a:r>
              <a:rPr lang="fr-FR" sz="2400" dirty="0"/>
              <a:t>de travail et </a:t>
            </a:r>
            <a:r>
              <a:rPr lang="fr-FR" sz="2400" dirty="0" smtClean="0"/>
              <a:t>esprit </a:t>
            </a:r>
            <a:r>
              <a:rPr lang="fr-FR" sz="2400" dirty="0"/>
              <a:t>de la rénovation </a:t>
            </a:r>
            <a:r>
              <a:rPr lang="fr-FR" sz="2400" dirty="0" smtClean="0"/>
              <a:t>:</a:t>
            </a:r>
          </a:p>
          <a:p>
            <a:endParaRPr lang="fr-FR" sz="2400" dirty="0" smtClean="0"/>
          </a:p>
          <a:p>
            <a:r>
              <a:rPr lang="fr-FR" sz="2400" b="0" dirty="0" smtClean="0"/>
              <a:t/>
            </a:r>
            <a:br>
              <a:rPr lang="fr-FR" sz="2400" b="0" dirty="0" smtClean="0"/>
            </a:br>
            <a:endParaRPr lang="fr-FR" sz="2400" b="0" dirty="0"/>
          </a:p>
          <a:p>
            <a:endParaRPr lang="fr-FR" sz="2400" dirty="0"/>
          </a:p>
        </p:txBody>
      </p:sp>
      <p:sp>
        <p:nvSpPr>
          <p:cNvPr id="2" name="Rectangle 1"/>
          <p:cNvSpPr/>
          <p:nvPr/>
        </p:nvSpPr>
        <p:spPr>
          <a:xfrm>
            <a:off x="683568" y="1163118"/>
            <a:ext cx="57438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400" b="1" dirty="0" smtClean="0"/>
              <a:t>Co construction </a:t>
            </a:r>
            <a:r>
              <a:rPr lang="fr-FR" sz="2400" b="1" dirty="0"/>
              <a:t>avec la profession </a:t>
            </a:r>
          </a:p>
        </p:txBody>
      </p:sp>
      <p:sp>
        <p:nvSpPr>
          <p:cNvPr id="8" name="Rectangle 7"/>
          <p:cNvSpPr/>
          <p:nvPr/>
        </p:nvSpPr>
        <p:spPr>
          <a:xfrm>
            <a:off x="683568" y="1866291"/>
            <a:ext cx="51459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400" b="1" dirty="0"/>
              <a:t>Rénovation simultanée MC / BP</a:t>
            </a:r>
          </a:p>
        </p:txBody>
      </p:sp>
      <p:sp>
        <p:nvSpPr>
          <p:cNvPr id="9" name="Rectangle 8"/>
          <p:cNvSpPr/>
          <p:nvPr/>
        </p:nvSpPr>
        <p:spPr>
          <a:xfrm>
            <a:off x="692955" y="2630272"/>
            <a:ext cx="849694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400" b="1" dirty="0"/>
              <a:t>Structuration de la démarche inspirée des  dernières rénovations dans la filière «  Alimentation »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92955" y="4540197"/>
            <a:ext cx="830778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400" b="1" dirty="0"/>
              <a:t>Diversification des modalités </a:t>
            </a:r>
            <a:r>
              <a:rPr lang="fr-FR" sz="2400" b="1" dirty="0" smtClean="0"/>
              <a:t>d’épreuves certificatives </a:t>
            </a:r>
            <a:r>
              <a:rPr lang="fr-FR" sz="2400" b="1" dirty="0"/>
              <a:t>pour le CCF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83568" y="3537419"/>
            <a:ext cx="784887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fr-FR" sz="2400" b="1" dirty="0"/>
              <a:t>Maintien d’épreuves emblématiques de la sommellerie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94486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9" grpId="0"/>
      <p:bldP spid="11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3"/>
          </p:nvPr>
        </p:nvSpPr>
        <p:spPr>
          <a:xfrm>
            <a:off x="3312000" y="198437"/>
            <a:ext cx="5472000" cy="480000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PRÉSENTATION DES </a:t>
            </a:r>
            <a:r>
              <a:rPr lang="fr-FR" dirty="0" smtClean="0"/>
              <a:t>RÉFÉRENTIELS</a:t>
            </a:r>
            <a:endParaRPr lang="fr-FR" dirty="0"/>
          </a:p>
        </p:txBody>
      </p:sp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r>
              <a:rPr lang="fr-FR" cap="all" dirty="0"/>
              <a:t>13/03/2023</a:t>
            </a:r>
          </a:p>
          <a:p>
            <a:pPr algn="r"/>
            <a:endParaRPr lang="fr-FR" cap="all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3122C9-A0B9-462F-8757-0847AD287B63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13" name="Espace réservé du pied de page 7">
            <a:extLst>
              <a:ext uri="{FF2B5EF4-FFF2-40B4-BE49-F238E27FC236}">
                <a16:creationId xmlns:a16="http://schemas.microsoft.com/office/drawing/2014/main" id="{67C1DCDA-857A-B14E-ABEC-CBB521F0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0000" y="6378000"/>
            <a:ext cx="5904000" cy="480000"/>
          </a:xfrm>
        </p:spPr>
        <p:txBody>
          <a:bodyPr/>
          <a:lstStyle/>
          <a:p>
            <a:r>
              <a:rPr lang="fr-FR" dirty="0"/>
              <a:t>DGESCO - Bureau des diplômes professionnels / IGESR - Bureau de la formation des personnels enseignants et d’éducation </a:t>
            </a:r>
          </a:p>
        </p:txBody>
      </p:sp>
      <p:sp>
        <p:nvSpPr>
          <p:cNvPr id="14" name="object 2"/>
          <p:cNvSpPr txBox="1">
            <a:spLocks/>
          </p:cNvSpPr>
          <p:nvPr/>
        </p:nvSpPr>
        <p:spPr bwMode="gray">
          <a:xfrm>
            <a:off x="338432" y="1676401"/>
            <a:ext cx="7586368" cy="403957"/>
          </a:xfrm>
          <a:prstGeom prst="rect">
            <a:avLst/>
          </a:prstGeom>
        </p:spPr>
        <p:txBody>
          <a:bodyPr vert="horz" wrap="square" lIns="0" tIns="11430" rIns="0" bIns="0" rtlCol="0" anchor="t" anchorCtr="0">
            <a:spAutoFit/>
          </a:bodyPr>
          <a:lstStyle>
            <a:lvl1pPr algn="l" defTabSz="914378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5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fr-FR" spc="-10" dirty="0" smtClean="0"/>
              <a:t>Le constat suite à l’enquête de terrain…</a:t>
            </a:r>
            <a:endParaRPr lang="fr-FR" spc="-20" dirty="0"/>
          </a:p>
        </p:txBody>
      </p:sp>
      <p:sp>
        <p:nvSpPr>
          <p:cNvPr id="15" name="object 2"/>
          <p:cNvSpPr txBox="1">
            <a:spLocks/>
          </p:cNvSpPr>
          <p:nvPr/>
        </p:nvSpPr>
        <p:spPr>
          <a:xfrm>
            <a:off x="228600" y="3161402"/>
            <a:ext cx="8915400" cy="40395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>
            <a:lvl1pPr>
              <a:defRPr sz="255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0"/>
              </a:spcBef>
            </a:pPr>
            <a:r>
              <a:rPr lang="fr-FR" kern="0" spc="-10" dirty="0"/>
              <a:t>…deux formations qui restent adaptées et qui insèrent.</a:t>
            </a:r>
            <a:endParaRPr lang="fr-FR" kern="0" spc="-20" dirty="0"/>
          </a:p>
        </p:txBody>
      </p:sp>
      <p:sp>
        <p:nvSpPr>
          <p:cNvPr id="16" name="object 2"/>
          <p:cNvSpPr txBox="1">
            <a:spLocks/>
          </p:cNvSpPr>
          <p:nvPr/>
        </p:nvSpPr>
        <p:spPr>
          <a:xfrm>
            <a:off x="264702" y="3933056"/>
            <a:ext cx="8534400" cy="403957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>
            <a:lvl1pPr>
              <a:defRPr sz="2550" b="1" i="0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90"/>
              </a:spcBef>
            </a:pPr>
            <a:r>
              <a:rPr lang="fr-FR" kern="0" spc="-10" dirty="0"/>
              <a:t>…un public en formation dans la MC issu du post </a:t>
            </a:r>
            <a:r>
              <a:rPr lang="fr-FR" kern="0" spc="-10" dirty="0" smtClean="0"/>
              <a:t>Bac.</a:t>
            </a:r>
            <a:endParaRPr lang="fr-FR" kern="0" spc="-20" dirty="0"/>
          </a:p>
        </p:txBody>
      </p:sp>
    </p:spTree>
    <p:extLst>
      <p:ext uri="{BB962C8B-B14F-4D97-AF65-F5344CB8AC3E}">
        <p14:creationId xmlns:p14="http://schemas.microsoft.com/office/powerpoint/2010/main" val="156188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MINISTÈRIEL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_ministeriel_marianne" id="{5F0B8B09-9A99-4083-B883-79F2388C6E1D}" vid="{F8005780-5DEF-4BE0-805B-EA49FB1EABC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711CBDF24E87429AD9C0273156F54A" ma:contentTypeVersion="1" ma:contentTypeDescription="Crée un document." ma:contentTypeScope="" ma:versionID="2e7c5aa9ef5d81659d4bf2e92a6f29ee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407a0f58931eb9b8f607584e4edce4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e de début de planification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Date de fin de planification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B279A5-87A2-445D-95C3-916EB9C5F0E3}">
  <ds:schemaRefs>
    <ds:schemaRef ds:uri="http://schemas.microsoft.com/office/2006/documentManagement/types"/>
    <ds:schemaRef ds:uri="http://purl.org/dc/elements/1.1/"/>
    <ds:schemaRef ds:uri="http://www.w3.org/XML/1998/namespace"/>
    <ds:schemaRef ds:uri="http://purl.org/dc/terms/"/>
    <ds:schemaRef ds:uri="http://purl.org/dc/dcmitype/"/>
    <ds:schemaRef ds:uri="http://schemas.microsoft.com/office/2006/metadata/properties"/>
    <ds:schemaRef ds:uri="http://schemas.microsoft.com/sharepoint/v3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4D416C5A-7AEB-4464-B116-D5E8F5627C9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3697583-1531-4773-AC5B-E1DFEC2B5F4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MINISTÈRIEL</Template>
  <TotalTime>2567</TotalTime>
  <Words>2481</Words>
  <Application>Microsoft Office PowerPoint</Application>
  <PresentationFormat>Affichage à l'écran (4:3)</PresentationFormat>
  <Paragraphs>556</Paragraphs>
  <Slides>36</Slides>
  <Notes>33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41" baseType="lpstr">
      <vt:lpstr>Arial</vt:lpstr>
      <vt:lpstr>Calibri</vt:lpstr>
      <vt:lpstr>Times New Roman</vt:lpstr>
      <vt:lpstr>Wingdings</vt:lpstr>
      <vt:lpstr>MINISTÈRIEL</vt:lpstr>
      <vt:lpstr>Présentation PowerPoint</vt:lpstr>
      <vt:lpstr>Présentation PowerPoint</vt:lpstr>
      <vt:lpstr>Présentation PowerPoint</vt:lpstr>
      <vt:lpstr>OUVERTURE</vt:lpstr>
      <vt:lpstr>Présentation PowerPoint</vt:lpstr>
      <vt:lpstr>Présentation PowerPoint</vt:lpstr>
      <vt:lpstr>PRÉSENTATION DES RÉFÉRENTIELS </vt:lpstr>
      <vt:lpstr>Présentation PowerPoint</vt:lpstr>
      <vt:lpstr>Présentation PowerPoint</vt:lpstr>
      <vt:lpstr>Présentation PowerPoint</vt:lpstr>
      <vt:lpstr>La finalité de l’insertion…</vt:lpstr>
      <vt:lpstr> La structuration générale des référentiels</vt:lpstr>
      <vt:lpstr>RAP :  structuration générale</vt:lpstr>
      <vt:lpstr>RAP :  structuration générale</vt:lpstr>
      <vt:lpstr>RAP :  structuration générale pour la MC</vt:lpstr>
      <vt:lpstr>RAP :  structuration générale pour le BP</vt:lpstr>
      <vt:lpstr>RAP :  déclinaison d’une activité professionnelle</vt:lpstr>
      <vt:lpstr>Réf. de compétences : activités prof./Compétences</vt:lpstr>
      <vt:lpstr>Réf. de compétences : activités prof./Compétences</vt:lpstr>
      <vt:lpstr>Présentation PowerPoint</vt:lpstr>
      <vt:lpstr>Un extrait du référentiel :</vt:lpstr>
      <vt:lpstr>Présentation PowerPoint</vt:lpstr>
      <vt:lpstr>Référentiel d’éval. : les épreuves de certification</vt:lpstr>
      <vt:lpstr>L’usage du CCF continué (1/2)</vt:lpstr>
      <vt:lpstr>L’usage du CCF continué (2/2)</vt:lpstr>
      <vt:lpstr>Les PFMP en MC - Préconisations</vt:lpstr>
      <vt:lpstr>Les visites de vignobles en BP </vt:lpstr>
      <vt:lpstr>MC et BP : caractéristiques de la carte des vins            et autres boissons</vt:lpstr>
      <vt:lpstr>BP : caractéristiques des supports destinés à         l’animation commerciale</vt:lpstr>
      <vt:lpstr>PRÉSENTATION DES RÉFÉRENTIELS </vt:lpstr>
      <vt:lpstr>ATELIER 1 : épreuve E1 de la MC </vt:lpstr>
      <vt:lpstr>ATELIER 1 : épreuve E1 de la MC </vt:lpstr>
      <vt:lpstr>ATELIER 2 : épreuve E2 de la MC </vt:lpstr>
      <vt:lpstr>ATELIER 2 : épreuve E2 de la MC </vt:lpstr>
      <vt:lpstr>ATELIER 3 : épreuves du BP </vt:lpstr>
      <vt:lpstr>ATELIER 3 : épreuves du BP </vt:lpstr>
    </vt:vector>
  </TitlesOfParts>
  <Manager>Client</Manager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subject>Client</dc:subject>
  <dc:creator>Microsoft Office User</dc:creator>
  <cp:lastModifiedBy>pberton@ad.in.ac-poitiers.fr</cp:lastModifiedBy>
  <cp:revision>122</cp:revision>
  <dcterms:created xsi:type="dcterms:W3CDTF">2020-03-05T15:21:24Z</dcterms:created>
  <dcterms:modified xsi:type="dcterms:W3CDTF">2023-03-13T15:21:15Z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0x010100AA711CBDF24E87429AD9C0273156F54A</vt:lpwstr>
  </property>
</Properties>
</file>