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28" autoAdjust="0"/>
  </p:normalViewPr>
  <p:slideViewPr>
    <p:cSldViewPr>
      <p:cViewPr>
        <p:scale>
          <a:sx n="90" d="100"/>
          <a:sy n="90" d="100"/>
        </p:scale>
        <p:origin x="-1194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02157-B2ED-4C77-91F7-5E5C76531AB9}" type="datetimeFigureOut">
              <a:rPr lang="fr-FR" smtClean="0"/>
              <a:t>01/05/2020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886C8-C2A3-456D-9454-805D48F6A3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803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C67F-72A9-4AEA-90FB-5038A8884DF9}" type="datetimeFigureOut">
              <a:rPr lang="fr-FR" smtClean="0"/>
              <a:t>01/05/2020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0A74-DBDD-4252-A119-04F19F0EE8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669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C67F-72A9-4AEA-90FB-5038A8884DF9}" type="datetimeFigureOut">
              <a:rPr lang="fr-FR" smtClean="0"/>
              <a:t>01/05/2020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0A74-DBDD-4252-A119-04F19F0EE8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C67F-72A9-4AEA-90FB-5038A8884DF9}" type="datetimeFigureOut">
              <a:rPr lang="fr-FR" smtClean="0"/>
              <a:t>01/05/2020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0A74-DBDD-4252-A119-04F19F0EE8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92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C67F-72A9-4AEA-90FB-5038A8884DF9}" type="datetimeFigureOut">
              <a:rPr lang="fr-FR" smtClean="0"/>
              <a:t>01/05/2020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0A74-DBDD-4252-A119-04F19F0EE8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537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C67F-72A9-4AEA-90FB-5038A8884DF9}" type="datetimeFigureOut">
              <a:rPr lang="fr-FR" smtClean="0"/>
              <a:t>01/05/2020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0A74-DBDD-4252-A119-04F19F0EE8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62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C67F-72A9-4AEA-90FB-5038A8884DF9}" type="datetimeFigureOut">
              <a:rPr lang="fr-FR" smtClean="0"/>
              <a:t>01/05/2020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0A74-DBDD-4252-A119-04F19F0EE8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332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C67F-72A9-4AEA-90FB-5038A8884DF9}" type="datetimeFigureOut">
              <a:rPr lang="fr-FR" smtClean="0"/>
              <a:t>01/05/2020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0A74-DBDD-4252-A119-04F19F0EE8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286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C67F-72A9-4AEA-90FB-5038A8884DF9}" type="datetimeFigureOut">
              <a:rPr lang="fr-FR" smtClean="0"/>
              <a:t>01/05/2020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0A74-DBDD-4252-A119-04F19F0EE8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25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C67F-72A9-4AEA-90FB-5038A8884DF9}" type="datetimeFigureOut">
              <a:rPr lang="fr-FR" smtClean="0"/>
              <a:t>01/05/2020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0A74-DBDD-4252-A119-04F19F0EE8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36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C67F-72A9-4AEA-90FB-5038A8884DF9}" type="datetimeFigureOut">
              <a:rPr lang="fr-FR" smtClean="0"/>
              <a:t>01/05/2020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0A74-DBDD-4252-A119-04F19F0EE8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45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C67F-72A9-4AEA-90FB-5038A8884DF9}" type="datetimeFigureOut">
              <a:rPr lang="fr-FR" smtClean="0"/>
              <a:t>01/05/2020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B0A74-DBDD-4252-A119-04F19F0EE8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37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DC67F-72A9-4AEA-90FB-5038A8884DF9}" type="datetimeFigureOut">
              <a:rPr lang="fr-FR" smtClean="0"/>
              <a:t>01/05/2020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B0A74-DBDD-4252-A119-04F19F0EE8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05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0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3568" y="476672"/>
            <a:ext cx="8064896" cy="56886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763688" y="2299025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fr-FR" b="1" dirty="0" smtClean="0">
                <a:latin typeface="Arial Narrow" panose="020B0606020202030204" pitchFamily="34" charset="0"/>
              </a:rPr>
              <a:t>Le secteur Hôtellerie-restauration en quelques chiffres</a:t>
            </a:r>
            <a:endParaRPr lang="fr-FR" b="1" dirty="0">
              <a:latin typeface="Arial Narrow" panose="020B0606020202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372200" y="4149080"/>
            <a:ext cx="1672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 smtClean="0">
                <a:latin typeface="Arial Narrow" panose="020B0606020202030204" pitchFamily="34" charset="0"/>
              </a:rPr>
              <a:t>Stéphane </a:t>
            </a:r>
            <a:r>
              <a:rPr lang="fr-FR" sz="1600" i="1" dirty="0" err="1" smtClean="0">
                <a:latin typeface="Arial Narrow" panose="020B0606020202030204" pitchFamily="34" charset="0"/>
              </a:rPr>
              <a:t>Bernat</a:t>
            </a:r>
            <a:endParaRPr lang="fr-FR" sz="1600" i="1" dirty="0" smtClean="0">
              <a:latin typeface="Arial Narrow" panose="020B0606020202030204" pitchFamily="34" charset="0"/>
            </a:endParaRPr>
          </a:p>
          <a:p>
            <a:pPr algn="ctr"/>
            <a:r>
              <a:rPr lang="fr-FR" sz="1600" i="1" dirty="0" smtClean="0">
                <a:latin typeface="Arial Narrow" panose="020B0606020202030204" pitchFamily="34" charset="0"/>
              </a:rPr>
              <a:t>Lucette </a:t>
            </a:r>
            <a:r>
              <a:rPr lang="fr-FR" sz="1600" i="1" dirty="0" err="1" smtClean="0">
                <a:latin typeface="Arial Narrow" panose="020B0606020202030204" pitchFamily="34" charset="0"/>
              </a:rPr>
              <a:t>Poletti</a:t>
            </a:r>
            <a:endParaRPr lang="fr-FR" sz="1600" i="1" dirty="0" smtClean="0">
              <a:latin typeface="Arial Narrow" panose="020B0606020202030204" pitchFamily="34" charset="0"/>
            </a:endParaRPr>
          </a:p>
          <a:p>
            <a:pPr algn="ctr"/>
            <a:r>
              <a:rPr lang="fr-FR" sz="1600" i="1" dirty="0" smtClean="0">
                <a:latin typeface="Arial Narrow" panose="020B0606020202030204" pitchFamily="34" charset="0"/>
              </a:rPr>
              <a:t>Mathieu </a:t>
            </a:r>
            <a:r>
              <a:rPr lang="fr-FR" sz="1600" i="1" dirty="0" err="1" smtClean="0">
                <a:latin typeface="Arial Narrow" panose="020B0606020202030204" pitchFamily="34" charset="0"/>
              </a:rPr>
              <a:t>Simonneau</a:t>
            </a:r>
            <a:endParaRPr lang="fr-FR" sz="1600" i="1" dirty="0"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764704"/>
            <a:ext cx="792088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1"/>
            <a:r>
              <a:rPr lang="fr-FR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Seconde Famille des Métiers - Les </a:t>
            </a:r>
            <a:r>
              <a:rPr lang="fr-FR" b="1" dirty="0">
                <a:solidFill>
                  <a:schemeClr val="bg1"/>
                </a:solidFill>
                <a:latin typeface="Arial Narrow" panose="020B0606020202030204" pitchFamily="34" charset="0"/>
              </a:rPr>
              <a:t>enjeux </a:t>
            </a:r>
            <a:r>
              <a:rPr lang="fr-FR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pour l’hôtellerie restauration</a:t>
            </a:r>
            <a:endParaRPr lang="fr-FR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43608" y="3573016"/>
            <a:ext cx="479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Diaporama support à la création d’une carte interactive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9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5998" y="645949"/>
            <a:ext cx="8712968" cy="52108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88" y="692696"/>
            <a:ext cx="8699500" cy="516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5998" y="307395"/>
            <a:ext cx="8712968" cy="33855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Le secteur de l’hôtellerie, de la restauration, des loisirs et de l’activité du tourisme en quelques chiffres </a:t>
            </a:r>
            <a:r>
              <a:rPr lang="fr-FR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clés</a:t>
            </a:r>
            <a:endParaRPr lang="fr-FR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Image 5"/>
          <p:cNvPicPr/>
          <p:nvPr/>
        </p:nvPicPr>
        <p:blipFill rotWithShape="1">
          <a:blip r:embed="rId3"/>
          <a:srcRect t="5079" r="80328" b="65079"/>
          <a:stretch/>
        </p:blipFill>
        <p:spPr bwMode="auto">
          <a:xfrm>
            <a:off x="5076056" y="1484784"/>
            <a:ext cx="847725" cy="82994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73354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484784"/>
            <a:ext cx="8175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402" y="2636912"/>
            <a:ext cx="88588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573" y="2636912"/>
            <a:ext cx="856835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402" y="3645023"/>
            <a:ext cx="859379" cy="79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772" y="3673158"/>
            <a:ext cx="837787" cy="76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50" y="3645023"/>
            <a:ext cx="868858" cy="79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2160" y="2420888"/>
            <a:ext cx="1281951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latin typeface="Arial Narrow" panose="020B0606020202030204" pitchFamily="34" charset="0"/>
              </a:rPr>
              <a:t>Le secteur offre </a:t>
            </a:r>
            <a:r>
              <a:rPr lang="fr-FR" sz="1200" dirty="0" smtClean="0">
                <a:latin typeface="Arial Narrow" panose="020B0606020202030204" pitchFamily="34" charset="0"/>
              </a:rPr>
              <a:t>un </a:t>
            </a:r>
            <a:r>
              <a:rPr lang="fr-FR" sz="1200" dirty="0">
                <a:latin typeface="Arial Narrow" panose="020B0606020202030204" pitchFamily="34" charset="0"/>
              </a:rPr>
              <a:t>large éventail de services de proximité à travers ses multiples établissements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364088" y="11874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504166" y="121070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7656294" y="11967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788024" y="27716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352038" y="43651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6504166" y="43651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7656294" y="43651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8232358" y="28436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017177" y="5117094"/>
            <a:ext cx="24835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>
                <a:latin typeface="Arial Narrow" panose="020B0606020202030204" pitchFamily="34" charset="0"/>
              </a:rPr>
              <a:t>Source : Portrait national 2018 (FAFIH)</a:t>
            </a:r>
            <a:endParaRPr lang="fr-FR" sz="1100" i="1" dirty="0"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1600" y="1372126"/>
            <a:ext cx="1440160" cy="104876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187624" y="1542489"/>
            <a:ext cx="1008112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Un secteur porteur d’emplois</a:t>
            </a:r>
            <a:endParaRPr lang="fr-FR" sz="1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29712" y="1363850"/>
            <a:ext cx="1440160" cy="104876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2843808" y="1484784"/>
            <a:ext cx="1008112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Un </a:t>
            </a:r>
          </a:p>
          <a:p>
            <a:pPr algn="ctr"/>
            <a:r>
              <a:rPr lang="fr-FR" sz="1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secteur dynamique</a:t>
            </a:r>
            <a:endParaRPr lang="fr-FR" sz="1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35259" y="2641607"/>
            <a:ext cx="1440160" cy="104876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1018851" y="3974714"/>
            <a:ext cx="1440160" cy="104876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2715746" y="3988638"/>
            <a:ext cx="1440160" cy="104876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3168807" y="2620220"/>
            <a:ext cx="1440160" cy="104876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611560" y="2690917"/>
            <a:ext cx="1008112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Des opportunités d’emplois saisonniers</a:t>
            </a:r>
            <a:endParaRPr lang="fr-FR" sz="1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347864" y="2771636"/>
            <a:ext cx="1078191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Un </a:t>
            </a:r>
          </a:p>
          <a:p>
            <a:pPr algn="ctr"/>
            <a:r>
              <a:rPr lang="fr-FR" sz="1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regain</a:t>
            </a:r>
          </a:p>
          <a:p>
            <a:pPr algn="ctr"/>
            <a:r>
              <a:rPr lang="fr-FR" sz="1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d’activité</a:t>
            </a:r>
            <a:endParaRPr lang="fr-FR" sz="1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987824" y="4129763"/>
            <a:ext cx="1008112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Une offre de formation</a:t>
            </a:r>
          </a:p>
          <a:p>
            <a:pPr algn="ctr"/>
            <a:r>
              <a:rPr lang="fr-FR" sz="1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importante</a:t>
            </a:r>
            <a:endParaRPr lang="fr-FR" sz="1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259632" y="3988638"/>
            <a:ext cx="1008112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HR</a:t>
            </a:r>
          </a:p>
          <a:p>
            <a:pPr algn="ctr"/>
            <a:r>
              <a:rPr lang="fr-FR" sz="1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2,5 % du CA des services marchands</a:t>
            </a:r>
            <a:endParaRPr lang="fr-FR" sz="1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891716" y="295630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3191798" y="11154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1608715" y="11040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1775419" y="29599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</a:t>
            </a:r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1613647" y="502406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</a:t>
            </a:r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3285785" y="5037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</a:t>
            </a:r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2017726" y="2708920"/>
            <a:ext cx="912005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latin typeface="Arial Narrow" panose="020B0606020202030204" pitchFamily="34" charset="0"/>
              </a:rPr>
              <a:t>Un secteur en perpétuelle évolution</a:t>
            </a:r>
            <a:endParaRPr lang="fr-FR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164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2483" y="561310"/>
            <a:ext cx="8712968" cy="52439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25" y="639778"/>
            <a:ext cx="8702098" cy="516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260648"/>
            <a:ext cx="8712968" cy="33855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Le secteur de l’hôtellerie, de la restauration, des loisirs et de l’activité du tourisme en quelques chiffres </a:t>
            </a:r>
            <a:r>
              <a:rPr lang="fr-FR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clés</a:t>
            </a:r>
            <a:endParaRPr lang="fr-FR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Image 5"/>
          <p:cNvPicPr/>
          <p:nvPr/>
        </p:nvPicPr>
        <p:blipFill rotWithShape="1">
          <a:blip r:embed="rId3"/>
          <a:srcRect t="5079" r="80328" b="65079"/>
          <a:stretch/>
        </p:blipFill>
        <p:spPr bwMode="auto">
          <a:xfrm>
            <a:off x="5076056" y="1484784"/>
            <a:ext cx="847725" cy="82994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73354"/>
            <a:ext cx="8413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484784"/>
            <a:ext cx="8175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402" y="2636912"/>
            <a:ext cx="88588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573" y="2636912"/>
            <a:ext cx="856835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402" y="3645023"/>
            <a:ext cx="859379" cy="79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772" y="3673158"/>
            <a:ext cx="837787" cy="76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50" y="3645023"/>
            <a:ext cx="868858" cy="79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2160" y="2420888"/>
            <a:ext cx="1281951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latin typeface="Arial Narrow" panose="020B0606020202030204" pitchFamily="34" charset="0"/>
              </a:rPr>
              <a:t>Le secteur offre </a:t>
            </a:r>
            <a:r>
              <a:rPr lang="fr-FR" sz="1200" dirty="0" smtClean="0">
                <a:latin typeface="Arial Narrow" panose="020B0606020202030204" pitchFamily="34" charset="0"/>
              </a:rPr>
              <a:t>un </a:t>
            </a:r>
            <a:r>
              <a:rPr lang="fr-FR" sz="1200" dirty="0">
                <a:latin typeface="Arial Narrow" panose="020B0606020202030204" pitchFamily="34" charset="0"/>
              </a:rPr>
              <a:t>large éventail de services de proximité à travers ses multiples établissements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364088" y="11874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504166" y="121070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7656294" y="11967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788024" y="27716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352038" y="43651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6504166" y="43651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7656294" y="43651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8232358" y="28436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017177" y="5117094"/>
            <a:ext cx="24835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>
                <a:latin typeface="Arial Narrow" panose="020B0606020202030204" pitchFamily="34" charset="0"/>
              </a:rPr>
              <a:t>Source : Portrait national 2018 (FAFIH)</a:t>
            </a:r>
            <a:endParaRPr lang="fr-FR" sz="1100" i="1" dirty="0"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1600" y="1372126"/>
            <a:ext cx="1440160" cy="104876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2629712" y="1363850"/>
            <a:ext cx="1440160" cy="104876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335259" y="2641607"/>
            <a:ext cx="1440160" cy="104876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1018851" y="3974714"/>
            <a:ext cx="1440160" cy="104876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2715746" y="3988638"/>
            <a:ext cx="1440160" cy="104876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3168807" y="2620220"/>
            <a:ext cx="1440160" cy="104876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3347864" y="2771636"/>
            <a:ext cx="1078191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Un </a:t>
            </a:r>
          </a:p>
          <a:p>
            <a:pPr algn="ctr"/>
            <a:r>
              <a:rPr lang="fr-FR" sz="1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regain</a:t>
            </a:r>
          </a:p>
          <a:p>
            <a:pPr algn="ctr"/>
            <a:r>
              <a:rPr lang="fr-FR" sz="1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d’activité</a:t>
            </a:r>
            <a:endParaRPr lang="fr-FR" sz="1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987824" y="4129763"/>
            <a:ext cx="1008112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Une offre de formation</a:t>
            </a:r>
          </a:p>
          <a:p>
            <a:pPr algn="ctr"/>
            <a:r>
              <a:rPr lang="fr-FR" sz="1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importante</a:t>
            </a:r>
            <a:endParaRPr lang="fr-FR" sz="1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259632" y="3988638"/>
            <a:ext cx="1008112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HR</a:t>
            </a:r>
          </a:p>
          <a:p>
            <a:pPr algn="ctr"/>
            <a:r>
              <a:rPr lang="fr-FR" sz="1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2,5 % du CA des services marchands</a:t>
            </a:r>
            <a:endParaRPr lang="fr-FR" sz="1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191798" y="11154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1608715" y="11040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1775419" y="29599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6" r="49636" b="58958"/>
          <a:stretch/>
        </p:blipFill>
        <p:spPr bwMode="auto">
          <a:xfrm>
            <a:off x="716756" y="1235282"/>
            <a:ext cx="1695004" cy="117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2" t="2298" r="2080" b="79981"/>
          <a:stretch/>
        </p:blipFill>
        <p:spPr bwMode="auto">
          <a:xfrm>
            <a:off x="2629712" y="1179897"/>
            <a:ext cx="1451992" cy="53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2" t="41618" r="4991" b="32637"/>
          <a:stretch/>
        </p:blipFill>
        <p:spPr bwMode="auto">
          <a:xfrm>
            <a:off x="2649262" y="1728747"/>
            <a:ext cx="1432441" cy="7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7" t="19348" r="4168" b="59242"/>
          <a:stretch/>
        </p:blipFill>
        <p:spPr bwMode="auto">
          <a:xfrm>
            <a:off x="867719" y="645949"/>
            <a:ext cx="1328017" cy="60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56" r="48203" b="32636"/>
          <a:stretch/>
        </p:blipFill>
        <p:spPr bwMode="auto">
          <a:xfrm>
            <a:off x="388016" y="2760099"/>
            <a:ext cx="1743232" cy="76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64" r="74425"/>
          <a:stretch/>
        </p:blipFill>
        <p:spPr bwMode="auto">
          <a:xfrm>
            <a:off x="3402326" y="2622288"/>
            <a:ext cx="860714" cy="102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2" t="71211"/>
          <a:stretch/>
        </p:blipFill>
        <p:spPr bwMode="auto">
          <a:xfrm>
            <a:off x="2766576" y="4075821"/>
            <a:ext cx="1301368" cy="90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0" t="67808" r="41493"/>
          <a:stretch/>
        </p:blipFill>
        <p:spPr bwMode="auto">
          <a:xfrm>
            <a:off x="1224523" y="4015656"/>
            <a:ext cx="1117601" cy="100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3"/>
          <a:stretch/>
        </p:blipFill>
        <p:spPr bwMode="auto">
          <a:xfrm>
            <a:off x="4480143" y="1363851"/>
            <a:ext cx="1217849" cy="97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56"/>
          <a:stretch/>
        </p:blipFill>
        <p:spPr bwMode="auto">
          <a:xfrm>
            <a:off x="5784629" y="1367345"/>
            <a:ext cx="1602944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Image 49"/>
          <p:cNvPicPr/>
          <p:nvPr/>
        </p:nvPicPr>
        <p:blipFill>
          <a:blip r:embed="rId14"/>
          <a:stretch>
            <a:fillRect/>
          </a:stretch>
        </p:blipFill>
        <p:spPr>
          <a:xfrm>
            <a:off x="7387573" y="1363850"/>
            <a:ext cx="1807210" cy="10096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348" y="2605923"/>
            <a:ext cx="15970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222" y="2414639"/>
            <a:ext cx="177958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200" y="3645024"/>
            <a:ext cx="172561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436" y="3677334"/>
            <a:ext cx="165893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992" y="3645023"/>
            <a:ext cx="18415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03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5536" y="836712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1/ Selon vous, la restauration traditionnelle représente :</a:t>
            </a:r>
            <a:endParaRPr lang="fr-FR" dirty="0"/>
          </a:p>
          <a:p>
            <a:r>
              <a:rPr lang="fr-FR" dirty="0">
                <a:sym typeface="Wingdings"/>
              </a:rPr>
              <a:t></a:t>
            </a:r>
            <a:r>
              <a:rPr lang="fr-FR" dirty="0"/>
              <a:t> 30 % du nombre d’établissements</a:t>
            </a:r>
          </a:p>
          <a:p>
            <a:r>
              <a:rPr lang="fr-FR" dirty="0">
                <a:sym typeface="Wingdings"/>
              </a:rPr>
              <a:t></a:t>
            </a:r>
            <a:r>
              <a:rPr lang="fr-FR" dirty="0"/>
              <a:t> 40 % du nombre d’établissements</a:t>
            </a:r>
          </a:p>
          <a:p>
            <a:r>
              <a:rPr lang="fr-FR" dirty="0">
                <a:sym typeface="Wingdings 2"/>
              </a:rPr>
              <a:t></a:t>
            </a:r>
            <a:r>
              <a:rPr lang="fr-FR" dirty="0"/>
              <a:t> plus de 50 % du nombre d’établissements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163625" y="292006"/>
            <a:ext cx="55592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Test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6223954" cy="285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5220072" y="5689746"/>
            <a:ext cx="24835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>
                <a:latin typeface="Arial Narrow" panose="020B0606020202030204" pitchFamily="34" charset="0"/>
              </a:rPr>
              <a:t>Source : Portrait national 2018 (FAFIH)</a:t>
            </a:r>
            <a:endParaRPr lang="fr-FR" sz="11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447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80" y="3284984"/>
            <a:ext cx="4248472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163625" y="292006"/>
            <a:ext cx="55592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Test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1340768"/>
            <a:ext cx="7128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 </a:t>
            </a:r>
            <a:endParaRPr lang="fr-FR" dirty="0"/>
          </a:p>
          <a:p>
            <a:r>
              <a:rPr lang="fr-FR" b="1" dirty="0"/>
              <a:t>2/ Selon vous, les hôtels, hôtels-restaurants </a:t>
            </a:r>
            <a:r>
              <a:rPr lang="fr-FR" b="1" dirty="0" smtClean="0"/>
              <a:t>rapportent environ</a:t>
            </a:r>
            <a:r>
              <a:rPr lang="fr-FR" b="1" dirty="0"/>
              <a:t> :</a:t>
            </a:r>
            <a:endParaRPr lang="fr-FR" dirty="0"/>
          </a:p>
          <a:p>
            <a:r>
              <a:rPr lang="fr-FR" dirty="0">
                <a:sym typeface="Wingdings"/>
              </a:rPr>
              <a:t></a:t>
            </a:r>
            <a:r>
              <a:rPr lang="fr-FR" dirty="0"/>
              <a:t>10 % du CA global</a:t>
            </a:r>
          </a:p>
          <a:p>
            <a:r>
              <a:rPr lang="fr-FR" dirty="0">
                <a:sym typeface="Wingdings 2"/>
              </a:rPr>
              <a:t></a:t>
            </a:r>
            <a:r>
              <a:rPr lang="fr-FR" dirty="0"/>
              <a:t> </a:t>
            </a:r>
            <a:r>
              <a:rPr lang="fr-FR" dirty="0" smtClean="0"/>
              <a:t>25 % du </a:t>
            </a:r>
            <a:r>
              <a:rPr lang="fr-FR" dirty="0"/>
              <a:t>CA global</a:t>
            </a:r>
          </a:p>
          <a:p>
            <a:r>
              <a:rPr lang="fr-FR" dirty="0">
                <a:sym typeface="Wingdings"/>
              </a:rPr>
              <a:t></a:t>
            </a:r>
            <a:r>
              <a:rPr lang="fr-FR" dirty="0"/>
              <a:t> 40 % du CA global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843" y="3356992"/>
            <a:ext cx="18002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5" b="-1395"/>
          <a:stretch/>
        </p:blipFill>
        <p:spPr bwMode="auto">
          <a:xfrm>
            <a:off x="3685068" y="3356992"/>
            <a:ext cx="1571625" cy="23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>
            <a:off x="1187624" y="393305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974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1340768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 </a:t>
            </a:r>
            <a:endParaRPr lang="fr-FR" dirty="0"/>
          </a:p>
          <a:p>
            <a:r>
              <a:rPr lang="fr-FR" b="1" dirty="0"/>
              <a:t>3/  Restauration traditionnelle et Hôtels/hôtels restaurants occupent environ :</a:t>
            </a:r>
            <a:endParaRPr lang="fr-FR" dirty="0"/>
          </a:p>
          <a:p>
            <a:r>
              <a:rPr lang="fr-FR" dirty="0">
                <a:sym typeface="Wingdings"/>
              </a:rPr>
              <a:t></a:t>
            </a:r>
            <a:r>
              <a:rPr lang="fr-FR" dirty="0"/>
              <a:t> 50 % des salariés</a:t>
            </a:r>
          </a:p>
          <a:p>
            <a:r>
              <a:rPr lang="fr-FR" dirty="0">
                <a:sym typeface="Wingdings"/>
              </a:rPr>
              <a:t></a:t>
            </a:r>
            <a:r>
              <a:rPr lang="fr-FR" dirty="0"/>
              <a:t> 60 % des salariés</a:t>
            </a:r>
          </a:p>
          <a:p>
            <a:r>
              <a:rPr lang="fr-FR" dirty="0">
                <a:sym typeface="Wingdings 2"/>
              </a:rPr>
              <a:t></a:t>
            </a:r>
            <a:r>
              <a:rPr lang="fr-FR" dirty="0"/>
              <a:t> </a:t>
            </a:r>
            <a:r>
              <a:rPr lang="fr-FR" dirty="0" smtClean="0"/>
              <a:t>Plus de 70 % </a:t>
            </a:r>
            <a:r>
              <a:rPr lang="fr-FR" dirty="0"/>
              <a:t>des salariés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976" y="692696"/>
            <a:ext cx="6699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017177" y="5117094"/>
            <a:ext cx="24835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>
                <a:latin typeface="Arial Narrow" panose="020B0606020202030204" pitchFamily="34" charset="0"/>
              </a:rPr>
              <a:t>Source : Portrait national 2018 (FAFIH)</a:t>
            </a:r>
            <a:endParaRPr lang="fr-FR" sz="1100" i="1" dirty="0">
              <a:latin typeface="Arial Narrow" panose="020B060602020203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95094"/>
            <a:ext cx="48958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47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D8D8D8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216</Words>
  <Application>Microsoft Office PowerPoint</Application>
  <PresentationFormat>Affichage à l'écran (4:3)</PresentationFormat>
  <Paragraphs>74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Lucette POLETTI</dc:creator>
  <cp:lastModifiedBy>Lucette POLETTI</cp:lastModifiedBy>
  <cp:revision>49</cp:revision>
  <dcterms:created xsi:type="dcterms:W3CDTF">2020-04-21T14:03:43Z</dcterms:created>
  <dcterms:modified xsi:type="dcterms:W3CDTF">2020-05-01T09:49:09Z</dcterms:modified>
</cp:coreProperties>
</file>