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94" r:id="rId3"/>
    <p:sldId id="323" r:id="rId4"/>
    <p:sldId id="309" r:id="rId5"/>
    <p:sldId id="324" r:id="rId6"/>
    <p:sldId id="312" r:id="rId7"/>
    <p:sldId id="316" r:id="rId8"/>
    <p:sldId id="310" r:id="rId9"/>
    <p:sldId id="258" r:id="rId10"/>
    <p:sldId id="299" r:id="rId11"/>
    <p:sldId id="280" r:id="rId12"/>
    <p:sldId id="259" r:id="rId13"/>
    <p:sldId id="271" r:id="rId14"/>
    <p:sldId id="275" r:id="rId15"/>
    <p:sldId id="319" r:id="rId16"/>
    <p:sldId id="291" r:id="rId17"/>
    <p:sldId id="308" r:id="rId18"/>
    <p:sldId id="297" r:id="rId19"/>
    <p:sldId id="276" r:id="rId20"/>
    <p:sldId id="283" r:id="rId21"/>
    <p:sldId id="281" r:id="rId22"/>
    <p:sldId id="307" r:id="rId23"/>
    <p:sldId id="302" r:id="rId24"/>
    <p:sldId id="314" r:id="rId25"/>
    <p:sldId id="311" r:id="rId26"/>
    <p:sldId id="317" r:id="rId27"/>
    <p:sldId id="318" r:id="rId28"/>
    <p:sldId id="322" r:id="rId29"/>
    <p:sldId id="289" r:id="rId30"/>
    <p:sldId id="313" r:id="rId31"/>
    <p:sldId id="301"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1398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18" autoAdjust="0"/>
    <p:restoredTop sz="80474" autoAdjust="0"/>
  </p:normalViewPr>
  <p:slideViewPr>
    <p:cSldViewPr>
      <p:cViewPr varScale="1">
        <p:scale>
          <a:sx n="65" d="100"/>
          <a:sy n="65" d="100"/>
        </p:scale>
        <p:origin x="158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E3E3F5-41BC-4E51-86C6-95D5BAA0CC7C}" type="datetimeFigureOut">
              <a:rPr lang="fr-FR" smtClean="0"/>
              <a:pPr/>
              <a:t>14/05/2020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B4D47-660D-4556-ADEF-EBBCD87020AB}" type="slidenum">
              <a:rPr lang="fr-FR" smtClean="0"/>
              <a:pPr/>
              <a:t>‹N°›</a:t>
            </a:fld>
            <a:endParaRPr lang="fr-FR"/>
          </a:p>
        </p:txBody>
      </p:sp>
    </p:spTree>
    <p:extLst>
      <p:ext uri="{BB962C8B-B14F-4D97-AF65-F5344CB8AC3E}">
        <p14:creationId xmlns:p14="http://schemas.microsoft.com/office/powerpoint/2010/main" val="2521196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a:p>
            <a:r>
              <a:rPr lang="fr-FR" sz="1200" kern="1200" dirty="0">
                <a:solidFill>
                  <a:schemeClr val="tx1"/>
                </a:solidFill>
                <a:effectLst/>
                <a:latin typeface="+mn-lt"/>
                <a:ea typeface="+mn-ea"/>
                <a:cs typeface="+mn-cs"/>
              </a:rPr>
              <a:t>Nous allons vous présenter un exemple de séance professionnelle à destination d’une division de 24 élèves de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 répartie en deux groupes de 12. </a:t>
            </a:r>
          </a:p>
          <a:p>
            <a:r>
              <a:rPr lang="fr-FR" sz="1200" kern="1200" dirty="0">
                <a:solidFill>
                  <a:schemeClr val="tx1"/>
                </a:solidFill>
                <a:effectLst/>
                <a:latin typeface="+mn-lt"/>
                <a:ea typeface="+mn-ea"/>
                <a:cs typeface="+mn-cs"/>
              </a:rPr>
              <a:t>Cette séance se déroule dans les espaces professionnels du lycée : la cuisine et le restaurant pédagogique. Elle dure de 6h. C’est un TP avec commercialisation en clientèle.</a:t>
            </a:r>
          </a:p>
          <a:p>
            <a:r>
              <a:rPr lang="fr-FR" sz="1200" kern="1200" dirty="0">
                <a:solidFill>
                  <a:schemeClr val="tx1"/>
                </a:solidFill>
                <a:effectLst/>
                <a:latin typeface="+mn-lt"/>
                <a:ea typeface="+mn-ea"/>
                <a:cs typeface="+mn-cs"/>
              </a:rPr>
              <a:t>Le contexte professionnel plonge les élèves dans un restaurant de bord de mer à Royan. Ils vont travailler des produits régionaux. </a:t>
            </a:r>
          </a:p>
          <a:p>
            <a:r>
              <a:rPr lang="fr-FR" sz="1200" kern="1200" dirty="0">
                <a:solidFill>
                  <a:schemeClr val="tx1"/>
                </a:solidFill>
                <a:effectLst/>
                <a:latin typeface="+mn-lt"/>
                <a:ea typeface="+mn-ea"/>
                <a:cs typeface="+mn-cs"/>
              </a:rPr>
              <a:t>Cette séance se situe au cours du deuxième semestre de l’année de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 </a:t>
            </a:r>
          </a:p>
          <a:p>
            <a:r>
              <a:rPr lang="fr-FR" sz="1200" kern="1200" dirty="0">
                <a:solidFill>
                  <a:schemeClr val="tx1"/>
                </a:solidFill>
                <a:effectLst/>
                <a:latin typeface="+mn-lt"/>
                <a:ea typeface="+mn-ea"/>
                <a:cs typeface="+mn-cs"/>
              </a:rPr>
              <a:t>L’intérêt de l’exemple de cette séance est de vous démontrer qu’il est tout à fait possible, même dans le cadre d’un TP avec commercialisation, de prévoir des temps communs en </a:t>
            </a:r>
            <a:r>
              <a:rPr lang="fr-FR" sz="1200" kern="1200" dirty="0" err="1">
                <a:solidFill>
                  <a:schemeClr val="tx1"/>
                </a:solidFill>
                <a:effectLst/>
                <a:latin typeface="+mn-lt"/>
                <a:ea typeface="+mn-ea"/>
                <a:cs typeface="+mn-cs"/>
              </a:rPr>
              <a:t>co</a:t>
            </a:r>
            <a:r>
              <a:rPr lang="fr-FR" sz="1200" kern="1200" dirty="0">
                <a:solidFill>
                  <a:schemeClr val="tx1"/>
                </a:solidFill>
                <a:effectLst/>
                <a:latin typeface="+mn-lt"/>
                <a:ea typeface="+mn-ea"/>
                <a:cs typeface="+mn-cs"/>
              </a:rPr>
              <a:t>-animation avec les 24 élèves de votre classe de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a:t>
            </a:r>
          </a:p>
          <a:p>
            <a:r>
              <a:rPr lang="fr-FR" sz="1200" kern="1200" dirty="0">
                <a:solidFill>
                  <a:schemeClr val="tx1"/>
                </a:solidFill>
                <a:effectLst/>
                <a:latin typeface="+mn-lt"/>
                <a:ea typeface="+mn-ea"/>
                <a:cs typeface="+mn-cs"/>
              </a:rPr>
              <a:t>Bien entendu, cela nécessite qu’en amont les professeurs de « cuisine » et de « service et commercialisation » préparent conjointement, l’ensemble du déroulé de la séance.</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a:t>
            </a:fld>
            <a:endParaRPr lang="fr-FR"/>
          </a:p>
        </p:txBody>
      </p:sp>
    </p:spTree>
    <p:extLst>
      <p:ext uri="{BB962C8B-B14F-4D97-AF65-F5344CB8AC3E}">
        <p14:creationId xmlns:p14="http://schemas.microsoft.com/office/powerpoint/2010/main" val="2672201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C’est une opportunité pour apporter des connaissances sur les produits marqueurs. En l’occurrence sur les crustacés –  sur les poissons plats et  sur le cacao</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La fiche descriptive permettra d’apporter des informations concrètes sur les différentes spécificités du produit visé. Ce document, commun aux deux groupes, sera compété au fur et à mesure des temps forts de la séance et finalisé en synthèse par deux élèves (cuisine et restaurant).</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Enfin et pour conclure le lancement commun, le chef pourra donner une explication sur la préparation des plats afin, par exemple, d’apporter des éléments historiques et culturels sur la recette, son évolution dans le temps, les points de vigilance pour sa réussite.</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Fin du lancement en commun, chacun retourne dans son atelier respectif.</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Présentation du lancement et des temps forts de</a:t>
            </a:r>
            <a:r>
              <a:rPr lang="fr-FR" baseline="0" dirty="0"/>
              <a:t> la séance en restaurant.</a:t>
            </a:r>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5363" name="Rectangle 2"/>
          <p:cNvSpPr>
            <a:spLocks noGrp="1" noChangeArrowheads="1"/>
          </p:cNvSpPr>
          <p:nvPr>
            <p:ph type="body" idx="1"/>
          </p:nvPr>
        </p:nvSpPr>
        <p:spPr>
          <a:xfrm>
            <a:off x="685801" y="4341814"/>
            <a:ext cx="5486400" cy="4116387"/>
          </a:xfrm>
          <a:noFill/>
          <a:ln/>
        </p:spPr>
        <p:txBody>
          <a:bodyPr wrap="none" anchor="ctr"/>
          <a:lstStyle/>
          <a:p>
            <a:r>
              <a:rPr lang="fr-FR" sz="1200" kern="1200" dirty="0">
                <a:solidFill>
                  <a:schemeClr val="tx1"/>
                </a:solidFill>
                <a:effectLst/>
                <a:latin typeface="+mn-lt"/>
                <a:ea typeface="+mn-ea"/>
                <a:cs typeface="+mn-cs"/>
              </a:rPr>
              <a:t>Nous allons retrouver les phases « classiques » liés au lancement d’une séance de restaurant, </a:t>
            </a:r>
          </a:p>
          <a:p>
            <a:r>
              <a:rPr lang="fr-FR" sz="1200" kern="1200" dirty="0">
                <a:solidFill>
                  <a:schemeClr val="tx1"/>
                </a:solidFill>
                <a:effectLst/>
                <a:latin typeface="+mn-lt"/>
                <a:ea typeface="+mn-ea"/>
                <a:cs typeface="+mn-cs"/>
              </a:rPr>
              <a:t>Les boissons (apéritifs, eaux, café, thé…)</a:t>
            </a:r>
          </a:p>
          <a:p>
            <a:r>
              <a:rPr lang="fr-FR" sz="1200" kern="1200" dirty="0">
                <a:solidFill>
                  <a:schemeClr val="tx1"/>
                </a:solidFill>
                <a:effectLst/>
                <a:latin typeface="+mn-lt"/>
                <a:ea typeface="+mn-ea"/>
                <a:cs typeface="+mn-cs"/>
              </a:rPr>
              <a:t>Les accords mets/vins</a:t>
            </a:r>
          </a:p>
          <a:p>
            <a:r>
              <a:rPr lang="fr-FR" sz="1200" kern="1200" dirty="0">
                <a:solidFill>
                  <a:schemeClr val="tx1"/>
                </a:solidFill>
                <a:effectLst/>
                <a:latin typeface="+mn-lt"/>
                <a:ea typeface="+mn-ea"/>
                <a:cs typeface="+mn-cs"/>
              </a:rPr>
              <a:t>Le choix du matériel à prévoir pour le déroulement du service.</a:t>
            </a:r>
          </a:p>
          <a:p>
            <a:r>
              <a:rPr lang="fr-FR" sz="1200" kern="1200" dirty="0">
                <a:solidFill>
                  <a:schemeClr val="tx1"/>
                </a:solidFill>
                <a:effectLst/>
                <a:latin typeface="+mn-lt"/>
                <a:ea typeface="+mn-ea"/>
                <a:cs typeface="+mn-cs"/>
              </a:rPr>
              <a:t>Il reste un temps incontournable : les argumentaires de vente pour chaque plat servi. </a:t>
            </a:r>
          </a:p>
          <a:p>
            <a:r>
              <a:rPr lang="fr-FR" sz="1200" kern="1200" dirty="0">
                <a:solidFill>
                  <a:schemeClr val="tx1"/>
                </a:solidFill>
                <a:effectLst/>
                <a:latin typeface="+mn-lt"/>
                <a:ea typeface="+mn-ea"/>
                <a:cs typeface="+mn-cs"/>
              </a:rPr>
              <a:t>Pour ce dernier temps, nous allons nous appuyer sur un travail nécessaire d’expression orale et de communication puis sur le troisième temps en commun à savoir la dégustation.</a:t>
            </a:r>
          </a:p>
          <a:p>
            <a:r>
              <a:rPr lang="fr-FR" sz="1200" kern="1200" dirty="0">
                <a:solidFill>
                  <a:schemeClr val="tx1"/>
                </a:solidFill>
                <a:effectLst/>
                <a:latin typeface="+mn-lt"/>
                <a:ea typeface="+mn-ea"/>
                <a:cs typeface="+mn-cs"/>
              </a:rPr>
              <a:t>Enfin, remarquons qu’en fonction du contexte et la situation géographique, une présentation en anglais peut paraitre judicieuse. </a:t>
            </a:r>
          </a:p>
        </p:txBody>
      </p:sp>
    </p:spTree>
    <p:extLst>
      <p:ext uri="{BB962C8B-B14F-4D97-AF65-F5344CB8AC3E}">
        <p14:creationId xmlns:p14="http://schemas.microsoft.com/office/powerpoint/2010/main" val="1266608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Des ateliers d’expression et de communication en lien avec le contexte ou la situation.</a:t>
            </a:r>
          </a:p>
          <a:p>
            <a:r>
              <a:rPr lang="fr-FR" sz="1200" kern="1200" dirty="0">
                <a:solidFill>
                  <a:schemeClr val="tx1"/>
                </a:solidFill>
                <a:latin typeface="+mn-lt"/>
                <a:ea typeface="+mn-ea"/>
                <a:cs typeface="+mn-cs"/>
              </a:rPr>
              <a:t>Ici nous sommes dans le cas ou le restaurateur ne travaille que du poisson frais, un client commande de la sole mais la dernière vient d’être vendue, comment réagir ? Comment répondre au client qui risque d’être mécontent ?.</a:t>
            </a:r>
          </a:p>
          <a:p>
            <a:r>
              <a:rPr lang="fr-FR" sz="1200" kern="1200" dirty="0">
                <a:solidFill>
                  <a:schemeClr val="tx1"/>
                </a:solidFill>
                <a:latin typeface="+mn-lt"/>
                <a:ea typeface="+mn-ea"/>
                <a:cs typeface="+mn-cs"/>
              </a:rPr>
              <a:t>Une situation professionnelle courante que les élèves pourront rencontrer lors de leurs PFMP ou de leurs prochains TP clientèle.</a:t>
            </a:r>
          </a:p>
          <a:p>
            <a:r>
              <a:rPr lang="fr-FR" sz="1200" kern="1200" dirty="0">
                <a:solidFill>
                  <a:schemeClr val="tx1"/>
                </a:solidFill>
                <a:latin typeface="+mn-lt"/>
                <a:ea typeface="+mn-ea"/>
                <a:cs typeface="+mn-cs"/>
              </a:rPr>
              <a:t>Ce travail sur les compétences d’expression orale liée à un contexte professionnel pourra être approfondit. En effet, il correspond </a:t>
            </a:r>
            <a:r>
              <a:rPr lang="fr-FR" sz="1200" kern="1200" dirty="0" err="1">
                <a:solidFill>
                  <a:schemeClr val="tx1"/>
                </a:solidFill>
                <a:latin typeface="+mn-lt"/>
                <a:ea typeface="+mn-ea"/>
                <a:cs typeface="+mn-cs"/>
              </a:rPr>
              <a:t>pons</a:t>
            </a:r>
            <a:r>
              <a:rPr lang="fr-FR" sz="1200" kern="1200" dirty="0">
                <a:solidFill>
                  <a:schemeClr val="tx1"/>
                </a:solidFill>
                <a:latin typeface="+mn-lt"/>
                <a:ea typeface="+mn-ea"/>
                <a:cs typeface="+mn-cs"/>
              </a:rPr>
              <a:t> tout à fait à la philosophie attendue dans le cadre du dispositif de « Co-intervention lettres/enseignement prof. »</a:t>
            </a:r>
          </a:p>
          <a:p>
            <a:endParaRPr lang="fr-FR" baseline="0" dirty="0"/>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Plusieurs supports s’offrent au professeur pour travailler les compétences de communication identifiée comme par exemple des jeux de rôle. Ici le choix est fait d’utiliser des supports numériques pour introduire les ateliers de communication où des explications et des pistes seront analysées afin que les élèves expérimentent, s’exercent et trouvent leurs solutions.</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Le travail sur la communication doit également prévoir une traçabilité pour les élèves. A cet effet la diapositive vous propose un exemple de support qui sera exploité pour proposer des éléments de langage communs.</a:t>
            </a:r>
          </a:p>
          <a:p>
            <a:r>
              <a:rPr lang="fr-FR" sz="1200" kern="1200" dirty="0">
                <a:solidFill>
                  <a:schemeClr val="tx1"/>
                </a:solidFill>
                <a:effectLst/>
                <a:latin typeface="+mn-lt"/>
                <a:ea typeface="+mn-ea"/>
                <a:cs typeface="+mn-cs"/>
              </a:rPr>
              <a:t>Le lien avec l’argumentation commerciale pour chacun des plats sera bien entendu à rappeler</a:t>
            </a:r>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A l’issue du premier temps en commun concernant la connaissance des produits, nous allons plus spécifiquement aborder l’organisation pédagogique mise en place en cuisine</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19</a:t>
            </a:fld>
            <a:endParaRPr lang="fr-FR"/>
          </a:p>
        </p:txBody>
      </p:sp>
    </p:spTree>
    <p:extLst>
      <p:ext uri="{BB962C8B-B14F-4D97-AF65-F5344CB8AC3E}">
        <p14:creationId xmlns:p14="http://schemas.microsoft.com/office/powerpoint/2010/main" val="2296746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Vous pouvez choisir votre module de formation :</a:t>
            </a:r>
          </a:p>
          <a:p>
            <a:r>
              <a:rPr lang="fr-FR" sz="1200" kern="1200" dirty="0">
                <a:solidFill>
                  <a:schemeClr val="tx1"/>
                </a:solidFill>
                <a:effectLst/>
                <a:latin typeface="+mn-lt"/>
                <a:ea typeface="+mn-ea"/>
                <a:cs typeface="+mn-cs"/>
              </a:rPr>
              <a:t>soit vouloir comprendre l’organisation pédagogique du TP en classe de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a:t>
            </a:r>
          </a:p>
          <a:p>
            <a:r>
              <a:rPr lang="fr-FR" sz="1200" kern="1200" dirty="0">
                <a:solidFill>
                  <a:schemeClr val="tx1"/>
                </a:solidFill>
                <a:effectLst/>
                <a:latin typeface="+mn-lt"/>
                <a:ea typeface="+mn-ea"/>
                <a:cs typeface="+mn-cs"/>
              </a:rPr>
              <a:t>soit vous approprier les modalités de mise en œuvre d’un des 4 temps en commun,</a:t>
            </a:r>
          </a:p>
          <a:p>
            <a:r>
              <a:rPr lang="fr-FR" sz="1200" kern="1200" dirty="0">
                <a:solidFill>
                  <a:schemeClr val="tx1"/>
                </a:solidFill>
                <a:effectLst/>
                <a:latin typeface="+mn-lt"/>
                <a:ea typeface="+mn-ea"/>
                <a:cs typeface="+mn-cs"/>
              </a:rPr>
              <a:t>soit appréhender le module spécifique « Cuisine » ou le module spécifique « Restaurant ».</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Les compétences opérationnelles retenues, issues du VADEMECUM FM-HR, sont ici rappelées et mises en perspectives au regard des plats du menu. </a:t>
            </a:r>
          </a:p>
          <a:p>
            <a:r>
              <a:rPr lang="fr-FR" sz="1200" kern="1200" dirty="0">
                <a:solidFill>
                  <a:schemeClr val="tx1"/>
                </a:solidFill>
                <a:effectLst/>
                <a:latin typeface="+mn-lt"/>
                <a:ea typeface="+mn-ea"/>
                <a:cs typeface="+mn-cs"/>
              </a:rPr>
              <a:t> Les objectifs pédagogiques choisis sont adaptés au public accueillis et  vont  permettre l’acquisition de ces compétences. </a:t>
            </a:r>
          </a:p>
          <a:p>
            <a:r>
              <a:rPr lang="fr-FR" sz="1200" kern="1200" dirty="0">
                <a:solidFill>
                  <a:schemeClr val="tx1"/>
                </a:solidFill>
                <a:effectLst/>
                <a:latin typeface="+mn-lt"/>
                <a:ea typeface="+mn-ea"/>
                <a:cs typeface="+mn-cs"/>
              </a:rPr>
              <a:t>Dans le but de préserver du temps pour les enseignements en commun,</a:t>
            </a:r>
          </a:p>
          <a:p>
            <a:r>
              <a:rPr lang="fr-FR" sz="1200" kern="1200" dirty="0">
                <a:solidFill>
                  <a:schemeClr val="tx1"/>
                </a:solidFill>
                <a:effectLst/>
                <a:latin typeface="+mn-lt"/>
                <a:ea typeface="+mn-ea"/>
                <a:cs typeface="+mn-cs"/>
              </a:rPr>
              <a:t>L’enseignant pourra : </a:t>
            </a:r>
          </a:p>
          <a:p>
            <a:r>
              <a:rPr lang="fr-FR" sz="1200" kern="1200" dirty="0">
                <a:solidFill>
                  <a:schemeClr val="tx1"/>
                </a:solidFill>
                <a:effectLst/>
                <a:latin typeface="+mn-lt"/>
                <a:ea typeface="+mn-ea"/>
                <a:cs typeface="+mn-cs"/>
              </a:rPr>
              <a:t>- soit réaliser un plat d’une manière collective sur la base d’une démonstration</a:t>
            </a:r>
          </a:p>
          <a:p>
            <a:r>
              <a:rPr lang="fr-FR" sz="1200" kern="1200" dirty="0">
                <a:solidFill>
                  <a:schemeClr val="tx1"/>
                </a:solidFill>
                <a:effectLst/>
                <a:latin typeface="+mn-lt"/>
                <a:ea typeface="+mn-ea"/>
                <a:cs typeface="+mn-cs"/>
              </a:rPr>
              <a:t>- soit utiliser des produits semi-élaborés </a:t>
            </a:r>
          </a:p>
          <a:p>
            <a:r>
              <a:rPr lang="fr-FR" sz="1200" kern="1200" dirty="0">
                <a:solidFill>
                  <a:schemeClr val="tx1"/>
                </a:solidFill>
                <a:effectLst/>
                <a:latin typeface="+mn-lt"/>
                <a:ea typeface="+mn-ea"/>
                <a:cs typeface="+mn-cs"/>
              </a:rPr>
              <a:t>- soit confectionner la préparation en amont lors d’un TP court sans commercialisation</a:t>
            </a:r>
          </a:p>
          <a:p>
            <a:r>
              <a:rPr lang="fr-FR" sz="1200" kern="1200" dirty="0">
                <a:solidFill>
                  <a:schemeClr val="tx1"/>
                </a:solidFill>
                <a:effectLst/>
                <a:latin typeface="+mn-lt"/>
                <a:ea typeface="+mn-ea"/>
                <a:cs typeface="+mn-cs"/>
              </a:rPr>
              <a:t>- soit utiliser un plat fabriqué par une autre classe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Durant cette séance, en plus des apports techniques,   de nombreuses connaissances devront être abordées telles que la culture culinaire, l’hygiène, la communication, le tri sélectif, les achats, la saisonnalité  afin de fusionner les savoirs technologiques à la production.</a:t>
            </a:r>
          </a:p>
          <a:p>
            <a:r>
              <a:rPr lang="fr-FR" sz="1200" kern="1200" dirty="0">
                <a:solidFill>
                  <a:schemeClr val="tx1"/>
                </a:solidFill>
                <a:effectLst/>
                <a:latin typeface="+mn-lt"/>
                <a:ea typeface="+mn-ea"/>
                <a:cs typeface="+mn-cs"/>
              </a:rPr>
              <a:t>Des liens transversaux seront également indispensables pour  renforcer l’articulation  Cuisine/restaurant/gestion/sciences appliquées.</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20</a:t>
            </a:fld>
            <a:endParaRPr lang="fr-FR"/>
          </a:p>
        </p:txBody>
      </p:sp>
    </p:spTree>
    <p:extLst>
      <p:ext uri="{BB962C8B-B14F-4D97-AF65-F5344CB8AC3E}">
        <p14:creationId xmlns:p14="http://schemas.microsoft.com/office/powerpoint/2010/main" val="2030816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 TP en cuisine s’appuie classiquement sur des fiches techniques de fabrication qui peuvent être mis à disposition des élèves en amont afin qu’il prépare la séance.</a:t>
            </a:r>
          </a:p>
          <a:p>
            <a:r>
              <a:rPr lang="fr-FR" sz="1200" kern="1200" dirty="0">
                <a:solidFill>
                  <a:schemeClr val="tx1"/>
                </a:solidFill>
                <a:effectLst/>
                <a:latin typeface="+mn-lt"/>
                <a:ea typeface="+mn-ea"/>
                <a:cs typeface="+mn-cs"/>
              </a:rPr>
              <a:t>Il est aussi possible de faire appel à des outils pédagogiques tels que les vidéos disponibles par exemple sur le site national de l’hôtellerie-restauration.</a:t>
            </a:r>
          </a:p>
          <a:p>
            <a:r>
              <a:rPr lang="fr-FR" sz="1200" kern="1200" dirty="0">
                <a:solidFill>
                  <a:schemeClr val="tx1"/>
                </a:solidFill>
                <a:effectLst/>
                <a:latin typeface="+mn-lt"/>
                <a:ea typeface="+mn-ea"/>
                <a:cs typeface="+mn-cs"/>
              </a:rPr>
              <a:t>Il est important de rendre l’élève autonome en lui apprenant à chercher l’information.</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21</a:t>
            </a:fld>
            <a:endParaRPr lang="fr-FR"/>
          </a:p>
        </p:txBody>
      </p:sp>
    </p:spTree>
    <p:extLst>
      <p:ext uri="{BB962C8B-B14F-4D97-AF65-F5344CB8AC3E}">
        <p14:creationId xmlns:p14="http://schemas.microsoft.com/office/powerpoint/2010/main" val="228528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Les notions environnementales  et d’hygiène alimentaire sont indispensables dans le contexte actuel. </a:t>
            </a:r>
          </a:p>
          <a:p>
            <a:r>
              <a:rPr lang="fr-FR" sz="1200" kern="1200" dirty="0">
                <a:solidFill>
                  <a:schemeClr val="tx1"/>
                </a:solidFill>
                <a:effectLst/>
                <a:latin typeface="+mn-lt"/>
                <a:ea typeface="+mn-ea"/>
                <a:cs typeface="+mn-cs"/>
              </a:rPr>
              <a:t>La sensibilisation au respect de l’environnement par la mise en place du tri sélectif et la prise de conscience sur les déchets sont des valeurs à développer.</a:t>
            </a:r>
          </a:p>
          <a:p>
            <a:r>
              <a:rPr lang="fr-FR" sz="1200" kern="1200" dirty="0">
                <a:solidFill>
                  <a:schemeClr val="tx1"/>
                </a:solidFill>
                <a:effectLst/>
                <a:latin typeface="+mn-lt"/>
                <a:ea typeface="+mn-ea"/>
                <a:cs typeface="+mn-cs"/>
              </a:rPr>
              <a:t>Les règles d’hygiène  sont au centre du processus de fabrication en cuisine. L’apprentissage de la démarche HACCP et la familiarisation d’usage des différents outils tel que le Plan de Maîtrise Sanitaire doivent être portés avec autant d’intérêt que la production des mets.</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22</a:t>
            </a:fld>
            <a:endParaRPr lang="fr-FR"/>
          </a:p>
        </p:txBody>
      </p:sp>
    </p:spTree>
    <p:extLst>
      <p:ext uri="{BB962C8B-B14F-4D97-AF65-F5344CB8AC3E}">
        <p14:creationId xmlns:p14="http://schemas.microsoft.com/office/powerpoint/2010/main" val="3036464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Voici un exemple de support élève qui pourra constituer la trace de tous les éléments d’apprentissage abordés pendant la séance. Le support indique également des liens vers des outils numériques permettant de revoir par exemple une technique culinaire ou bien d’approfondir un thème abordé</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23</a:t>
            </a:fld>
            <a:endParaRPr lang="fr-FR"/>
          </a:p>
        </p:txBody>
      </p:sp>
    </p:spTree>
    <p:extLst>
      <p:ext uri="{BB962C8B-B14F-4D97-AF65-F5344CB8AC3E}">
        <p14:creationId xmlns:p14="http://schemas.microsoft.com/office/powerpoint/2010/main" val="3250323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Notre deuxième temps en commun pour les deux groupes va nous permettre de faire un apport sur des techniques de cuisson et de service d’un poisson en l’occurrence la sole.</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24</a:t>
            </a:fld>
            <a:endParaRPr lang="fr-FR"/>
          </a:p>
        </p:txBody>
      </p:sp>
    </p:spTree>
    <p:extLst>
      <p:ext uri="{BB962C8B-B14F-4D97-AF65-F5344CB8AC3E}">
        <p14:creationId xmlns:p14="http://schemas.microsoft.com/office/powerpoint/2010/main" val="1365875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Deux vidéos, issues du site national pédagogique dédié à l’hôtellerie-restauration, servent ici de support pour illustrer les apports techniques en commun.</a:t>
            </a:r>
          </a:p>
          <a:p>
            <a:r>
              <a:rPr lang="fr-FR" sz="1200" kern="1200" dirty="0">
                <a:solidFill>
                  <a:schemeClr val="tx1"/>
                </a:solidFill>
                <a:effectLst/>
                <a:latin typeface="+mn-lt"/>
                <a:ea typeface="+mn-ea"/>
                <a:cs typeface="+mn-cs"/>
              </a:rPr>
              <a:t>- Le premier lien donne accès à une vidéo sur la cuisson d’une sole façon « Meunière »</a:t>
            </a:r>
          </a:p>
          <a:p>
            <a:r>
              <a:rPr lang="fr-FR" sz="1200" kern="1200" dirty="0">
                <a:solidFill>
                  <a:schemeClr val="tx1"/>
                </a:solidFill>
                <a:effectLst/>
                <a:latin typeface="+mn-lt"/>
                <a:ea typeface="+mn-ea"/>
                <a:cs typeface="+mn-cs"/>
              </a:rPr>
              <a:t>- Le second nous conduit  vers une vidéo sur le découpage de la sole.</a:t>
            </a:r>
          </a:p>
          <a:p>
            <a:r>
              <a:rPr lang="fr-FR" sz="1200" kern="1200" dirty="0">
                <a:solidFill>
                  <a:schemeClr val="tx1"/>
                </a:solidFill>
                <a:effectLst/>
                <a:latin typeface="+mn-lt"/>
                <a:ea typeface="+mn-ea"/>
                <a:cs typeface="+mn-cs"/>
              </a:rPr>
              <a:t>Ces outils sont importants pour faire découvrir la cuisson de la sole pour le groupe « restaurant » qui ne peut pas accéder à la cuisine pour des mesures d’hygiène.</a:t>
            </a:r>
          </a:p>
          <a:p>
            <a:r>
              <a:rPr lang="fr-FR" sz="1200" kern="1200" dirty="0">
                <a:solidFill>
                  <a:schemeClr val="tx1"/>
                </a:solidFill>
                <a:effectLst/>
                <a:latin typeface="+mn-lt"/>
                <a:ea typeface="+mn-ea"/>
                <a:cs typeface="+mn-cs"/>
              </a:rPr>
              <a:t>Ces vidéos  peuvent également  être </a:t>
            </a:r>
            <a:r>
              <a:rPr lang="fr-FR" sz="1200" kern="1200" dirty="0" err="1">
                <a:solidFill>
                  <a:schemeClr val="tx1"/>
                </a:solidFill>
                <a:effectLst/>
                <a:latin typeface="+mn-lt"/>
                <a:ea typeface="+mn-ea"/>
                <a:cs typeface="+mn-cs"/>
              </a:rPr>
              <a:t>revisionner</a:t>
            </a:r>
            <a:r>
              <a:rPr lang="fr-FR" sz="1200" kern="1200" dirty="0">
                <a:solidFill>
                  <a:schemeClr val="tx1"/>
                </a:solidFill>
                <a:effectLst/>
                <a:latin typeface="+mn-lt"/>
                <a:ea typeface="+mn-ea"/>
                <a:cs typeface="+mn-cs"/>
              </a:rPr>
              <a:t> par les élèves à d’autres moments, dans d’autres lieux avec d’autres matériels numériques.</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25</a:t>
            </a:fld>
            <a:endParaRPr lang="fr-FR"/>
          </a:p>
        </p:txBody>
      </p:sp>
    </p:spTree>
    <p:extLst>
      <p:ext uri="{BB962C8B-B14F-4D97-AF65-F5344CB8AC3E}">
        <p14:creationId xmlns:p14="http://schemas.microsoft.com/office/powerpoint/2010/main" val="3106798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a:solidFill>
                  <a:schemeClr val="tx1"/>
                </a:solidFill>
                <a:effectLst/>
                <a:latin typeface="+mn-lt"/>
                <a:ea typeface="+mn-ea"/>
                <a:cs typeface="+mn-cs"/>
              </a:rPr>
              <a:t>Notre 3eme temps de mise en commun nous démontre la faisabilité concrète dans un lycée d’une dégustation COMMUNE d’un plat entre cuisiniers et serveurs. </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26</a:t>
            </a:fld>
            <a:endParaRPr lang="fr-FR"/>
          </a:p>
        </p:txBody>
      </p:sp>
    </p:spTree>
    <p:extLst>
      <p:ext uri="{BB962C8B-B14F-4D97-AF65-F5344CB8AC3E}">
        <p14:creationId xmlns:p14="http://schemas.microsoft.com/office/powerpoint/2010/main" val="252395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La vidéo proposée illustre la conduite d’une dégustation en commun réalisée sur un autre TP. Elle concerne une quiche Lorraine préparée par le groupe cuisine qui sera ensuite servie par le groupe restaurant.</a:t>
            </a: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27</a:t>
            </a:fld>
            <a:endParaRPr lang="fr-FR"/>
          </a:p>
        </p:txBody>
      </p:sp>
    </p:spTree>
    <p:extLst>
      <p:ext uri="{BB962C8B-B14F-4D97-AF65-F5344CB8AC3E}">
        <p14:creationId xmlns:p14="http://schemas.microsoft.com/office/powerpoint/2010/main" val="2023807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Avant de passer à la synthèse commune avec le reste de la classe qui était en cuisine, un auto positionnement et un BILAN spécifique au restaurant sera effectuée en se focalisant sur les points positifs et les axes d’amélioration. Pour cela il semble pertinent de faire un lien avec le livret de suivi de l’acquisition des compétences que les élèves pourront compléter.</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28</a:t>
            </a:fld>
            <a:endParaRPr lang="fr-FR"/>
          </a:p>
        </p:txBody>
      </p:sp>
    </p:spTree>
    <p:extLst>
      <p:ext uri="{BB962C8B-B14F-4D97-AF65-F5344CB8AC3E}">
        <p14:creationId xmlns:p14="http://schemas.microsoft.com/office/powerpoint/2010/main" val="303337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L’élaboration d’un BILAN de la séance en cuisine permet d’identifier les points positifs et les axes d’améliorations sur lesquels les élèves pourront s’appuyer pour progresser.</a:t>
            </a:r>
          </a:p>
          <a:p>
            <a:r>
              <a:rPr lang="fr-FR" sz="1200" kern="1200" dirty="0">
                <a:solidFill>
                  <a:schemeClr val="tx1"/>
                </a:solidFill>
                <a:effectLst/>
                <a:latin typeface="+mn-lt"/>
                <a:ea typeface="+mn-ea"/>
                <a:cs typeface="+mn-cs"/>
              </a:rPr>
              <a:t>Cet exercice permettra également aux enseignants de faire évoluer ou différencier leurs pédagogies pour finaliser ou conforter l’acquisition des compétences.</a:t>
            </a:r>
          </a:p>
          <a:p>
            <a:r>
              <a:rPr lang="fr-FR" sz="1200" kern="1200" dirty="0">
                <a:solidFill>
                  <a:schemeClr val="tx1"/>
                </a:solidFill>
                <a:effectLst/>
                <a:latin typeface="+mn-lt"/>
                <a:ea typeface="+mn-ea"/>
                <a:cs typeface="+mn-cs"/>
              </a:rPr>
              <a:t>Au même titre que le BILAN en restaurant, il est pertinent de relier les éléments recensés et évalués au livret de suivi des compétences de chaque élève.</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29</a:t>
            </a:fld>
            <a:endParaRPr lang="fr-FR"/>
          </a:p>
        </p:txBody>
      </p:sp>
    </p:spTree>
    <p:extLst>
      <p:ext uri="{BB962C8B-B14F-4D97-AF65-F5344CB8AC3E}">
        <p14:creationId xmlns:p14="http://schemas.microsoft.com/office/powerpoint/2010/main" val="229535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3925" y="669925"/>
            <a:ext cx="5006975" cy="3756025"/>
          </a:xfrm>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Le professeur de « Cuisine » et le professeur de « Service et commercialisation » programmeront ensemble pour la semaine A une situation professionnelle durant laquelle les élèves du groupe 1 iront en cuisine et ceux du groupe 2 en salle.</a:t>
            </a:r>
            <a:endParaRPr lang="fr-FR" dirty="0">
              <a:effectLst/>
            </a:endParaRPr>
          </a:p>
          <a:p>
            <a:r>
              <a:rPr lang="fr-FR" sz="1200" kern="1200" dirty="0">
                <a:solidFill>
                  <a:schemeClr val="tx1"/>
                </a:solidFill>
                <a:effectLst/>
                <a:latin typeface="+mn-lt"/>
                <a:ea typeface="+mn-ea"/>
                <a:cs typeface="+mn-cs"/>
              </a:rPr>
              <a:t>Lors de la semaine B, une 2ème situation professionnelle sera proposée et les 2 groupes permuteront : le groupe 2 ira en cuisine et le groupe 1 en salle.</a:t>
            </a:r>
            <a:endParaRPr lang="fr-FR" dirty="0">
              <a:effectLst/>
            </a:endParaRPr>
          </a:p>
          <a:p>
            <a:r>
              <a:rPr lang="fr-FR" sz="1200" kern="1200" dirty="0">
                <a:solidFill>
                  <a:schemeClr val="tx1"/>
                </a:solidFill>
                <a:effectLst/>
                <a:latin typeface="+mn-lt"/>
                <a:ea typeface="+mn-ea"/>
                <a:cs typeface="+mn-cs"/>
              </a:rPr>
              <a:t>Les situations professionnelles permettront aux élèves de travailler les mêmes compétences ; cependant les menus et les produits liés à chaque situation professionnelle seront différents.</a:t>
            </a:r>
            <a:endParaRPr lang="fr-FR" dirty="0">
              <a:effectLst/>
            </a:endParaRPr>
          </a:p>
        </p:txBody>
      </p:sp>
      <p:sp>
        <p:nvSpPr>
          <p:cNvPr id="4" name="Espace réservé du numéro de diapositive 3"/>
          <p:cNvSpPr>
            <a:spLocks noGrp="1"/>
          </p:cNvSpPr>
          <p:nvPr>
            <p:ph type="sldNum" sz="quarter" idx="10"/>
          </p:nvPr>
        </p:nvSpPr>
        <p:spPr/>
        <p:txBody>
          <a:bodyPr/>
          <a:lstStyle/>
          <a:p>
            <a:fld id="{F2DA8DBF-7A9D-4F3C-A3C1-420E010985F6}" type="slidenum">
              <a:rPr lang="fr-FR" smtClean="0"/>
              <a:t>3</a:t>
            </a:fld>
            <a:endParaRPr lang="fr-FR" dirty="0"/>
          </a:p>
        </p:txBody>
      </p:sp>
    </p:spTree>
    <p:extLst>
      <p:ext uri="{BB962C8B-B14F-4D97-AF65-F5344CB8AC3E}">
        <p14:creationId xmlns:p14="http://schemas.microsoft.com/office/powerpoint/2010/main" val="344251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Nous terminons le déroulé de cette séance de 6h avec notre 4éme temps en commun</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30</a:t>
            </a:fld>
            <a:endParaRPr lang="fr-FR"/>
          </a:p>
        </p:txBody>
      </p:sp>
    </p:spTree>
    <p:extLst>
      <p:ext uri="{BB962C8B-B14F-4D97-AF65-F5344CB8AC3E}">
        <p14:creationId xmlns:p14="http://schemas.microsoft.com/office/powerpoint/2010/main" val="2791090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La synthèse commune sera le moment fort où les 24 élèves prendront conscience de tout ce qui a été travaillé lors de la séance dans les domaines que sont :</a:t>
            </a:r>
          </a:p>
          <a:p>
            <a:r>
              <a:rPr lang="fr-FR" sz="1200" kern="1200" dirty="0">
                <a:solidFill>
                  <a:schemeClr val="tx1"/>
                </a:solidFill>
                <a:effectLst/>
                <a:latin typeface="+mn-lt"/>
                <a:ea typeface="+mn-ea"/>
                <a:cs typeface="+mn-cs"/>
              </a:rPr>
              <a:t>La connaissance des produits, les techniques de service, les techniques de cuisine et les techniques de communication.</a:t>
            </a:r>
          </a:p>
          <a:p>
            <a:r>
              <a:rPr lang="fr-FR" sz="1200" kern="1200" dirty="0">
                <a:solidFill>
                  <a:schemeClr val="tx1"/>
                </a:solidFill>
                <a:effectLst/>
                <a:latin typeface="+mn-lt"/>
                <a:ea typeface="+mn-ea"/>
                <a:cs typeface="+mn-cs"/>
              </a:rPr>
              <a:t>Il s’agira de veiller à ce chaque élève ait les différents supports de traçabilité : papier ou numériques avec l’utilisation du Lycée connecté par exemple.</a:t>
            </a:r>
          </a:p>
          <a:p>
            <a:r>
              <a:rPr lang="fr-FR" sz="1200" kern="1200" dirty="0">
                <a:solidFill>
                  <a:schemeClr val="tx1"/>
                </a:solidFill>
                <a:effectLst/>
                <a:latin typeface="+mn-lt"/>
                <a:ea typeface="+mn-ea"/>
                <a:cs typeface="+mn-cs"/>
              </a:rPr>
              <a:t>En conclusion, cet exemple ne se veut pas modélisant mais inspirant et a pour objectif d’illustrer « l’esprit » Famille Métiers.</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31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a:xfrm>
            <a:off x="1125538" y="611188"/>
            <a:ext cx="4572000" cy="3429000"/>
          </a:xfrm>
          <a:ln/>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Il est possible de gagner du temps sur ce type de séance. Tout d’abord en choisissant une situation professionnelle qui limite le nombre de plats à préparer côté cuisine et minimise le temps pour la mise en place coté salle.</a:t>
            </a:r>
          </a:p>
          <a:p>
            <a:r>
              <a:rPr lang="fr-FR" sz="1200" kern="1200" dirty="0">
                <a:solidFill>
                  <a:schemeClr val="tx1"/>
                </a:solidFill>
                <a:effectLst/>
                <a:latin typeface="+mn-lt"/>
                <a:ea typeface="+mn-ea"/>
                <a:cs typeface="+mn-cs"/>
              </a:rPr>
              <a:t>Ensuite, il est envisageable d’utiliser en amont soit une autre séance d’enseignement professionnel soit une autre classe pour préparer des plats qui seront commercialisés lors de notre TP mais également avancer dans la mise en place et/ou le nettoyage du matériel en salle.</a:t>
            </a:r>
          </a:p>
          <a:p>
            <a:r>
              <a:rPr lang="fr-FR" sz="1200" kern="1200" dirty="0">
                <a:solidFill>
                  <a:schemeClr val="tx1"/>
                </a:solidFill>
                <a:effectLst/>
                <a:latin typeface="+mn-lt"/>
                <a:ea typeface="+mn-ea"/>
                <a:cs typeface="+mn-cs"/>
              </a:rPr>
              <a:t>C’est bien souvent le manque de temps qui rend les techniques difficiles à réaliser pour les élèves. Il sera donc nécessaire de ne pas vouloir les accumuler sur un même TP. </a:t>
            </a:r>
            <a:r>
              <a:rPr lang="fr-FR" sz="1200" kern="1200">
                <a:solidFill>
                  <a:schemeClr val="tx1"/>
                </a:solidFill>
                <a:effectLst/>
                <a:latin typeface="+mn-lt"/>
                <a:ea typeface="+mn-ea"/>
                <a:cs typeface="+mn-cs"/>
              </a:rPr>
              <a:t>Il sera ainsi possible de réserver des plages de travail en commun. </a:t>
            </a:r>
          </a:p>
        </p:txBody>
      </p:sp>
      <p:sp>
        <p:nvSpPr>
          <p:cNvPr id="44036"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0DA25EC-B286-4602-8731-13D70715D3DA}" type="slidenum">
              <a:rPr lang="fr-FR" altLang="fr-FR" smtClean="0"/>
              <a:pPr/>
              <a:t>4</a:t>
            </a:fld>
            <a:endParaRPr lang="fr-FR" altLang="fr-FR"/>
          </a:p>
        </p:txBody>
      </p:sp>
    </p:spTree>
    <p:extLst>
      <p:ext uri="{BB962C8B-B14F-4D97-AF65-F5344CB8AC3E}">
        <p14:creationId xmlns:p14="http://schemas.microsoft.com/office/powerpoint/2010/main" val="3344718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Comme toute préparation de séance professionnelle la première démarche est de repérer les compétences du référentiel que nous souhaitons mettre en œuvre. Ici bien entendu nous allons nous référer au </a:t>
            </a:r>
            <a:r>
              <a:rPr lang="fr-FR" sz="1200" kern="1200" dirty="0" err="1">
                <a:solidFill>
                  <a:schemeClr val="tx1"/>
                </a:solidFill>
                <a:effectLst/>
                <a:latin typeface="+mn-lt"/>
                <a:ea typeface="+mn-ea"/>
                <a:cs typeface="+mn-cs"/>
              </a:rPr>
              <a:t>Vadémecum</a:t>
            </a:r>
            <a:r>
              <a:rPr lang="fr-FR" sz="1200" kern="1200" dirty="0">
                <a:solidFill>
                  <a:schemeClr val="tx1"/>
                </a:solidFill>
                <a:effectLst/>
                <a:latin typeface="+mn-lt"/>
                <a:ea typeface="+mn-ea"/>
                <a:cs typeface="+mn-cs"/>
              </a:rPr>
              <a:t> de la FM-HR afin de les identifier. </a:t>
            </a:r>
          </a:p>
          <a:p>
            <a:r>
              <a:rPr lang="fr-FR" sz="1200" kern="1200" dirty="0">
                <a:solidFill>
                  <a:schemeClr val="tx1"/>
                </a:solidFill>
                <a:effectLst/>
                <a:latin typeface="+mn-lt"/>
                <a:ea typeface="+mn-ea"/>
                <a:cs typeface="+mn-cs"/>
              </a:rPr>
              <a:t>Il s’agira ensuite de définir les objectifs pédagogiques spécifiques et communs que nous désirons faire atteindre aux 24 élèves de notre TP.</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5</a:t>
            </a:fld>
            <a:endParaRPr lang="fr-FR"/>
          </a:p>
        </p:txBody>
      </p:sp>
    </p:spTree>
    <p:extLst>
      <p:ext uri="{BB962C8B-B14F-4D97-AF65-F5344CB8AC3E}">
        <p14:creationId xmlns:p14="http://schemas.microsoft.com/office/powerpoint/2010/main" val="172137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En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 un livret de suivi des compétences sur le cycle des 3 ans du baccalauréat professionnel sera très utile. Bien entendu, cet exemple ne se veut pas modélisant pour sa forme, il suffira d’y copier les compétences retenues dans le vadémécum de 2</a:t>
            </a:r>
            <a:r>
              <a:rPr lang="fr-FR" sz="1200" kern="1200" baseline="30000" dirty="0">
                <a:solidFill>
                  <a:schemeClr val="tx1"/>
                </a:solidFill>
                <a:effectLst/>
                <a:latin typeface="+mn-lt"/>
                <a:ea typeface="+mn-ea"/>
                <a:cs typeface="+mn-cs"/>
              </a:rPr>
              <a:t>nde</a:t>
            </a:r>
            <a:r>
              <a:rPr lang="fr-FR" sz="1200" kern="1200" dirty="0">
                <a:solidFill>
                  <a:schemeClr val="tx1"/>
                </a:solidFill>
                <a:effectLst/>
                <a:latin typeface="+mn-lt"/>
                <a:ea typeface="+mn-ea"/>
                <a:cs typeface="+mn-cs"/>
              </a:rPr>
              <a:t> FM-HR. Ce document synthétique se révèlera </a:t>
            </a:r>
            <a:r>
              <a:rPr lang="fr-FR" sz="1200" b="1" kern="1200" dirty="0">
                <a:solidFill>
                  <a:schemeClr val="tx1"/>
                </a:solidFill>
                <a:effectLst/>
                <a:latin typeface="+mn-lt"/>
                <a:ea typeface="+mn-ea"/>
                <a:cs typeface="+mn-cs"/>
              </a:rPr>
              <a:t>un support de dialogue</a:t>
            </a:r>
            <a:r>
              <a:rPr lang="fr-FR" sz="1200" kern="1200" dirty="0">
                <a:solidFill>
                  <a:schemeClr val="tx1"/>
                </a:solidFill>
                <a:effectLst/>
                <a:latin typeface="+mn-lt"/>
                <a:ea typeface="+mn-ea"/>
                <a:cs typeface="+mn-cs"/>
              </a:rPr>
              <a:t> à partir d’une argumentation </a:t>
            </a:r>
            <a:endParaRPr lang="fr-FR" altLang="fr-FR" dirty="0"/>
          </a:p>
        </p:txBody>
      </p:sp>
      <p:sp>
        <p:nvSpPr>
          <p:cNvPr id="45060" name="Espace réservé du numéro de diapositive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844527-91D8-423C-B3A5-79D530E673FE}" type="slidenum">
              <a:rPr lang="fr-FR" altLang="fr-FR" smtClean="0"/>
              <a:pPr/>
              <a:t>6</a:t>
            </a:fld>
            <a:endParaRPr lang="fr-FR" altLang="fr-FR"/>
          </a:p>
        </p:txBody>
      </p:sp>
    </p:spTree>
    <p:extLst>
      <p:ext uri="{BB962C8B-B14F-4D97-AF65-F5344CB8AC3E}">
        <p14:creationId xmlns:p14="http://schemas.microsoft.com/office/powerpoint/2010/main" val="417370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r>
              <a:rPr lang="fr-FR" sz="1200" kern="1200" dirty="0">
                <a:solidFill>
                  <a:schemeClr val="tx1"/>
                </a:solidFill>
                <a:effectLst/>
                <a:latin typeface="+mn-lt"/>
                <a:ea typeface="+mn-ea"/>
                <a:cs typeface="+mn-cs"/>
              </a:rPr>
              <a:t>Cette diapositive présente une organisation possible de la séance de cuisine et de restaurant avec des temps de regroupement pour des activités communes. Pour mémoire les activités spécifiques cuisine sont représentées en bleu, les activités spécifiques restaurant en rosé et les temps en commun sont en orange.</a:t>
            </a:r>
          </a:p>
          <a:p>
            <a:r>
              <a:rPr lang="fr-FR" sz="1200" b="1" kern="1200" dirty="0">
                <a:solidFill>
                  <a:schemeClr val="tx1"/>
                </a:solidFill>
                <a:effectLst/>
                <a:latin typeface="+mn-lt"/>
                <a:ea typeface="+mn-ea"/>
                <a:cs typeface="+mn-cs"/>
              </a:rPr>
              <a:t>1</a:t>
            </a:r>
            <a:r>
              <a:rPr lang="fr-FR" sz="1200" b="1" kern="1200" baseline="30000" dirty="0">
                <a:solidFill>
                  <a:schemeClr val="tx1"/>
                </a:solidFill>
                <a:effectLst/>
                <a:latin typeface="+mn-lt"/>
                <a:ea typeface="+mn-ea"/>
                <a:cs typeface="+mn-cs"/>
              </a:rPr>
              <a:t>er</a:t>
            </a:r>
            <a:r>
              <a:rPr lang="fr-FR" sz="1200" b="1" kern="1200" dirty="0">
                <a:solidFill>
                  <a:schemeClr val="tx1"/>
                </a:solidFill>
                <a:effectLst/>
                <a:latin typeface="+mn-lt"/>
                <a:ea typeface="+mn-ea"/>
                <a:cs typeface="+mn-cs"/>
              </a:rPr>
              <a:t> TEMPS EN COMMUN : Le lancement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Après un petit temps d’accueil et de préparation des postes, les deux groupes se rassemblent pour le lancement en commun animé par les deux professeurs cuisine et restaurant.</a:t>
            </a:r>
          </a:p>
          <a:p>
            <a:r>
              <a:rPr lang="fr-FR" sz="1200" kern="1200" dirty="0">
                <a:solidFill>
                  <a:schemeClr val="tx1"/>
                </a:solidFill>
                <a:effectLst/>
                <a:latin typeface="+mn-lt"/>
                <a:ea typeface="+mn-ea"/>
                <a:cs typeface="+mn-cs"/>
              </a:rPr>
              <a:t>C’est l’occasion de présenter les produits bruts qui seront transformés et commercialisés. </a:t>
            </a:r>
          </a:p>
          <a:p>
            <a:r>
              <a:rPr lang="fr-FR" sz="1200" b="1" kern="1200" dirty="0">
                <a:solidFill>
                  <a:schemeClr val="tx1"/>
                </a:solidFill>
                <a:effectLst/>
                <a:latin typeface="+mn-lt"/>
                <a:ea typeface="+mn-ea"/>
                <a:cs typeface="+mn-cs"/>
              </a:rPr>
              <a:t>LES ATELIERS SPECIFIQUES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Chaque groupe retourne dans son atelier pour le lancement spécifique du TP du jour et ses productions respectives. En cuisine, les élèves réaliseront la ou les recettes du jour, en restaurant, après la finalisation des mises en place, la communication client sera travaillée en atelier d’expression. Les élèves apprendront les bonnes pratiques pour faire face aux diverses situations de relations et d’échanges avec les clients.</a:t>
            </a:r>
          </a:p>
          <a:p>
            <a:r>
              <a:rPr lang="fr-FR" sz="1200" b="1" kern="1200" dirty="0">
                <a:solidFill>
                  <a:schemeClr val="tx1"/>
                </a:solidFill>
                <a:effectLst/>
                <a:latin typeface="+mn-lt"/>
                <a:ea typeface="+mn-ea"/>
                <a:cs typeface="+mn-cs"/>
              </a:rPr>
              <a:t>2</a:t>
            </a:r>
            <a:r>
              <a:rPr lang="fr-FR" sz="1200" b="1" kern="1200" baseline="30000" dirty="0">
                <a:solidFill>
                  <a:schemeClr val="tx1"/>
                </a:solidFill>
                <a:effectLst/>
                <a:latin typeface="+mn-lt"/>
                <a:ea typeface="+mn-ea"/>
                <a:cs typeface="+mn-cs"/>
              </a:rPr>
              <a:t>ème</a:t>
            </a:r>
            <a:r>
              <a:rPr lang="fr-FR" sz="1200" b="1" kern="1200" dirty="0">
                <a:solidFill>
                  <a:schemeClr val="tx1"/>
                </a:solidFill>
                <a:effectLst/>
                <a:latin typeface="+mn-lt"/>
                <a:ea typeface="+mn-ea"/>
                <a:cs typeface="+mn-cs"/>
              </a:rPr>
              <a:t> TEMPS EN COMMUN : Les apports techniques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Ponctuellement des apports techniques ayant un intérêt pour les deux métiers peuvent faire l’objet de démonstration pour l’ensemble de la classe, c’est cas dans cet exemple, le filetage de la sole et la réalisation du beurre meunière ont été réalisés sur le passe devant les 24 élèves.</a:t>
            </a:r>
          </a:p>
          <a:p>
            <a:r>
              <a:rPr lang="fr-FR" sz="1200" b="1" kern="1200" dirty="0">
                <a:solidFill>
                  <a:schemeClr val="tx1"/>
                </a:solidFill>
                <a:effectLst/>
                <a:latin typeface="+mn-lt"/>
                <a:ea typeface="+mn-ea"/>
                <a:cs typeface="+mn-cs"/>
              </a:rPr>
              <a:t>3</a:t>
            </a:r>
            <a:r>
              <a:rPr lang="fr-FR" sz="1200" b="1" kern="1200" baseline="30000" dirty="0">
                <a:solidFill>
                  <a:schemeClr val="tx1"/>
                </a:solidFill>
                <a:effectLst/>
                <a:latin typeface="+mn-lt"/>
                <a:ea typeface="+mn-ea"/>
                <a:cs typeface="+mn-cs"/>
              </a:rPr>
              <a:t>ème</a:t>
            </a:r>
            <a:r>
              <a:rPr lang="fr-FR" sz="1200" b="1" kern="1200" dirty="0">
                <a:solidFill>
                  <a:schemeClr val="tx1"/>
                </a:solidFill>
                <a:effectLst/>
                <a:latin typeface="+mn-lt"/>
                <a:ea typeface="+mn-ea"/>
                <a:cs typeface="+mn-cs"/>
              </a:rPr>
              <a:t> TEMPS EN COMMUN : La dégustation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Cette dégustation en commun à trois objectifs : </a:t>
            </a:r>
          </a:p>
          <a:p>
            <a:r>
              <a:rPr lang="fr-FR" sz="1200" kern="1200" dirty="0">
                <a:solidFill>
                  <a:schemeClr val="tx1"/>
                </a:solidFill>
                <a:effectLst/>
                <a:latin typeface="+mn-lt"/>
                <a:ea typeface="+mn-ea"/>
                <a:cs typeface="+mn-cs"/>
              </a:rPr>
              <a:t>Premièrement : Développer l’éducation au goût (un enjeu primordial pour les jeunes qui entrent en formation Hôtellerie restauration.</a:t>
            </a:r>
          </a:p>
          <a:p>
            <a:r>
              <a:rPr lang="fr-FR" sz="1200" kern="1200" dirty="0">
                <a:solidFill>
                  <a:schemeClr val="tx1"/>
                </a:solidFill>
                <a:effectLst/>
                <a:latin typeface="+mn-lt"/>
                <a:ea typeface="+mn-ea"/>
                <a:cs typeface="+mn-cs"/>
              </a:rPr>
              <a:t>Deuxièmement :  Faire présenter les plats par les élèves qui seront en cuisine – contrôler les cuissons, les assaisonnements et visualiser les dressages.</a:t>
            </a:r>
          </a:p>
          <a:p>
            <a:r>
              <a:rPr lang="fr-FR" sz="1200" kern="1200" dirty="0">
                <a:solidFill>
                  <a:schemeClr val="tx1"/>
                </a:solidFill>
                <a:effectLst/>
                <a:latin typeface="+mn-lt"/>
                <a:ea typeface="+mn-ea"/>
                <a:cs typeface="+mn-cs"/>
              </a:rPr>
              <a:t>Troisièmement : Enrichir le vocabulaire de la dégustation afin d’ajuster les explications argumentées pour les élèves qui seront en restaurant.</a:t>
            </a:r>
          </a:p>
          <a:p>
            <a:r>
              <a:rPr lang="fr-FR"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4</a:t>
            </a:r>
            <a:r>
              <a:rPr lang="fr-FR" sz="1200" b="1" kern="1200" baseline="30000" dirty="0">
                <a:solidFill>
                  <a:schemeClr val="tx1"/>
                </a:solidFill>
                <a:effectLst/>
                <a:latin typeface="+mn-lt"/>
                <a:ea typeface="+mn-ea"/>
                <a:cs typeface="+mn-cs"/>
              </a:rPr>
              <a:t>ème</a:t>
            </a:r>
            <a:r>
              <a:rPr lang="fr-FR" sz="1200" b="1" kern="1200" dirty="0">
                <a:solidFill>
                  <a:schemeClr val="tx1"/>
                </a:solidFill>
                <a:effectLst/>
                <a:latin typeface="+mn-lt"/>
                <a:ea typeface="+mn-ea"/>
                <a:cs typeface="+mn-cs"/>
              </a:rPr>
              <a:t> TEMPS EN COMMUN : La synthèse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Après le service, il faudra prévoir le temps de synthèse en commun où seront remis à tous les élèves, les supports technologiques de cuisine et de restaurant afin de garder une traçabilité des acquis.</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7</a:t>
            </a:fld>
            <a:endParaRPr lang="fr-FR"/>
          </a:p>
        </p:txBody>
      </p:sp>
    </p:spTree>
    <p:extLst>
      <p:ext uri="{BB962C8B-B14F-4D97-AF65-F5344CB8AC3E}">
        <p14:creationId xmlns:p14="http://schemas.microsoft.com/office/powerpoint/2010/main" val="1120375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Une séance de TP avec commercialisation est l’occasion de faire « manipuler » aux élèves des produits qui seront transformés par le groupe en cuisine et commercialisés par le groupe en restaurant. Il apparait ainsi naturel de faire des apports de connaissances pour l’ensemble de la classe sur un temps en commun.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8</a:t>
            </a:fld>
            <a:endParaRPr lang="fr-FR"/>
          </a:p>
        </p:txBody>
      </p:sp>
    </p:spTree>
    <p:extLst>
      <p:ext uri="{BB962C8B-B14F-4D97-AF65-F5344CB8AC3E}">
        <p14:creationId xmlns:p14="http://schemas.microsoft.com/office/powerpoint/2010/main" val="40006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effectLst/>
                <a:latin typeface="+mn-lt"/>
                <a:ea typeface="+mn-ea"/>
                <a:cs typeface="+mn-cs"/>
              </a:rPr>
              <a:t>Nous sommes donc dans le premier des temps en commun.</a:t>
            </a:r>
          </a:p>
          <a:p>
            <a:r>
              <a:rPr lang="fr-FR" sz="1200" kern="1200" dirty="0">
                <a:solidFill>
                  <a:schemeClr val="tx1"/>
                </a:solidFill>
                <a:effectLst/>
                <a:latin typeface="+mn-lt"/>
                <a:ea typeface="+mn-ea"/>
                <a:cs typeface="+mn-cs"/>
              </a:rPr>
              <a:t> Afin d’atteindre nos objectifs de séance et de faire acquérir les compétences aux élèves, nous les plongeons dans une situation professionnelle proche de la réalité.</a:t>
            </a:r>
          </a:p>
          <a:p>
            <a:r>
              <a:rPr lang="fr-FR" sz="1200" kern="1200" dirty="0">
                <a:solidFill>
                  <a:schemeClr val="tx1"/>
                </a:solidFill>
                <a:effectLst/>
                <a:latin typeface="+mn-lt"/>
                <a:ea typeface="+mn-ea"/>
                <a:cs typeface="+mn-cs"/>
              </a:rPr>
              <a:t> Le menu proposé n’est qu’un support prétexte. </a:t>
            </a:r>
          </a:p>
          <a:p>
            <a:r>
              <a:rPr lang="fr-FR" sz="1200" kern="1200" dirty="0">
                <a:solidFill>
                  <a:schemeClr val="tx1"/>
                </a:solidFill>
                <a:effectLst/>
                <a:latin typeface="+mn-lt"/>
                <a:ea typeface="+mn-ea"/>
                <a:cs typeface="+mn-cs"/>
              </a:rPr>
              <a:t>Pour rappel, nous travaillons dans un </a:t>
            </a:r>
            <a:r>
              <a:rPr lang="fr-FR" sz="1200" i="1" kern="1200" dirty="0">
                <a:solidFill>
                  <a:schemeClr val="tx1"/>
                </a:solidFill>
                <a:effectLst/>
                <a:latin typeface="+mn-lt"/>
                <a:ea typeface="+mn-ea"/>
                <a:cs typeface="+mn-cs"/>
              </a:rPr>
              <a:t>restaurant de bord de mer et nous avons retenu un repas à caractère régional.</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Les produits marqueurs bruts du jour sont présentés. </a:t>
            </a:r>
          </a:p>
          <a:p>
            <a:r>
              <a:rPr lang="fr-FR" sz="1200" kern="1200" dirty="0">
                <a:solidFill>
                  <a:schemeClr val="tx1"/>
                </a:solidFill>
                <a:effectLst/>
                <a:latin typeface="+mn-lt"/>
                <a:ea typeface="+mn-ea"/>
                <a:cs typeface="+mn-cs"/>
              </a:rPr>
              <a:t>Des documents technologiques sont utilisés comme fil rouge tout au long de la séance, de la découverte du produit en passant par la transformation, la dégustation jusqu’au service. </a:t>
            </a:r>
          </a:p>
          <a:p>
            <a:r>
              <a:rPr lang="fr-FR" sz="1200" kern="1200" dirty="0">
                <a:solidFill>
                  <a:schemeClr val="tx1"/>
                </a:solidFill>
                <a:effectLst/>
                <a:latin typeface="+mn-lt"/>
                <a:ea typeface="+mn-ea"/>
                <a:cs typeface="+mn-cs"/>
              </a:rPr>
              <a:t>Ils seront, travaillés, complétés, finalisés durant la séance et distribués en synthèse.</a:t>
            </a:r>
          </a:p>
          <a:p>
            <a:r>
              <a:rPr lang="fr-FR" sz="1200" kern="1200">
                <a:solidFill>
                  <a:schemeClr val="tx1"/>
                </a:solidFill>
                <a:effectLst/>
                <a:latin typeface="+mn-lt"/>
                <a:ea typeface="+mn-ea"/>
                <a:cs typeface="+mn-cs"/>
              </a:rPr>
              <a:t>Une attention particulière à la traçabilité technologique sera mise en avant. </a:t>
            </a:r>
          </a:p>
        </p:txBody>
      </p:sp>
      <p:sp>
        <p:nvSpPr>
          <p:cNvPr id="4" name="Espace réservé du numéro de diapositive 3"/>
          <p:cNvSpPr>
            <a:spLocks noGrp="1"/>
          </p:cNvSpPr>
          <p:nvPr>
            <p:ph type="sldNum" sz="quarter" idx="10"/>
          </p:nvPr>
        </p:nvSpPr>
        <p:spPr/>
        <p:txBody>
          <a:bodyPr/>
          <a:lstStyle/>
          <a:p>
            <a:fld id="{69BB4D47-660D-4556-ADEF-EBBCD87020AB}"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2A9C2535-342D-49D0-85B3-5DFCB617528B}" type="datetimeFigureOut">
              <a:rPr lang="fr-FR" smtClean="0"/>
              <a:pPr/>
              <a:t>14/05/2020</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F09846C6-74FE-4CF1-81BC-457885AADFA0}"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2A9C2535-342D-49D0-85B3-5DFCB617528B}" type="datetimeFigureOut">
              <a:rPr lang="fr-FR" smtClean="0"/>
              <a:pPr/>
              <a:t>14/05/2020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9846C6-74FE-4CF1-81BC-457885AADFA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2A9C2535-342D-49D0-85B3-5DFCB617528B}" type="datetimeFigureOut">
              <a:rPr lang="fr-FR" smtClean="0"/>
              <a:pPr/>
              <a:t>14/05/2020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09846C6-74FE-4CF1-81BC-457885AADFA0}"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de contenu avec texte et graphique">
    <p:spTree>
      <p:nvGrpSpPr>
        <p:cNvPr id="1" name=""/>
        <p:cNvGrpSpPr/>
        <p:nvPr/>
      </p:nvGrpSpPr>
      <p:grpSpPr>
        <a:xfrm>
          <a:off x="0" y="0"/>
          <a:ext cx="0" cy="0"/>
          <a:chOff x="0" y="0"/>
          <a:chExt cx="0" cy="0"/>
        </a:xfrm>
      </p:grpSpPr>
      <p:sp>
        <p:nvSpPr>
          <p:cNvPr id="2" name="Espace réservé du numéro de diapositive 5"/>
          <p:cNvSpPr>
            <a:spLocks noGrp="1"/>
          </p:cNvSpPr>
          <p:nvPr>
            <p:ph type="sldNum" sz="quarter" idx="10"/>
          </p:nvPr>
        </p:nvSpPr>
        <p:spPr>
          <a:xfrm>
            <a:off x="8027988" y="6391275"/>
            <a:ext cx="792162" cy="365125"/>
          </a:xfrm>
        </p:spPr>
        <p:txBody>
          <a:bodyPr/>
          <a:lstStyle>
            <a:lvl1pPr>
              <a:defRPr/>
            </a:lvl1pPr>
          </a:lstStyle>
          <a:p>
            <a:pPr>
              <a:defRPr/>
            </a:pPr>
            <a:r>
              <a:rPr lang="fr-FR" altLang="fr-FR"/>
              <a:t>Diapo </a:t>
            </a:r>
            <a:fld id="{863D8FCD-43E7-47A5-935E-655D08913CF4}" type="slidenum">
              <a:rPr lang="fr-FR" altLang="fr-FR"/>
              <a:pPr>
                <a:defRPr/>
              </a:pPr>
              <a:t>‹N°›</a:t>
            </a:fld>
            <a:endParaRPr lang="fr-FR" altLang="fr-FR"/>
          </a:p>
        </p:txBody>
      </p:sp>
    </p:spTree>
    <p:extLst>
      <p:ext uri="{BB962C8B-B14F-4D97-AF65-F5344CB8AC3E}">
        <p14:creationId xmlns:p14="http://schemas.microsoft.com/office/powerpoint/2010/main" val="16334188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2A9C2535-342D-49D0-85B3-5DFCB617528B}" type="datetimeFigureOut">
              <a:rPr lang="fr-FR" smtClean="0"/>
              <a:pPr/>
              <a:t>14/05/2020</a:t>
            </a:fld>
            <a:endParaRPr lang="fr-FR"/>
          </a:p>
        </p:txBody>
      </p:sp>
      <p:sp>
        <p:nvSpPr>
          <p:cNvPr id="9" name="Espace réservé du numéro de diapositive 8"/>
          <p:cNvSpPr>
            <a:spLocks noGrp="1"/>
          </p:cNvSpPr>
          <p:nvPr>
            <p:ph type="sldNum" sz="quarter" idx="15"/>
          </p:nvPr>
        </p:nvSpPr>
        <p:spPr/>
        <p:txBody>
          <a:bodyPr rtlCol="0"/>
          <a:lstStyle/>
          <a:p>
            <a:fld id="{F09846C6-74FE-4CF1-81BC-457885AADFA0}"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2A9C2535-342D-49D0-85B3-5DFCB617528B}" type="datetimeFigureOut">
              <a:rPr lang="fr-FR" smtClean="0"/>
              <a:pPr/>
              <a:t>14/05/2020</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F09846C6-74FE-4CF1-81BC-457885AADFA0}"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5" name="Espace réservé de la date 4"/>
          <p:cNvSpPr>
            <a:spLocks noGrp="1"/>
          </p:cNvSpPr>
          <p:nvPr>
            <p:ph type="dt" sz="half" idx="10"/>
          </p:nvPr>
        </p:nvSpPr>
        <p:spPr/>
        <p:txBody>
          <a:bodyPr/>
          <a:lstStyle/>
          <a:p>
            <a:fld id="{2A9C2535-342D-49D0-85B3-5DFCB617528B}" type="datetimeFigureOut">
              <a:rPr lang="fr-FR" smtClean="0"/>
              <a:pPr/>
              <a:t>14/05/2020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09846C6-74FE-4CF1-81BC-457885AADFA0}"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Cliquez pour modifier le style du titre</a:t>
            </a:r>
            <a:endParaRPr kumimoji="0" lang="en-US"/>
          </a:p>
        </p:txBody>
      </p:sp>
      <p:sp>
        <p:nvSpPr>
          <p:cNvPr id="7" name="Espace réservé de la date 6"/>
          <p:cNvSpPr>
            <a:spLocks noGrp="1"/>
          </p:cNvSpPr>
          <p:nvPr>
            <p:ph type="dt" sz="half" idx="10"/>
          </p:nvPr>
        </p:nvSpPr>
        <p:spPr/>
        <p:txBody>
          <a:bodyPr/>
          <a:lstStyle/>
          <a:p>
            <a:fld id="{2A9C2535-342D-49D0-85B3-5DFCB617528B}" type="datetimeFigureOut">
              <a:rPr lang="fr-FR" smtClean="0"/>
              <a:pPr/>
              <a:t>14/05/2020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09846C6-74FE-4CF1-81BC-457885AADFA0}"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6" name="Espace réservé de la date 5"/>
          <p:cNvSpPr>
            <a:spLocks noGrp="1"/>
          </p:cNvSpPr>
          <p:nvPr>
            <p:ph type="dt" sz="half" idx="10"/>
          </p:nvPr>
        </p:nvSpPr>
        <p:spPr/>
        <p:txBody>
          <a:bodyPr rtlCol="0"/>
          <a:lstStyle/>
          <a:p>
            <a:fld id="{2A9C2535-342D-49D0-85B3-5DFCB617528B}" type="datetimeFigureOut">
              <a:rPr lang="fr-FR" smtClean="0"/>
              <a:pPr/>
              <a:t>14/05/2020</a:t>
            </a:fld>
            <a:endParaRPr lang="fr-FR"/>
          </a:p>
        </p:txBody>
      </p:sp>
      <p:sp>
        <p:nvSpPr>
          <p:cNvPr id="7" name="Espace réservé du numéro de diapositive 6"/>
          <p:cNvSpPr>
            <a:spLocks noGrp="1"/>
          </p:cNvSpPr>
          <p:nvPr>
            <p:ph type="sldNum" sz="quarter" idx="11"/>
          </p:nvPr>
        </p:nvSpPr>
        <p:spPr/>
        <p:txBody>
          <a:bodyPr rtlCol="0"/>
          <a:lstStyle/>
          <a:p>
            <a:fld id="{F09846C6-74FE-4CF1-81BC-457885AADFA0}"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9C2535-342D-49D0-85B3-5DFCB617528B}" type="datetimeFigureOut">
              <a:rPr lang="fr-FR" smtClean="0"/>
              <a:pPr/>
              <a:t>14/05/2020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09846C6-74FE-4CF1-81BC-457885AADFA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2A9C2535-342D-49D0-85B3-5DFCB617528B}" type="datetimeFigureOut">
              <a:rPr lang="fr-FR" smtClean="0"/>
              <a:pPr/>
              <a:t>14/05/2020</a:t>
            </a:fld>
            <a:endParaRPr lang="fr-FR"/>
          </a:p>
        </p:txBody>
      </p:sp>
      <p:sp>
        <p:nvSpPr>
          <p:cNvPr id="22" name="Espace réservé du numéro de diapositive 21"/>
          <p:cNvSpPr>
            <a:spLocks noGrp="1"/>
          </p:cNvSpPr>
          <p:nvPr>
            <p:ph type="sldNum" sz="quarter" idx="15"/>
          </p:nvPr>
        </p:nvSpPr>
        <p:spPr/>
        <p:txBody>
          <a:bodyPr rtlCol="0"/>
          <a:lstStyle/>
          <a:p>
            <a:fld id="{F09846C6-74FE-4CF1-81BC-457885AADFA0}"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2A9C2535-342D-49D0-85B3-5DFCB617528B}" type="datetimeFigureOut">
              <a:rPr lang="fr-FR" smtClean="0"/>
              <a:pPr/>
              <a:t>14/05/2020</a:t>
            </a:fld>
            <a:endParaRPr lang="fr-FR"/>
          </a:p>
        </p:txBody>
      </p:sp>
      <p:sp>
        <p:nvSpPr>
          <p:cNvPr id="18" name="Espace réservé du numéro de diapositive 17"/>
          <p:cNvSpPr>
            <a:spLocks noGrp="1"/>
          </p:cNvSpPr>
          <p:nvPr>
            <p:ph type="sldNum" sz="quarter" idx="11"/>
          </p:nvPr>
        </p:nvSpPr>
        <p:spPr/>
        <p:txBody>
          <a:bodyPr rtlCol="0"/>
          <a:lstStyle/>
          <a:p>
            <a:fld id="{F09846C6-74FE-4CF1-81BC-457885AADFA0}"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A9C2535-342D-49D0-85B3-5DFCB617528B}" type="datetimeFigureOut">
              <a:rPr lang="fr-FR" smtClean="0"/>
              <a:pPr/>
              <a:t>14/05/2020</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09846C6-74FE-4CF1-81BC-457885AADFA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hyperlink" Target="http://artichautetcerisenoire.fr/2012/07/taboule-pamplemousse-olives-noires/"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produits/le%20canard.docx" TargetMode="External"/><Relationship Id="rId5" Type="http://schemas.openxmlformats.org/officeDocument/2006/relationships/image" Target="../media/image37.jpeg"/><Relationship Id="rId4" Type="http://schemas.openxmlformats.org/officeDocument/2006/relationships/hyperlink" Target="http://www.google.fr/imgres?q=image+chef+de+cuisine&amp;hl=fr&amp;sa=X&amp;tbo=d&amp;biw=1600&amp;bih=775&amp;tbm=isch&amp;tbnid=oYt9eM5SWJpLOM:&amp;imgrefurl=http://www.sticknet.fr/cuisine-/1848-sticker-chef-cuisinier-12.html&amp;docid=52D0RxehlnyT-M&amp;imgurl=http://www.sticknet.fr/1848-4719-thickbox/sticker-chef-cuisinier-12.jpg&amp;w=600&amp;h=600&amp;ei=SYUSUZWzEY-U0QX_04GoDQ&amp;zoom=1&amp;iact=hc&amp;vpx=1124&amp;vpy=246&amp;dur=126&amp;hovh=225&amp;hovw=225&amp;tx=101&amp;ty=139&amp;sig=109245586529347474348&amp;page=2&amp;tbnh=152&amp;tbnw=152&amp;start=41&amp;ndsp=51&amp;ved=1t:429,r:79,s:0,i:324" TargetMode="External"/></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hyperlink" Target="https://www.google.fr/url?sa=i&amp;rct=j&amp;q=&amp;esrc=s&amp;source=images&amp;cd=&amp;cad=rja&amp;uact=8&amp;ved=2ahUKEwiJxobJ75HZAhVRKVAKHT-vCiwQjRx6BAgAEAY&amp;url=http://www.petespans.com/2016/11/07/sole-grenobloise-dover-sole-with-grenobloise-sauce/&amp;psig=AOvVaw1CpQS5KiD8lVedQnqk1_vx&amp;ust=1518026415731260" TargetMode="External"/></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hyperlink" Target="http://www.google.fr/imgres?q=image+maitre+d'hotel&amp;hl=fr&amp;tbo=d&amp;biw=1600&amp;bih=775&amp;tbm=isch&amp;tbnid=uYiW6Jt1sYcEkM:&amp;imgrefurl=http://blog.elle.fr/ras-la-toque/&amp;docid=sCsRgVNs9PMHNM&amp;imgurl=http://blog.elle.fr/ras-la-toque/files/2012/11/Maitre-d-hotel.jpg&amp;w=434&amp;h=325&amp;ei=FIYSUdv4GqmK0AWytIDADw&amp;zoom=1&amp;iact=hc&amp;vpx=159&amp;vpy=277&amp;dur=38&amp;hovh=194&amp;hovw=260&amp;tx=135&amp;ty=120&amp;sig=109245586529347474348&amp;page=2&amp;tbnh=135&amp;tbnw=181&amp;start=41&amp;ndsp=48&amp;ved=1t:429,r:71,s:0,i:300" TargetMode="External"/></Relationships>
</file>

<file path=ppt/slides/_rels/slide1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youtu.be/KSC4cwGTP24" TargetMode="External"/><Relationship Id="rId5" Type="http://schemas.openxmlformats.org/officeDocument/2006/relationships/hyperlink" Target="https://youtu.be/tKPuHQOnjoo" TargetMode="Externa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24.xml"/><Relationship Id="rId4" Type="http://schemas.openxmlformats.org/officeDocument/2006/relationships/slide" Target="slide19.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9.wav"/><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11" Type="http://schemas.microsoft.com/office/2007/relationships/hdphoto" Target="../media/hdphoto3.wdp"/><Relationship Id="rId5" Type="http://schemas.openxmlformats.org/officeDocument/2006/relationships/slide" Target="slide29.xml"/><Relationship Id="rId10" Type="http://schemas.openxmlformats.org/officeDocument/2006/relationships/image" Target="../media/image44.png"/><Relationship Id="rId4" Type="http://schemas.openxmlformats.org/officeDocument/2006/relationships/slide" Target="slide21.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ebtv.ac-versailles.fr/restauration/Soles-meuniere"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1.wav"/><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10.emf"/><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0.emf"/><Relationship Id="rId3" Type="http://schemas.openxmlformats.org/officeDocument/2006/relationships/audio" Target="../media/audio22.wav"/><Relationship Id="rId7" Type="http://schemas.openxmlformats.org/officeDocument/2006/relationships/image" Target="../media/image58.png"/><Relationship Id="rId12"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hyperlink" Target="https://www.google.fr/url?sa=i&amp;rct=j&amp;q=&amp;esrc=s&amp;source=images&amp;cd=&amp;ved=2ahUKEwixqfjX8JHZAhUIZ1AKHWP1C4cQjRx6BAgAEAY&amp;url=https://www.femmeactuelle.fr/cuisine/recettes/dessert/tarte-au-chocolat-de-frederic-anton-04170&amp;psig=AOvVaw3KKpl4uNhC2zgnWBLkBT89&amp;ust=1518026804385385" TargetMode="External"/><Relationship Id="rId5" Type="http://schemas.openxmlformats.org/officeDocument/2006/relationships/image" Target="../media/image56.png"/><Relationship Id="rId10" Type="http://schemas.openxmlformats.org/officeDocument/2006/relationships/image" Target="../media/image16.jpeg"/><Relationship Id="rId4" Type="http://schemas.openxmlformats.org/officeDocument/2006/relationships/image" Target="../media/image55.png"/><Relationship Id="rId9" Type="http://schemas.openxmlformats.org/officeDocument/2006/relationships/hyperlink" Target="https://www.google.fr/url?sa=i&amp;rct=j&amp;q=&amp;esrc=s&amp;source=images&amp;cd=&amp;cad=rja&amp;uact=8&amp;ved=2ahUKEwiJxobJ75HZAhVRKVAKHT-vCiwQjRx6BAgAEAY&amp;url=http://www.petespans.com/2016/11/07/sole-grenobloise-dover-sole-with-grenobloise-sauce/&amp;psig=AOvVaw1CpQS5KiD8lVedQnqk1_vx&amp;ust=1518026415731260" TargetMode="External"/></Relationships>
</file>

<file path=ppt/slides/_rels/slide2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webtv.ac-versailles.fr/restauration/Decoupage-de-poisson-la-sole,392" TargetMode="External"/><Relationship Id="rId4" Type="http://schemas.openxmlformats.org/officeDocument/2006/relationships/hyperlink" Target="http://webtv.ac-versailles.fr/restauration/Soles-meuniere" TargetMode="External"/></Relationships>
</file>

<file path=ppt/slides/_rels/slide2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webtv.ac-versailles.fr/restauration/Ressource-TP-Poitiers-Degustation" TargetMode="External"/><Relationship Id="rId5" Type="http://schemas.openxmlformats.org/officeDocument/2006/relationships/audio" Target="../media/audio26.wav"/><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3.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30.wav"/><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audio" Target="../media/audio6.wav"/><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www.google.fr/url?sa=i&amp;rct=j&amp;q=&amp;esrc=s&amp;source=images&amp;cd=&amp;ved=2ahUKEwixqfjX8JHZAhUIZ1AKHWP1C4cQjRx6BAgAEAY&amp;url=https://www.femmeactuelle.fr/cuisine/recettes/dessert/tarte-au-chocolat-de-frederic-anton-04170&amp;psig=AOvVaw3KKpl4uNhC2zgnWBLkBT89&amp;ust=1518026804385385" TargetMode="External"/><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8.wav"/><Relationship Id="rId21" Type="http://schemas.openxmlformats.org/officeDocument/2006/relationships/image" Target="../media/image27.png"/><Relationship Id="rId7" Type="http://schemas.openxmlformats.org/officeDocument/2006/relationships/image" Target="../media/image16.jpe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22.jpeg"/><Relationship Id="rId20"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hyperlink" Target="https://www.google.fr/url?sa=i&amp;rct=j&amp;q=&amp;esrc=s&amp;source=images&amp;cd=&amp;cad=rja&amp;uact=8&amp;ved=2ahUKEwiJxobJ75HZAhVRKVAKHT-vCiwQjRx6BAgAEAY&amp;url=http://www.petespans.com/2016/11/07/sole-grenobloise-dover-sole-with-grenobloise-sauce/&amp;psig=AOvVaw1CpQS5KiD8lVedQnqk1_vx&amp;ust=1518026415731260" TargetMode="External"/><Relationship Id="rId11" Type="http://schemas.openxmlformats.org/officeDocument/2006/relationships/slide" Target="slide13.xml"/><Relationship Id="rId24" Type="http://schemas.openxmlformats.org/officeDocument/2006/relationships/image" Target="../media/image30.png"/><Relationship Id="rId5" Type="http://schemas.openxmlformats.org/officeDocument/2006/relationships/image" Target="../media/image15.jpe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slide" Target="slide11.xml"/><Relationship Id="rId19" Type="http://schemas.openxmlformats.org/officeDocument/2006/relationships/image" Target="../media/image25.png"/><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image" Target="../media/image20.png"/><Relationship Id="rId2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hoto1098.jpg"/>
          <p:cNvPicPr>
            <a:picLocks noChangeAspect="1"/>
          </p:cNvPicPr>
          <p:nvPr/>
        </p:nvPicPr>
        <p:blipFill>
          <a:blip r:embed="rId6" cstate="print"/>
          <a:stretch>
            <a:fillRect/>
          </a:stretch>
        </p:blipFill>
        <p:spPr>
          <a:xfrm>
            <a:off x="2627784" y="188640"/>
            <a:ext cx="4896544" cy="3672408"/>
          </a:xfrm>
          <a:prstGeom prst="rect">
            <a:avLst/>
          </a:prstGeom>
        </p:spPr>
      </p:pic>
      <p:sp>
        <p:nvSpPr>
          <p:cNvPr id="4" name="ZoneTexte 3"/>
          <p:cNvSpPr txBox="1"/>
          <p:nvPr/>
        </p:nvSpPr>
        <p:spPr>
          <a:xfrm>
            <a:off x="2123728" y="4365104"/>
            <a:ext cx="7020272" cy="923330"/>
          </a:xfrm>
          <a:prstGeom prst="rect">
            <a:avLst/>
          </a:prstGeom>
          <a:noFill/>
        </p:spPr>
        <p:txBody>
          <a:bodyPr wrap="square" rtlCol="0">
            <a:spAutoFit/>
          </a:bodyPr>
          <a:lstStyle/>
          <a:p>
            <a:r>
              <a:rPr lang="fr-FR" b="1" i="1" dirty="0">
                <a:latin typeface="Calibri" panose="020F0502020204030204" pitchFamily="34" charset="0"/>
                <a:cs typeface="Calibri" panose="020F0502020204030204" pitchFamily="34" charset="0"/>
              </a:rPr>
              <a:t>Contexte :</a:t>
            </a:r>
            <a:r>
              <a:rPr lang="fr-FR" i="1" dirty="0">
                <a:latin typeface="Calibri" panose="020F0502020204030204" pitchFamily="34" charset="0"/>
                <a:cs typeface="Calibri" panose="020F0502020204030204" pitchFamily="34" charset="0"/>
              </a:rPr>
              <a:t> repas à caractère régional </a:t>
            </a:r>
          </a:p>
          <a:p>
            <a:r>
              <a:rPr lang="fr-FR" b="1" i="1" dirty="0">
                <a:latin typeface="Calibri" panose="020F0502020204030204" pitchFamily="34" charset="0"/>
                <a:cs typeface="Calibri" panose="020F0502020204030204" pitchFamily="34" charset="0"/>
              </a:rPr>
              <a:t>	Situation : </a:t>
            </a:r>
            <a:r>
              <a:rPr lang="fr-FR" i="1" dirty="0">
                <a:latin typeface="Calibri" panose="020F0502020204030204" pitchFamily="34" charset="0"/>
                <a:cs typeface="Calibri" panose="020F0502020204030204" pitchFamily="34" charset="0"/>
              </a:rPr>
              <a:t>restaurant de bord de  mer</a:t>
            </a:r>
          </a:p>
          <a:p>
            <a:r>
              <a:rPr lang="fr-FR" b="1" i="1" dirty="0">
                <a:latin typeface="Calibri" panose="020F0502020204030204" pitchFamily="34" charset="0"/>
                <a:cs typeface="Calibri" panose="020F0502020204030204" pitchFamily="34" charset="0"/>
              </a:rPr>
              <a:t>		Place dans la progression : </a:t>
            </a:r>
            <a:r>
              <a:rPr lang="fr-FR" i="1" dirty="0">
                <a:latin typeface="Calibri" panose="020F0502020204030204" pitchFamily="34" charset="0"/>
                <a:cs typeface="Calibri" panose="020F0502020204030204" pitchFamily="34" charset="0"/>
              </a:rPr>
              <a:t>fin de 2</a:t>
            </a:r>
            <a:r>
              <a:rPr lang="fr-FR" i="1" baseline="30000" dirty="0">
                <a:latin typeface="Calibri" panose="020F0502020204030204" pitchFamily="34" charset="0"/>
                <a:cs typeface="Calibri" panose="020F0502020204030204" pitchFamily="34" charset="0"/>
              </a:rPr>
              <a:t>nde</a:t>
            </a:r>
            <a:r>
              <a:rPr lang="fr-FR" i="1" dirty="0">
                <a:latin typeface="Calibri" panose="020F0502020204030204" pitchFamily="34" charset="0"/>
                <a:cs typeface="Calibri" panose="020F0502020204030204" pitchFamily="34" charset="0"/>
              </a:rPr>
              <a:t> FM-HR</a:t>
            </a:r>
            <a:endParaRPr lang="fr-FR" dirty="0"/>
          </a:p>
        </p:txBody>
      </p:sp>
      <p:sp>
        <p:nvSpPr>
          <p:cNvPr id="5" name="ZoneTexte 4"/>
          <p:cNvSpPr txBox="1"/>
          <p:nvPr/>
        </p:nvSpPr>
        <p:spPr>
          <a:xfrm>
            <a:off x="2267744" y="3933056"/>
            <a:ext cx="6105461" cy="400110"/>
          </a:xfrm>
          <a:prstGeom prst="rect">
            <a:avLst/>
          </a:prstGeom>
          <a:noFill/>
        </p:spPr>
        <p:txBody>
          <a:bodyPr wrap="square" rtlCol="0">
            <a:spAutoFit/>
          </a:bodyPr>
          <a:lstStyle/>
          <a:p>
            <a:pPr algn="ctr"/>
            <a:r>
              <a:rPr lang="fr-FR" sz="2000" b="1" dirty="0">
                <a:latin typeface="Calibri" panose="020F0502020204030204" pitchFamily="34" charset="0"/>
                <a:cs typeface="Calibri" panose="020F0502020204030204" pitchFamily="34" charset="0"/>
              </a:rPr>
              <a:t>Exemple de TP avec commercialisation 2</a:t>
            </a:r>
            <a:r>
              <a:rPr lang="fr-FR" sz="2000" b="1" baseline="30000" dirty="0">
                <a:latin typeface="Calibri" panose="020F0502020204030204" pitchFamily="34" charset="0"/>
                <a:cs typeface="Calibri" panose="020F0502020204030204" pitchFamily="34" charset="0"/>
              </a:rPr>
              <a:t>nde</a:t>
            </a:r>
            <a:r>
              <a:rPr lang="fr-FR" sz="2000" b="1" dirty="0">
                <a:latin typeface="Calibri" panose="020F0502020204030204" pitchFamily="34" charset="0"/>
                <a:cs typeface="Calibri" panose="020F0502020204030204" pitchFamily="34" charset="0"/>
              </a:rPr>
              <a:t> FM-HR</a:t>
            </a:r>
            <a:endParaRPr lang="fr-FR" sz="2000" b="1" dirty="0"/>
          </a:p>
        </p:txBody>
      </p:sp>
      <p:sp>
        <p:nvSpPr>
          <p:cNvPr id="7" name="ZoneTexte 6"/>
          <p:cNvSpPr txBox="1"/>
          <p:nvPr/>
        </p:nvSpPr>
        <p:spPr>
          <a:xfrm>
            <a:off x="2051720" y="5373216"/>
            <a:ext cx="6462465" cy="830997"/>
          </a:xfrm>
          <a:prstGeom prst="rect">
            <a:avLst/>
          </a:prstGeom>
          <a:noFill/>
        </p:spPr>
        <p:txBody>
          <a:bodyPr wrap="square" rtlCol="0">
            <a:spAutoFit/>
          </a:bodyPr>
          <a:lstStyle/>
          <a:p>
            <a:pPr algn="ctr"/>
            <a:r>
              <a:rPr lang="fr-FR" sz="2400" b="1" dirty="0">
                <a:solidFill>
                  <a:srgbClr val="FF0000"/>
                </a:solidFill>
              </a:rPr>
              <a:t>Cet exemple a pour objectif d’être </a:t>
            </a:r>
          </a:p>
          <a:p>
            <a:pPr algn="ctr"/>
            <a:r>
              <a:rPr lang="fr-FR" sz="2400" b="1" dirty="0">
                <a:solidFill>
                  <a:srgbClr val="FF0000"/>
                </a:solidFill>
              </a:rPr>
              <a:t>INSPIRANT et NON MODELISANT</a:t>
            </a:r>
            <a:r>
              <a:rPr lang="fr-FR" sz="2400" dirty="0">
                <a:solidFill>
                  <a:srgbClr val="FF0000"/>
                </a:solidFill>
              </a:rPr>
              <a:t>!</a:t>
            </a:r>
          </a:p>
        </p:txBody>
      </p:sp>
      <p:pic>
        <p:nvPicPr>
          <p:cNvPr id="2" name="DIAP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DIAPO1.wav"/>
                                        </p:tgtEl>
                                      </p:cMediaNode>
                                    </p:audio>
                                  </p:subTnLst>
                                </p:cTn>
                              </p:par>
                            </p:childTnLst>
                          </p:cTn>
                        </p:par>
                        <p:par>
                          <p:cTn id="7" fill="hold">
                            <p:stCondLst>
                              <p:cond delay="0"/>
                            </p:stCondLst>
                            <p:childTnLst>
                              <p:par>
                                <p:cTn id="8" presetID="42" presetClass="entr" presetSubtype="0" fill="hold" grpId="0" nodeType="afterEffect">
                                  <p:stCondLst>
                                    <p:cond delay="25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26000"/>
                            </p:stCondLst>
                            <p:childTnLst>
                              <p:par>
                                <p:cTn id="14" presetID="42" presetClass="entr" presetSubtype="0" fill="hold" grpId="0" nodeType="afterEffect">
                                  <p:stCondLst>
                                    <p:cond delay="6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3000"/>
                            </p:stCondLst>
                            <p:childTnLst>
                              <p:par>
                                <p:cTn id="20" presetID="31" presetClass="entr" presetSubtype="0" fill="hold" grpId="0" nodeType="afterEffect">
                                  <p:stCondLst>
                                    <p:cond delay="40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4"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88640"/>
            <a:ext cx="7467600" cy="436910"/>
          </a:xfrm>
          <a:solidFill>
            <a:srgbClr val="FFC000"/>
          </a:solidFill>
        </p:spPr>
        <p:txBody>
          <a:bodyPr>
            <a:normAutofit fontScale="90000"/>
          </a:bodyPr>
          <a:lstStyle/>
          <a:p>
            <a:pPr algn="ctr"/>
            <a:r>
              <a:rPr lang="fr-FR" b="1" dirty="0">
                <a:solidFill>
                  <a:schemeClr val="tx1"/>
                </a:solidFill>
              </a:rPr>
              <a:t>Apports technologiques</a:t>
            </a:r>
          </a:p>
        </p:txBody>
      </p:sp>
      <p:pic>
        <p:nvPicPr>
          <p:cNvPr id="4" name="Image 3" descr="crustacés.PNG"/>
          <p:cNvPicPr>
            <a:picLocks noChangeAspect="1"/>
          </p:cNvPicPr>
          <p:nvPr/>
        </p:nvPicPr>
        <p:blipFill>
          <a:blip r:embed="rId4" cstate="print"/>
          <a:stretch>
            <a:fillRect/>
          </a:stretch>
        </p:blipFill>
        <p:spPr>
          <a:xfrm>
            <a:off x="323528" y="692696"/>
            <a:ext cx="3672408" cy="3672408"/>
          </a:xfrm>
          <a:prstGeom prst="rect">
            <a:avLst/>
          </a:prstGeom>
        </p:spPr>
      </p:pic>
      <p:pic>
        <p:nvPicPr>
          <p:cNvPr id="5" name="Image 4" descr="poisson plat.PNG"/>
          <p:cNvPicPr>
            <a:picLocks noChangeAspect="1"/>
          </p:cNvPicPr>
          <p:nvPr/>
        </p:nvPicPr>
        <p:blipFill>
          <a:blip r:embed="rId5" cstate="print"/>
          <a:stretch>
            <a:fillRect/>
          </a:stretch>
        </p:blipFill>
        <p:spPr>
          <a:xfrm>
            <a:off x="4211960" y="692697"/>
            <a:ext cx="3960440" cy="3489858"/>
          </a:xfrm>
          <a:prstGeom prst="rect">
            <a:avLst/>
          </a:prstGeom>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922" t="21270" r="17579" b="13191"/>
          <a:stretch/>
        </p:blipFill>
        <p:spPr bwMode="auto">
          <a:xfrm>
            <a:off x="2627784" y="4059279"/>
            <a:ext cx="3960440" cy="254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0.wav"/>
                                        </p:tgtEl>
                                      </p:cMediaNode>
                                    </p:audio>
                                  </p:subTnLst>
                                </p:cTn>
                              </p:par>
                            </p:childTnLst>
                          </p:cTn>
                        </p:par>
                        <p:par>
                          <p:cTn id="7" fill="hold">
                            <p:stCondLst>
                              <p:cond delay="0"/>
                            </p:stCondLst>
                            <p:childTnLst>
                              <p:par>
                                <p:cTn id="8" presetID="2" presetClass="entr" presetSubtype="4" fill="hold" nodeType="afterEffect">
                                  <p:stCondLst>
                                    <p:cond delay="5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5500"/>
                            </p:stCondLst>
                            <p:childTnLst>
                              <p:par>
                                <p:cTn id="13" presetID="2" presetClass="entr" presetSubtype="4" fill="hold" nodeType="afterEffect">
                                  <p:stCondLst>
                                    <p:cond delay="2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8500"/>
                            </p:stCondLst>
                            <p:childTnLst>
                              <p:par>
                                <p:cTn id="18" presetID="2" presetClass="entr" presetSubtype="4" fill="hold" nodeType="after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2951819" y="91769"/>
            <a:ext cx="2664296" cy="672802"/>
          </a:xfrm>
          <a:prstGeom prst="rect">
            <a:avLst/>
          </a:prstGeom>
          <a:solidFill>
            <a:srgbClr val="FFC000"/>
          </a:solidFill>
          <a:ln w="47520">
            <a:solidFill>
              <a:schemeClr val="accent1">
                <a:lumMod val="75000"/>
              </a:schemeClr>
            </a:solidFill>
            <a:miter lim="800000"/>
            <a:headEnd/>
            <a:tailEnd/>
          </a:ln>
          <a:effectLst/>
        </p:spPr>
        <p:txBody>
          <a:bodyPr anchor="ctr"/>
          <a:lstStyle/>
          <a:p>
            <a:pPr algn="ctr">
              <a:lnSpc>
                <a:spcPct val="100000"/>
              </a:lnSpc>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000" b="1" dirty="0">
                <a:effectLst>
                  <a:outerShdw blurRad="38100" dist="38100" dir="2700000" algn="tl">
                    <a:srgbClr val="C0C0C0"/>
                  </a:outerShdw>
                </a:effectLst>
              </a:rPr>
              <a:t>La sole</a:t>
            </a:r>
          </a:p>
        </p:txBody>
      </p:sp>
      <p:sp>
        <p:nvSpPr>
          <p:cNvPr id="3" name="ZoneTexte 2"/>
          <p:cNvSpPr txBox="1"/>
          <p:nvPr/>
        </p:nvSpPr>
        <p:spPr>
          <a:xfrm>
            <a:off x="179513" y="973111"/>
            <a:ext cx="8208911"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b="1" dirty="0"/>
              <a:t>Présentation de la fiche produit par:</a:t>
            </a:r>
          </a:p>
          <a:p>
            <a:pPr marL="285750" indent="-285750">
              <a:buFont typeface="Arial" charset="0"/>
              <a:buChar char="•"/>
            </a:pPr>
            <a:r>
              <a:rPr lang="fr-FR" b="1" dirty="0"/>
              <a:t>Lucas (groupe restaurant)           et      Julie (groupe cuisine)</a:t>
            </a:r>
          </a:p>
        </p:txBody>
      </p:sp>
      <p:sp>
        <p:nvSpPr>
          <p:cNvPr id="5" name="ZoneTexte 4"/>
          <p:cNvSpPr txBox="1"/>
          <p:nvPr/>
        </p:nvSpPr>
        <p:spPr>
          <a:xfrm>
            <a:off x="185111" y="1759209"/>
            <a:ext cx="8208911" cy="307777"/>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sz="1400" b="1" dirty="0">
                <a:solidFill>
                  <a:schemeClr val="tx1"/>
                </a:solidFill>
                <a:sym typeface="Wingdings 2"/>
              </a:rPr>
              <a:t> </a:t>
            </a:r>
            <a:r>
              <a:rPr lang="fr-FR" sz="1400" b="1" dirty="0">
                <a:solidFill>
                  <a:schemeClr val="tx1"/>
                </a:solidFill>
              </a:rPr>
              <a:t>Fiche vierge complétée au fur et à mesure de la séance et finalisée en fin de TP </a:t>
            </a:r>
          </a:p>
        </p:txBody>
      </p:sp>
      <p:pic>
        <p:nvPicPr>
          <p:cNvPr id="6" name="Picture 6">
            <a:hlinkClick r:id="" action="ppaction://hlinkshowjump?jump=lastslideviewed"/>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1" t="21110" r="66172" b="8004"/>
          <a:stretch/>
        </p:blipFill>
        <p:spPr bwMode="auto">
          <a:xfrm>
            <a:off x="611560" y="2206754"/>
            <a:ext cx="318484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85" t="20555" r="66875" b="6944"/>
          <a:stretch/>
        </p:blipFill>
        <p:spPr bwMode="auto">
          <a:xfrm>
            <a:off x="4515042" y="2242758"/>
            <a:ext cx="3188325"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8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1.wav"/>
                                        </p:tgtEl>
                                      </p:cMediaNode>
                                    </p:audio>
                                  </p:subTnLst>
                                </p:cTn>
                              </p:par>
                            </p:childTnLst>
                          </p:cTn>
                        </p:par>
                        <p:par>
                          <p:cTn id="7" fill="hold">
                            <p:stCondLst>
                              <p:cond delay="0"/>
                            </p:stCondLst>
                            <p:childTnLst>
                              <p:par>
                                <p:cTn id="8" presetID="2" presetClass="entr" presetSubtype="4" fill="hold" nodeType="afterEffect">
                                  <p:stCondLst>
                                    <p:cond delay="4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4500"/>
                            </p:stCondLst>
                            <p:childTnLst>
                              <p:par>
                                <p:cTn id="13" presetID="2" presetClass="entr" presetSubtype="4" fill="hold" nodeType="afterEffect">
                                  <p:stCondLst>
                                    <p:cond delay="8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0434" y="404664"/>
            <a:ext cx="6131024" cy="706090"/>
          </a:xfrm>
          <a:solidFill>
            <a:srgbClr val="FFC000"/>
          </a:solidFill>
          <a:ln w="38100">
            <a:solidFill>
              <a:schemeClr val="accent1">
                <a:lumMod val="60000"/>
                <a:lumOff val="40000"/>
              </a:schemeClr>
            </a:solidFill>
          </a:ln>
        </p:spPr>
        <p:txBody>
          <a:bodyPr anchor="ctr"/>
          <a:lstStyle/>
          <a:p>
            <a:pPr algn="ctr"/>
            <a:r>
              <a:rPr lang="fr-FR" b="1" dirty="0">
                <a:solidFill>
                  <a:schemeClr val="tx1"/>
                </a:solidFill>
              </a:rPr>
              <a:t>Les explications du chef </a:t>
            </a:r>
          </a:p>
        </p:txBody>
      </p:sp>
      <p:pic>
        <p:nvPicPr>
          <p:cNvPr id="3" name="rg_hi" descr="http://t1.gstatic.com/images?q=tbn:ANd9GcSSdUGqUZr61GNiamMZ5Lrs3Lg7wlv_bSZ3-G3gVcoMtNl5uAVa">
            <a:hlinkClick r:id="rId4"/>
          </p:cNvPr>
          <p:cNvPicPr>
            <a:picLocks/>
          </p:cNvPicPr>
          <p:nvPr/>
        </p:nvPicPr>
        <p:blipFill>
          <a:blip r:embed="rId5" cstate="print"/>
          <a:srcRect/>
          <a:stretch>
            <a:fillRect/>
          </a:stretch>
        </p:blipFill>
        <p:spPr bwMode="auto">
          <a:xfrm>
            <a:off x="6876256" y="188640"/>
            <a:ext cx="1639069" cy="1423045"/>
          </a:xfrm>
          <a:prstGeom prst="rect">
            <a:avLst/>
          </a:prstGeom>
          <a:noFill/>
          <a:ln w="9525">
            <a:noFill/>
            <a:miter lim="800000"/>
            <a:headEnd/>
            <a:tailEnd/>
          </a:ln>
        </p:spPr>
      </p:pic>
      <p:sp>
        <p:nvSpPr>
          <p:cNvPr id="4" name="ZoneTexte 3"/>
          <p:cNvSpPr txBox="1"/>
          <p:nvPr/>
        </p:nvSpPr>
        <p:spPr>
          <a:xfrm>
            <a:off x="395536" y="1412776"/>
            <a:ext cx="7488832"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fr-FR" sz="1400" b="1" dirty="0"/>
              <a:t>LA BISQUE</a:t>
            </a:r>
          </a:p>
          <a:p>
            <a:r>
              <a:rPr lang="fr-FR" sz="1400" dirty="0"/>
              <a:t>La </a:t>
            </a:r>
            <a:r>
              <a:rPr lang="fr-FR" sz="1400" i="1" dirty="0"/>
              <a:t>bisque</a:t>
            </a:r>
            <a:r>
              <a:rPr lang="fr-FR" sz="1400" dirty="0"/>
              <a:t> est un potage de la cuisine française. Elle est  épaissie à l’aide de riz, qui peut être soit vanné pour ne laisser que la fécule, soit réduit en purée en phase finale ce  coulis  de crustacés très assaisonné et additionné de crème fraîche.</a:t>
            </a:r>
            <a:endParaRPr lang="fr-FR" sz="1400" u="sng" dirty="0"/>
          </a:p>
        </p:txBody>
      </p:sp>
      <p:sp>
        <p:nvSpPr>
          <p:cNvPr id="5" name="ZoneTexte 4">
            <a:hlinkClick r:id="rId6" action="ppaction://hlinkfile"/>
          </p:cNvPr>
          <p:cNvSpPr txBox="1"/>
          <p:nvPr/>
        </p:nvSpPr>
        <p:spPr>
          <a:xfrm>
            <a:off x="395536" y="2492896"/>
            <a:ext cx="7488832" cy="2462213"/>
          </a:xfrm>
          <a:prstGeom prst="rect">
            <a:avLst/>
          </a:prstGeom>
          <a:ln w="28575">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1400" b="1" dirty="0"/>
              <a:t>DE MEUNIERE A GRENOBLOISE</a:t>
            </a:r>
          </a:p>
          <a:p>
            <a:r>
              <a:rPr lang="fr-FR" sz="1400" dirty="0"/>
              <a:t>C’est l’ajout de </a:t>
            </a:r>
            <a:r>
              <a:rPr lang="fr-FR" sz="1400" b="1" dirty="0"/>
              <a:t>petites câpres</a:t>
            </a:r>
            <a:r>
              <a:rPr lang="fr-FR" sz="1400" dirty="0"/>
              <a:t>, de </a:t>
            </a:r>
            <a:r>
              <a:rPr lang="fr-FR" sz="1400" b="1" dirty="0"/>
              <a:t>dés de citron </a:t>
            </a:r>
            <a:r>
              <a:rPr lang="fr-FR" sz="1400" b="1" dirty="0">
                <a:hlinkClick r:id="rId7"/>
              </a:rPr>
              <a:t>pelé à vif</a:t>
            </a:r>
            <a:r>
              <a:rPr lang="fr-FR" sz="1400" dirty="0"/>
              <a:t> et de c</a:t>
            </a:r>
            <a:r>
              <a:rPr lang="fr-FR" sz="1400" b="1" dirty="0"/>
              <a:t>roûtons de pain de mie dorés</a:t>
            </a:r>
            <a:r>
              <a:rPr lang="fr-FR" sz="1400" dirty="0"/>
              <a:t>  dans un beurre Meunière qui transforme l’appellation « Meunière » en « Grenobloise. »</a:t>
            </a:r>
          </a:p>
          <a:p>
            <a:r>
              <a:rPr lang="fr-FR" sz="1400" dirty="0"/>
              <a:t>Après des recherches dans le grand Larousse gastronomique ou dans Le guide culinaire d’Auguste Escoffier, les poissons arrivaient quelquefois un peu faisandés à Grenoble, surtout à l'automne ou au printemps, les températures de l'hiver permettant une meilleure conservation et les poissons étant rarement transportés en été. Pour masquer ce goût, l'habitude aurait été prise à Grenoble de les cuisiner avec des câpres, du citron et beaucoup de beurre bien mousseux, souvent des croûtons étaient ajoutés pour apporter du croquant lors de la dégustation.</a:t>
            </a:r>
          </a:p>
        </p:txBody>
      </p:sp>
      <p:sp>
        <p:nvSpPr>
          <p:cNvPr id="8" name="ZoneTexte 7"/>
          <p:cNvSpPr txBox="1"/>
          <p:nvPr/>
        </p:nvSpPr>
        <p:spPr>
          <a:xfrm>
            <a:off x="395536" y="5157192"/>
            <a:ext cx="7488832" cy="1169551"/>
          </a:xfrm>
          <a:prstGeom prst="rect">
            <a:avLst/>
          </a:prstGeom>
          <a:solidFill>
            <a:schemeClr val="accent1"/>
          </a:solidFill>
          <a:ln>
            <a:solidFill>
              <a:schemeClr val="accent1">
                <a:lumMod val="50000"/>
              </a:schemeClr>
            </a:solidFill>
          </a:ln>
        </p:spPr>
        <p:txBody>
          <a:bodyPr wrap="square" rtlCol="0">
            <a:spAutoFit/>
          </a:bodyPr>
          <a:lstStyle/>
          <a:p>
            <a:r>
              <a:rPr lang="fr-FR" sz="1400" b="1" dirty="0"/>
              <a:t>DE LA DOUCEUR A L’AMERTUME DU CACAO</a:t>
            </a:r>
          </a:p>
          <a:p>
            <a:r>
              <a:rPr lang="fr-FR" sz="1400" dirty="0"/>
              <a:t>Pour donner  une note plus ou moins intense à  votre appareil chocolaté, </a:t>
            </a:r>
            <a:r>
              <a:rPr lang="fr-FR" sz="1400" dirty="0" err="1"/>
              <a:t>vou</a:t>
            </a:r>
            <a:r>
              <a:rPr lang="fr-FR" sz="1400" dirty="0"/>
              <a:t> pouvez opter pour un chocolat plus ou moins  fort en cacao. Il existe des chocolats noirs avec différents pourcentages de cacao, allant de 50 à 85 % de cacao. Plus il y a de cacao et plus votre préparations sera puissante  et amère.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2.wav"/>
                                        </p:tgtEl>
                                      </p:cMediaNode>
                                    </p:audio>
                                  </p:subTnLst>
                                </p:cTn>
                              </p:par>
                            </p:childTnLst>
                          </p:cTn>
                        </p:par>
                        <p:par>
                          <p:cTn id="7" fill="hold">
                            <p:stCondLst>
                              <p:cond delay="0"/>
                            </p:stCondLst>
                            <p:childTnLst>
                              <p:par>
                                <p:cTn id="8" presetID="2" presetClass="entr" presetSubtype="4" fill="hold" grpId="0" nodeType="afterEffect">
                                  <p:stCondLst>
                                    <p:cond delay="7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7500"/>
                            </p:stCondLst>
                            <p:childTnLst>
                              <p:par>
                                <p:cTn id="13" presetID="2" presetClass="entr" presetSubtype="4" fill="hold" grpId="0" nodeType="afterEffect">
                                  <p:stCondLst>
                                    <p:cond delay="3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11000"/>
                            </p:stCondLst>
                            <p:childTnLst>
                              <p:par>
                                <p:cTn id="18" presetID="2" presetClass="entr" presetSubtype="4" fill="hold" grpId="0" nodeType="afterEffect">
                                  <p:stCondLst>
                                    <p:cond delay="2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2708920"/>
            <a:ext cx="7301999" cy="646331"/>
          </a:xfrm>
          <a:prstGeom prst="rect">
            <a:avLst/>
          </a:prstGeom>
          <a:solidFill>
            <a:srgbClr val="FFC000"/>
          </a:solidFill>
          <a:ln>
            <a:solidFill>
              <a:schemeClr val="accent1"/>
            </a:solidFill>
          </a:ln>
        </p:spPr>
        <p:txBody>
          <a:bodyPr wrap="none" rtlCol="0">
            <a:spAutoFit/>
          </a:bodyPr>
          <a:lstStyle/>
          <a:p>
            <a:r>
              <a:rPr lang="fr-FR" sz="3600" b="1" dirty="0"/>
              <a:t>Fin du lancement en commun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99792" y="2708920"/>
            <a:ext cx="5544616" cy="1754326"/>
          </a:xfrm>
          <a:prstGeom prst="rect">
            <a:avLst/>
          </a:prstGeom>
          <a:solidFill>
            <a:srgbClr val="FFCCFF"/>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3600" b="1" dirty="0"/>
              <a:t>LANCEMENT SPECIFIQUE AU RESTAURANT</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916832"/>
            <a:ext cx="145732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84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4.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ChangeArrowheads="1"/>
          </p:cNvSpPr>
          <p:nvPr/>
        </p:nvSpPr>
        <p:spPr bwMode="auto">
          <a:xfrm>
            <a:off x="323528" y="332656"/>
            <a:ext cx="1143000" cy="381000"/>
          </a:xfrm>
          <a:prstGeom prst="rect">
            <a:avLst/>
          </a:prstGeom>
          <a:solidFill>
            <a:srgbClr val="FFCCFF"/>
          </a:solidFill>
          <a:ln w="25400">
            <a:solidFill>
              <a:srgbClr val="000000"/>
            </a:solidFill>
            <a:miter lim="800000"/>
            <a:headEnd/>
            <a:tailEnd/>
          </a:ln>
        </p:spPr>
        <p:txBody>
          <a:bodyPr lIns="90000" tIns="46800" rIns="90000" bIns="46800" anchor="ctr"/>
          <a:lstStyle/>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a:solidFill>
                  <a:srgbClr val="000000"/>
                </a:solidFill>
              </a:rPr>
              <a:t>PLAT</a:t>
            </a:r>
          </a:p>
        </p:txBody>
      </p:sp>
      <p:sp>
        <p:nvSpPr>
          <p:cNvPr id="3" name="Rectangle 7"/>
          <p:cNvSpPr>
            <a:spLocks noChangeArrowheads="1"/>
          </p:cNvSpPr>
          <p:nvPr/>
        </p:nvSpPr>
        <p:spPr bwMode="auto">
          <a:xfrm>
            <a:off x="1691680" y="764704"/>
            <a:ext cx="3548062" cy="1828800"/>
          </a:xfrm>
          <a:prstGeom prst="rect">
            <a:avLst/>
          </a:prstGeom>
          <a:noFill/>
          <a:ln w="50760">
            <a:solidFill>
              <a:schemeClr val="accent1"/>
            </a:solidFill>
            <a:miter lim="800000"/>
            <a:headEnd/>
            <a:tailEnd/>
          </a:ln>
        </p:spPr>
        <p:txBody>
          <a:bodyPr lIns="90000" tIns="46800" rIns="90000" bIns="46800" anchor="ctr"/>
          <a:lstStyle/>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blanc sec</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blanc sec et fruité</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blanc moelleux</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rosé sec</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rosé ½ sec</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rouge léger</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rouge gouleyant</a:t>
            </a:r>
          </a:p>
          <a:p>
            <a:pP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dirty="0">
                <a:solidFill>
                  <a:srgbClr val="000000"/>
                </a:solidFill>
                <a:latin typeface="Copperplate Gothic Bold" pitchFamily="34" charset="0"/>
              </a:rPr>
              <a:t>             - vin rouge corsé/</a:t>
            </a:r>
            <a:r>
              <a:rPr lang="fr-FR" sz="1200" dirty="0">
                <a:solidFill>
                  <a:srgbClr val="000000"/>
                </a:solidFill>
                <a:latin typeface="Copperplate Gothic Bold" pitchFamily="34" charset="0"/>
              </a:rPr>
              <a:t>charpenté</a:t>
            </a:r>
            <a:endParaRPr lang="fr-FR" sz="1200" b="1" dirty="0">
              <a:solidFill>
                <a:srgbClr val="000000"/>
              </a:solidFill>
              <a:latin typeface="Copperplate Gothic Bold" pitchFamily="34" charset="0"/>
            </a:endParaRPr>
          </a:p>
        </p:txBody>
      </p:sp>
      <p:sp>
        <p:nvSpPr>
          <p:cNvPr id="9225" name="Rectangle 9"/>
          <p:cNvSpPr>
            <a:spLocks noChangeArrowheads="1"/>
          </p:cNvSpPr>
          <p:nvPr/>
        </p:nvSpPr>
        <p:spPr bwMode="auto">
          <a:xfrm>
            <a:off x="5508104" y="332656"/>
            <a:ext cx="3168352" cy="393576"/>
          </a:xfrm>
          <a:prstGeom prst="rect">
            <a:avLst/>
          </a:prstGeom>
          <a:solidFill>
            <a:srgbClr val="FFCCFF"/>
          </a:solidFill>
          <a:ln w="25400">
            <a:solidFill>
              <a:srgbClr val="000000"/>
            </a:solidFill>
            <a:miter lim="800000"/>
            <a:headEnd/>
            <a:tailEnd/>
          </a:ln>
        </p:spPr>
        <p:txBody>
          <a:bodyPr lIns="90000" tIns="46800" rIns="90000" bIns="46800" anchor="ctr"/>
          <a:lstStyle/>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solidFill>
                  <a:srgbClr val="000000"/>
                </a:solidFill>
              </a:rPr>
              <a:t>Appellation /</a:t>
            </a:r>
            <a:r>
              <a:rPr lang="en-GB" sz="1600" b="1" dirty="0" err="1">
                <a:solidFill>
                  <a:srgbClr val="000000"/>
                </a:solidFill>
              </a:rPr>
              <a:t>cépages</a:t>
            </a:r>
            <a:endParaRPr lang="en-GB" sz="1600" b="1" dirty="0">
              <a:solidFill>
                <a:srgbClr val="000000"/>
              </a:solidFill>
            </a:endParaRPr>
          </a:p>
        </p:txBody>
      </p:sp>
      <p:sp>
        <p:nvSpPr>
          <p:cNvPr id="9226" name="Rectangle 10"/>
          <p:cNvSpPr>
            <a:spLocks noChangeArrowheads="1"/>
          </p:cNvSpPr>
          <p:nvPr/>
        </p:nvSpPr>
        <p:spPr bwMode="auto">
          <a:xfrm>
            <a:off x="2699792" y="332656"/>
            <a:ext cx="1689100" cy="389384"/>
          </a:xfrm>
          <a:prstGeom prst="rect">
            <a:avLst/>
          </a:prstGeom>
          <a:solidFill>
            <a:srgbClr val="FFCCFF"/>
          </a:solidFill>
          <a:ln w="25400">
            <a:solidFill>
              <a:srgbClr val="000000"/>
            </a:solidFill>
            <a:miter lim="800000"/>
            <a:headEnd/>
            <a:tailEnd/>
          </a:ln>
        </p:spPr>
        <p:txBody>
          <a:bodyPr lIns="90000" tIns="46800" rIns="90000" bIns="46800" anchor="ctr"/>
          <a:lstStyle/>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err="1">
                <a:solidFill>
                  <a:srgbClr val="000000"/>
                </a:solidFill>
              </a:rPr>
              <a:t>Caractères</a:t>
            </a:r>
            <a:r>
              <a:rPr lang="en-GB" sz="1600" b="1" dirty="0">
                <a:solidFill>
                  <a:srgbClr val="000000"/>
                </a:solidFill>
              </a:rPr>
              <a:t> </a:t>
            </a:r>
          </a:p>
        </p:txBody>
      </p:sp>
      <p:sp>
        <p:nvSpPr>
          <p:cNvPr id="4" name="Rectangle 11"/>
          <p:cNvSpPr>
            <a:spLocks noChangeArrowheads="1"/>
          </p:cNvSpPr>
          <p:nvPr/>
        </p:nvSpPr>
        <p:spPr bwMode="auto">
          <a:xfrm>
            <a:off x="5436096" y="764704"/>
            <a:ext cx="3240360" cy="1828800"/>
          </a:xfrm>
          <a:prstGeom prst="rect">
            <a:avLst/>
          </a:prstGeom>
          <a:noFill/>
          <a:ln w="50760">
            <a:solidFill>
              <a:schemeClr val="accent1"/>
            </a:solidFill>
            <a:miter lim="800000"/>
            <a:headEnd/>
            <a:tailEnd/>
          </a:ln>
        </p:spPr>
        <p:txBody>
          <a:bodyPr lIns="90000" tIns="46800" rIns="90000" bIns="46800" anchor="ctr"/>
          <a:lstStyle/>
          <a:p>
            <a:pPr algn="ctr">
              <a:buClr>
                <a:srgbClr val="3333CC"/>
              </a:buCl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800" b="1">
              <a:solidFill>
                <a:schemeClr val="tx1"/>
              </a:solidFill>
              <a:latin typeface="Copperplate Gothic Bold" pitchFamily="34" charset="0"/>
            </a:endParaRPr>
          </a:p>
          <a:p>
            <a:pPr algn="ctr">
              <a:buClr>
                <a:srgbClr val="3333CC"/>
              </a:buCl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800" b="1">
              <a:solidFill>
                <a:schemeClr val="tx1"/>
              </a:solidFill>
              <a:latin typeface="Copperplate Gothic Bold" pitchFamily="34" charset="0"/>
            </a:endParaRPr>
          </a:p>
        </p:txBody>
      </p:sp>
      <p:sp>
        <p:nvSpPr>
          <p:cNvPr id="9231" name="Bouton d'action : Personnalisé 15">
            <a:hlinkClick r:id="" action="ppaction://noaction" highlightClick="1"/>
          </p:cNvPr>
          <p:cNvSpPr>
            <a:spLocks noChangeArrowheads="1"/>
          </p:cNvSpPr>
          <p:nvPr/>
        </p:nvSpPr>
        <p:spPr bwMode="auto">
          <a:xfrm>
            <a:off x="1979712" y="1267545"/>
            <a:ext cx="144463" cy="144462"/>
          </a:xfrm>
          <a:prstGeom prst="actionButtonBlank">
            <a:avLst/>
          </a:prstGeom>
          <a:solidFill>
            <a:schemeClr val="bg1"/>
          </a:solidFill>
          <a:ln w="9525" algn="ctr">
            <a:solidFill>
              <a:schemeClr val="tx1"/>
            </a:solidFill>
            <a:round/>
            <a:headEnd/>
            <a:tailEnd/>
          </a:ln>
        </p:spPr>
        <p:txBody>
          <a:bodyPr/>
          <a:lstStyle/>
          <a:p>
            <a:endParaRPr lang="fr-FR"/>
          </a:p>
        </p:txBody>
      </p:sp>
      <p:sp>
        <p:nvSpPr>
          <p:cNvPr id="9232" name="Bouton d'action : Personnalisé 16">
            <a:hlinkClick r:id="" action="ppaction://noaction" highlightClick="1"/>
          </p:cNvPr>
          <p:cNvSpPr>
            <a:spLocks noChangeArrowheads="1"/>
          </p:cNvSpPr>
          <p:nvPr/>
        </p:nvSpPr>
        <p:spPr bwMode="auto">
          <a:xfrm>
            <a:off x="1979712" y="1700932"/>
            <a:ext cx="144463" cy="142875"/>
          </a:xfrm>
          <a:prstGeom prst="actionButtonBlank">
            <a:avLst/>
          </a:prstGeom>
          <a:solidFill>
            <a:schemeClr val="bg1"/>
          </a:solidFill>
          <a:ln w="9525" algn="ctr">
            <a:solidFill>
              <a:schemeClr val="tx1"/>
            </a:solidFill>
            <a:round/>
            <a:headEnd/>
            <a:tailEnd/>
          </a:ln>
        </p:spPr>
        <p:txBody>
          <a:bodyPr/>
          <a:lstStyle/>
          <a:p>
            <a:endParaRPr lang="fr-FR"/>
          </a:p>
        </p:txBody>
      </p:sp>
      <p:sp>
        <p:nvSpPr>
          <p:cNvPr id="9233" name="Bouton d'action : Personnalisé 19">
            <a:hlinkClick r:id="" action="ppaction://noaction" highlightClick="1"/>
          </p:cNvPr>
          <p:cNvSpPr>
            <a:spLocks noChangeArrowheads="1"/>
          </p:cNvSpPr>
          <p:nvPr/>
        </p:nvSpPr>
        <p:spPr bwMode="auto">
          <a:xfrm>
            <a:off x="1979712" y="835745"/>
            <a:ext cx="144463" cy="144462"/>
          </a:xfrm>
          <a:prstGeom prst="actionButtonBlank">
            <a:avLst/>
          </a:prstGeom>
          <a:solidFill>
            <a:schemeClr val="bg1"/>
          </a:solidFill>
          <a:ln w="9525" algn="ctr">
            <a:solidFill>
              <a:schemeClr val="tx1"/>
            </a:solidFill>
            <a:round/>
            <a:headEnd/>
            <a:tailEnd/>
          </a:ln>
        </p:spPr>
        <p:txBody>
          <a:bodyPr/>
          <a:lstStyle/>
          <a:p>
            <a:endParaRPr lang="fr-FR"/>
          </a:p>
        </p:txBody>
      </p:sp>
      <p:sp>
        <p:nvSpPr>
          <p:cNvPr id="9241" name="Bouton d'action : Personnalisé 37">
            <a:hlinkClick r:id="" action="ppaction://noaction" highlightClick="1"/>
          </p:cNvPr>
          <p:cNvSpPr>
            <a:spLocks noChangeArrowheads="1"/>
          </p:cNvSpPr>
          <p:nvPr/>
        </p:nvSpPr>
        <p:spPr bwMode="auto">
          <a:xfrm>
            <a:off x="1979712" y="2348632"/>
            <a:ext cx="144463" cy="142875"/>
          </a:xfrm>
          <a:prstGeom prst="actionButtonBlank">
            <a:avLst/>
          </a:prstGeom>
          <a:solidFill>
            <a:schemeClr val="bg1"/>
          </a:solidFill>
          <a:ln w="9525" algn="ctr">
            <a:solidFill>
              <a:schemeClr val="tx1"/>
            </a:solidFill>
            <a:round/>
            <a:headEnd/>
            <a:tailEnd/>
          </a:ln>
        </p:spPr>
        <p:txBody>
          <a:bodyPr/>
          <a:lstStyle/>
          <a:p>
            <a:endParaRPr lang="fr-FR"/>
          </a:p>
        </p:txBody>
      </p:sp>
      <p:cxnSp>
        <p:nvCxnSpPr>
          <p:cNvPr id="48" name="Connecteur droit 47"/>
          <p:cNvCxnSpPr>
            <a:stCxn id="4" idx="1"/>
            <a:endCxn id="4" idx="3"/>
          </p:cNvCxnSpPr>
          <p:nvPr/>
        </p:nvCxnSpPr>
        <p:spPr bwMode="auto">
          <a:xfrm>
            <a:off x="5436096" y="1679104"/>
            <a:ext cx="3240360" cy="0"/>
          </a:xfrm>
          <a:prstGeom prst="line">
            <a:avLst/>
          </a:prstGeom>
          <a:solidFill>
            <a:srgbClr val="00B8FF"/>
          </a:solidFill>
          <a:ln w="25400" cap="flat" cmpd="sng" algn="ctr">
            <a:solidFill>
              <a:schemeClr val="accent6"/>
            </a:solidFill>
            <a:prstDash val="sysDash"/>
            <a:round/>
            <a:headEnd type="none" w="med" len="med"/>
            <a:tailEnd type="none" w="med" len="med"/>
          </a:ln>
          <a:effectLst/>
        </p:spPr>
      </p:cxnSp>
      <p:sp>
        <p:nvSpPr>
          <p:cNvPr id="9248" name="Bouton d'action : Personnalisé 15">
            <a:hlinkClick r:id="" action="ppaction://noaction" highlightClick="1"/>
          </p:cNvPr>
          <p:cNvSpPr>
            <a:spLocks noChangeArrowheads="1"/>
          </p:cNvSpPr>
          <p:nvPr/>
        </p:nvSpPr>
        <p:spPr bwMode="auto">
          <a:xfrm>
            <a:off x="1979712" y="1483445"/>
            <a:ext cx="144463" cy="144462"/>
          </a:xfrm>
          <a:prstGeom prst="actionButtonBlank">
            <a:avLst/>
          </a:prstGeom>
          <a:solidFill>
            <a:schemeClr val="bg1"/>
          </a:solidFill>
          <a:ln w="9525" algn="ctr">
            <a:solidFill>
              <a:schemeClr val="tx1"/>
            </a:solidFill>
            <a:round/>
            <a:headEnd/>
            <a:tailEnd/>
          </a:ln>
        </p:spPr>
        <p:txBody>
          <a:bodyPr/>
          <a:lstStyle/>
          <a:p>
            <a:endParaRPr lang="fr-FR"/>
          </a:p>
        </p:txBody>
      </p:sp>
      <p:sp>
        <p:nvSpPr>
          <p:cNvPr id="9249" name="Bouton d'action : Personnalisé 16">
            <a:hlinkClick r:id="" action="ppaction://noaction" highlightClick="1"/>
          </p:cNvPr>
          <p:cNvSpPr>
            <a:spLocks noChangeArrowheads="1"/>
          </p:cNvSpPr>
          <p:nvPr/>
        </p:nvSpPr>
        <p:spPr bwMode="auto">
          <a:xfrm>
            <a:off x="1979712" y="1916832"/>
            <a:ext cx="144463" cy="142875"/>
          </a:xfrm>
          <a:prstGeom prst="actionButtonBlank">
            <a:avLst/>
          </a:prstGeom>
          <a:solidFill>
            <a:schemeClr val="bg1"/>
          </a:solidFill>
          <a:ln w="9525" algn="ctr">
            <a:solidFill>
              <a:schemeClr val="tx1"/>
            </a:solidFill>
            <a:round/>
            <a:headEnd/>
            <a:tailEnd/>
          </a:ln>
        </p:spPr>
        <p:txBody>
          <a:bodyPr/>
          <a:lstStyle/>
          <a:p>
            <a:endParaRPr lang="fr-FR"/>
          </a:p>
        </p:txBody>
      </p:sp>
      <p:sp>
        <p:nvSpPr>
          <p:cNvPr id="9251" name="Rectangle 46"/>
          <p:cNvSpPr>
            <a:spLocks noChangeArrowheads="1"/>
          </p:cNvSpPr>
          <p:nvPr/>
        </p:nvSpPr>
        <p:spPr bwMode="auto">
          <a:xfrm>
            <a:off x="5508104" y="836712"/>
            <a:ext cx="3097213" cy="861774"/>
          </a:xfrm>
          <a:prstGeom prst="rect">
            <a:avLst/>
          </a:prstGeom>
          <a:noFill/>
          <a:ln w="9525">
            <a:noFill/>
            <a:miter lim="800000"/>
            <a:headEnd/>
            <a:tailEnd/>
          </a:ln>
        </p:spPr>
        <p:txBody>
          <a:bodyPr>
            <a:spAutoFit/>
          </a:bodyPr>
          <a:lstStyle/>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800" b="1" dirty="0">
                <a:solidFill>
                  <a:srgbClr val="000000"/>
                </a:solidFill>
                <a:latin typeface="Copperplate Gothic Bold" pitchFamily="34" charset="0"/>
              </a:rPr>
              <a:t> A.O.C </a:t>
            </a:r>
          </a:p>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b="1" dirty="0">
                <a:solidFill>
                  <a:srgbClr val="000000"/>
                </a:solidFill>
                <a:latin typeface="Copperplate Gothic Bold" pitchFamily="34" charset="0"/>
              </a:rPr>
              <a:t>MEURSAULT</a:t>
            </a:r>
          </a:p>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i="1" dirty="0">
                <a:solidFill>
                  <a:srgbClr val="000000"/>
                </a:solidFill>
                <a:latin typeface="Copperplate Gothic Bold" pitchFamily="34" charset="0"/>
              </a:rPr>
              <a:t>( Louis </a:t>
            </a:r>
            <a:r>
              <a:rPr lang="fr-FR" sz="1400" i="1" dirty="0" err="1">
                <a:solidFill>
                  <a:srgbClr val="000000"/>
                </a:solidFill>
                <a:latin typeface="Copperplate Gothic Bold" pitchFamily="34" charset="0"/>
              </a:rPr>
              <a:t>Jadot</a:t>
            </a:r>
            <a:r>
              <a:rPr lang="fr-FR" sz="1400" i="1" dirty="0">
                <a:solidFill>
                  <a:srgbClr val="000000"/>
                </a:solidFill>
                <a:latin typeface="Copperplate Gothic Bold" pitchFamily="34" charset="0"/>
              </a:rPr>
              <a:t>)</a:t>
            </a:r>
          </a:p>
        </p:txBody>
      </p:sp>
      <p:sp>
        <p:nvSpPr>
          <p:cNvPr id="9252" name="Rectangle 48"/>
          <p:cNvSpPr>
            <a:spLocks noChangeArrowheads="1"/>
          </p:cNvSpPr>
          <p:nvPr/>
        </p:nvSpPr>
        <p:spPr bwMode="auto">
          <a:xfrm>
            <a:off x="5364088" y="1844824"/>
            <a:ext cx="3311525" cy="523220"/>
          </a:xfrm>
          <a:prstGeom prst="rect">
            <a:avLst/>
          </a:prstGeom>
          <a:noFill/>
          <a:ln w="9525">
            <a:noFill/>
            <a:miter lim="800000"/>
            <a:headEnd/>
            <a:tailEnd/>
          </a:ln>
        </p:spPr>
        <p:txBody>
          <a:bodyPr>
            <a:spAutoFit/>
          </a:bodyPr>
          <a:lstStyle/>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600" b="1" dirty="0">
                <a:solidFill>
                  <a:srgbClr val="000000"/>
                </a:solidFill>
                <a:latin typeface="Copperplate Gothic Bold" pitchFamily="34" charset="0"/>
              </a:rPr>
              <a:t>Vignoble  :  Bourgogne</a:t>
            </a:r>
          </a:p>
          <a:p>
            <a:pPr algn="ctr">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200" b="1" dirty="0">
                <a:solidFill>
                  <a:srgbClr val="000000"/>
                </a:solidFill>
                <a:latin typeface="Copperplate Gothic Bold" pitchFamily="34" charset="0"/>
              </a:rPr>
              <a:t>Cépage : CHARDONNAY</a:t>
            </a:r>
            <a:endParaRPr lang="fr-FR" sz="1200" b="1" dirty="0"/>
          </a:p>
        </p:txBody>
      </p:sp>
      <p:sp>
        <p:nvSpPr>
          <p:cNvPr id="9253" name="Rectangle 49"/>
          <p:cNvSpPr>
            <a:spLocks noChangeArrowheads="1"/>
          </p:cNvSpPr>
          <p:nvPr/>
        </p:nvSpPr>
        <p:spPr bwMode="auto">
          <a:xfrm>
            <a:off x="5651500" y="6021388"/>
            <a:ext cx="3097213" cy="355600"/>
          </a:xfrm>
          <a:prstGeom prst="rect">
            <a:avLst/>
          </a:prstGeom>
          <a:noFill/>
          <a:ln w="9525">
            <a:noFill/>
            <a:miter lim="800000"/>
            <a:headEnd/>
            <a:tailEnd/>
          </a:ln>
        </p:spPr>
        <p:txBody>
          <a:bodyPr>
            <a:spAutoFit/>
          </a:bodyPr>
          <a:lstStyle/>
          <a:p>
            <a:pPr algn="ctr"/>
            <a:endParaRPr lang="fr-FR" sz="1800" b="1" dirty="0">
              <a:solidFill>
                <a:srgbClr val="000000"/>
              </a:solidFill>
              <a:latin typeface="Copperplate Gothic Bold" pitchFamily="34" charset="0"/>
            </a:endParaRPr>
          </a:p>
        </p:txBody>
      </p:sp>
      <p:sp>
        <p:nvSpPr>
          <p:cNvPr id="60" name="Bouton d'action : Personnalisé 24">
            <a:hlinkClick r:id="" action="ppaction://noaction" highlightClick="1"/>
          </p:cNvPr>
          <p:cNvSpPr>
            <a:spLocks noChangeArrowheads="1"/>
          </p:cNvSpPr>
          <p:nvPr/>
        </p:nvSpPr>
        <p:spPr bwMode="auto">
          <a:xfrm>
            <a:off x="1979365" y="2132211"/>
            <a:ext cx="144463" cy="142875"/>
          </a:xfrm>
          <a:prstGeom prst="actionButtonBlank">
            <a:avLst/>
          </a:prstGeom>
          <a:solidFill>
            <a:schemeClr val="bg1"/>
          </a:solidFill>
          <a:ln w="9525" algn="ctr">
            <a:solidFill>
              <a:schemeClr val="tx1"/>
            </a:solidFill>
            <a:round/>
            <a:headEnd/>
            <a:tailEnd/>
          </a:ln>
        </p:spPr>
        <p:txBody>
          <a:bodyPr/>
          <a:lstStyle/>
          <a:p>
            <a:endParaRPr lang="fr-FR"/>
          </a:p>
        </p:txBody>
      </p:sp>
      <p:sp>
        <p:nvSpPr>
          <p:cNvPr id="61" name="Bouton d'action : Personnalisé 15">
            <a:hlinkClick r:id="" action="ppaction://noaction" highlightClick="1"/>
          </p:cNvPr>
          <p:cNvSpPr>
            <a:spLocks noChangeArrowheads="1"/>
          </p:cNvSpPr>
          <p:nvPr/>
        </p:nvSpPr>
        <p:spPr bwMode="auto">
          <a:xfrm>
            <a:off x="1979365" y="1052091"/>
            <a:ext cx="144463" cy="144462"/>
          </a:xfrm>
          <a:prstGeom prst="actionButtonBlank">
            <a:avLst/>
          </a:prstGeom>
          <a:solidFill>
            <a:srgbClr val="FF0000"/>
          </a:solidFill>
          <a:ln w="9525" algn="ctr">
            <a:solidFill>
              <a:schemeClr val="tx1"/>
            </a:solidFill>
            <a:round/>
            <a:headEnd/>
            <a:tailEnd/>
          </a:ln>
        </p:spPr>
        <p:txBody>
          <a:bodyPr/>
          <a:lstStyle/>
          <a:p>
            <a:endParaRPr lang="fr-FR"/>
          </a:p>
        </p:txBody>
      </p:sp>
      <p:pic>
        <p:nvPicPr>
          <p:cNvPr id="55" name="Picture 4" descr="Résultat de recherche d'images pour &quot;sole grenobloise&quot;">
            <a:hlinkClick r:id="rId4"/>
          </p:cNvPr>
          <p:cNvPicPr>
            <a:picLocks noChangeAspect="1" noChangeArrowheads="1"/>
          </p:cNvPicPr>
          <p:nvPr/>
        </p:nvPicPr>
        <p:blipFill>
          <a:blip r:embed="rId5" cstate="print"/>
          <a:srcRect/>
          <a:stretch>
            <a:fillRect/>
          </a:stretch>
        </p:blipFill>
        <p:spPr bwMode="auto">
          <a:xfrm>
            <a:off x="251520" y="764704"/>
            <a:ext cx="1296144" cy="1800200"/>
          </a:xfrm>
          <a:prstGeom prst="rect">
            <a:avLst/>
          </a:prstGeom>
          <a:noFill/>
          <a:ln w="38100">
            <a:solidFill>
              <a:schemeClr val="accent1">
                <a:lumMod val="75000"/>
              </a:schemeClr>
            </a:solidFill>
          </a:ln>
        </p:spPr>
      </p:pic>
      <p:cxnSp>
        <p:nvCxnSpPr>
          <p:cNvPr id="65" name="Connecteur droit 64"/>
          <p:cNvCxnSpPr/>
          <p:nvPr/>
        </p:nvCxnSpPr>
        <p:spPr>
          <a:xfrm>
            <a:off x="0" y="2708920"/>
            <a:ext cx="8424936"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77" name="Rectangle 2"/>
          <p:cNvSpPr>
            <a:spLocks noChangeArrowheads="1"/>
          </p:cNvSpPr>
          <p:nvPr/>
        </p:nvSpPr>
        <p:spPr bwMode="auto">
          <a:xfrm>
            <a:off x="251520" y="4941168"/>
            <a:ext cx="1519808" cy="513928"/>
          </a:xfrm>
          <a:prstGeom prst="rect">
            <a:avLst/>
          </a:prstGeom>
          <a:solidFill>
            <a:srgbClr val="FFCCFF"/>
          </a:solid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latin typeface="+mj-lt"/>
              </a:rPr>
              <a:t>Plat</a:t>
            </a:r>
          </a:p>
        </p:txBody>
      </p:sp>
      <p:sp>
        <p:nvSpPr>
          <p:cNvPr id="78" name="Rectangle 3"/>
          <p:cNvSpPr>
            <a:spLocks noChangeArrowheads="1"/>
          </p:cNvSpPr>
          <p:nvPr/>
        </p:nvSpPr>
        <p:spPr bwMode="auto">
          <a:xfrm>
            <a:off x="1835696" y="4941168"/>
            <a:ext cx="1447800" cy="513928"/>
          </a:xfrm>
          <a:prstGeom prst="rect">
            <a:avLst/>
          </a:prstGeom>
          <a:solidFill>
            <a:srgbClr val="FFCCFF"/>
          </a:solid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rPr>
              <a:t>Service</a:t>
            </a:r>
          </a:p>
        </p:txBody>
      </p:sp>
      <p:sp>
        <p:nvSpPr>
          <p:cNvPr id="79" name="Rectangle 4"/>
          <p:cNvSpPr>
            <a:spLocks noChangeArrowheads="1"/>
          </p:cNvSpPr>
          <p:nvPr/>
        </p:nvSpPr>
        <p:spPr bwMode="auto">
          <a:xfrm>
            <a:off x="3419872" y="4941168"/>
            <a:ext cx="1676400" cy="533400"/>
          </a:xfrm>
          <a:prstGeom prst="rect">
            <a:avLst/>
          </a:prstGeom>
          <a:solidFill>
            <a:srgbClr val="FFCCFF"/>
          </a:solid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Materiel client</a:t>
            </a:r>
          </a:p>
        </p:txBody>
      </p:sp>
      <p:sp>
        <p:nvSpPr>
          <p:cNvPr id="80" name="Rectangle 5"/>
          <p:cNvSpPr>
            <a:spLocks noChangeArrowheads="1"/>
          </p:cNvSpPr>
          <p:nvPr/>
        </p:nvSpPr>
        <p:spPr bwMode="auto">
          <a:xfrm>
            <a:off x="5220072" y="4941168"/>
            <a:ext cx="1604392" cy="533400"/>
          </a:xfrm>
          <a:prstGeom prst="rect">
            <a:avLst/>
          </a:prstGeom>
          <a:solidFill>
            <a:srgbClr val="FFCCFF"/>
          </a:solid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err="1">
                <a:solidFill>
                  <a:srgbClr val="000000"/>
                </a:solidFill>
              </a:rPr>
              <a:t>Matériel</a:t>
            </a:r>
            <a:r>
              <a:rPr lang="en-GB" sz="1200" b="1" dirty="0">
                <a:solidFill>
                  <a:srgbClr val="000000"/>
                </a:solidFill>
              </a:rPr>
              <a:t> service et/</a:t>
            </a:r>
            <a:r>
              <a:rPr lang="en-GB" sz="1200" b="1" dirty="0" err="1">
                <a:solidFill>
                  <a:srgbClr val="000000"/>
                </a:solidFill>
              </a:rPr>
              <a:t>ou</a:t>
            </a:r>
            <a:r>
              <a:rPr lang="en-GB" sz="1200" b="1" dirty="0">
                <a:solidFill>
                  <a:srgbClr val="000000"/>
                </a:solidFill>
              </a:rPr>
              <a:t> office</a:t>
            </a:r>
          </a:p>
        </p:txBody>
      </p:sp>
      <p:sp>
        <p:nvSpPr>
          <p:cNvPr id="81" name="Rectangle 6"/>
          <p:cNvSpPr>
            <a:spLocks noChangeArrowheads="1"/>
          </p:cNvSpPr>
          <p:nvPr/>
        </p:nvSpPr>
        <p:spPr bwMode="auto">
          <a:xfrm>
            <a:off x="6948264" y="4941168"/>
            <a:ext cx="1728192" cy="513928"/>
          </a:xfrm>
          <a:prstGeom prst="rect">
            <a:avLst/>
          </a:prstGeom>
          <a:solidFill>
            <a:srgbClr val="FFCCFF"/>
          </a:solid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rPr>
              <a:t>Observations</a:t>
            </a:r>
          </a:p>
        </p:txBody>
      </p:sp>
      <p:sp>
        <p:nvSpPr>
          <p:cNvPr id="87" name="Rectangle 12"/>
          <p:cNvSpPr>
            <a:spLocks noChangeArrowheads="1"/>
          </p:cNvSpPr>
          <p:nvPr/>
        </p:nvSpPr>
        <p:spPr bwMode="auto">
          <a:xfrm>
            <a:off x="251520" y="5517232"/>
            <a:ext cx="1519808" cy="115212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rPr>
              <a:t>Sole </a:t>
            </a:r>
            <a:r>
              <a:rPr lang="en-GB" sz="1400" b="1" dirty="0" err="1">
                <a:solidFill>
                  <a:srgbClr val="000000"/>
                </a:solidFill>
              </a:rPr>
              <a:t>Grenobloise</a:t>
            </a:r>
            <a:r>
              <a:rPr lang="en-GB" sz="1400" b="1" dirty="0">
                <a:solidFill>
                  <a:srgbClr val="000000"/>
                </a:solidFill>
              </a:rPr>
              <a:t> pommes </a:t>
            </a:r>
            <a:r>
              <a:rPr lang="en-GB" sz="1400" b="1" dirty="0" err="1">
                <a:solidFill>
                  <a:srgbClr val="000000"/>
                </a:solidFill>
              </a:rPr>
              <a:t>Anglaise</a:t>
            </a:r>
            <a:endParaRPr lang="en-GB" sz="1400" b="1" dirty="0">
              <a:solidFill>
                <a:srgbClr val="000000"/>
              </a:solidFill>
            </a:endParaRPr>
          </a:p>
        </p:txBody>
      </p:sp>
      <p:sp>
        <p:nvSpPr>
          <p:cNvPr id="88" name="Rectangle 13"/>
          <p:cNvSpPr>
            <a:spLocks noChangeArrowheads="1"/>
          </p:cNvSpPr>
          <p:nvPr/>
        </p:nvSpPr>
        <p:spPr bwMode="auto">
          <a:xfrm>
            <a:off x="1835696" y="5517232"/>
            <a:ext cx="1447800" cy="115212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err="1">
                <a:solidFill>
                  <a:srgbClr val="000000"/>
                </a:solidFill>
              </a:rPr>
              <a:t>assiette</a:t>
            </a:r>
            <a:endParaRPr lang="en-GB" sz="1600" b="1" dirty="0">
              <a:solidFill>
                <a:srgbClr val="000000"/>
              </a:solidFill>
            </a:endParaRPr>
          </a:p>
        </p:txBody>
      </p:sp>
      <p:sp>
        <p:nvSpPr>
          <p:cNvPr id="89" name="Rectangle 14"/>
          <p:cNvSpPr>
            <a:spLocks noChangeArrowheads="1"/>
          </p:cNvSpPr>
          <p:nvPr/>
        </p:nvSpPr>
        <p:spPr bwMode="auto">
          <a:xfrm>
            <a:off x="3419872" y="5517232"/>
            <a:ext cx="1676400" cy="115212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dirty="0">
                <a:solidFill>
                  <a:srgbClr val="000000"/>
                </a:solidFill>
              </a:rPr>
              <a:t>Couteau + fourchette  à poissons</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dirty="0">
                <a:solidFill>
                  <a:srgbClr val="000000"/>
                </a:solidFill>
              </a:rPr>
              <a:t>Assiette GAG</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400" b="1" dirty="0">
                <a:solidFill>
                  <a:srgbClr val="000000"/>
                </a:solidFill>
              </a:rPr>
              <a:t>vagues</a:t>
            </a:r>
          </a:p>
        </p:txBody>
      </p:sp>
      <p:sp>
        <p:nvSpPr>
          <p:cNvPr id="90" name="Rectangle 15"/>
          <p:cNvSpPr>
            <a:spLocks noChangeArrowheads="1"/>
          </p:cNvSpPr>
          <p:nvPr/>
        </p:nvSpPr>
        <p:spPr bwMode="auto">
          <a:xfrm>
            <a:off x="5220072" y="5517232"/>
            <a:ext cx="1604392" cy="115212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(Pour </a:t>
            </a:r>
            <a:r>
              <a:rPr lang="en-GB" sz="1200" b="1" dirty="0" err="1">
                <a:solidFill>
                  <a:srgbClr val="000000"/>
                </a:solidFill>
              </a:rPr>
              <a:t>l’office</a:t>
            </a:r>
            <a:r>
              <a:rPr lang="en-GB" sz="1200" b="1" dirty="0">
                <a:solidFill>
                  <a:srgbClr val="000000"/>
                </a:solidFill>
              </a:rPr>
              <a:t>)</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1Réchaud</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Kit </a:t>
            </a:r>
            <a:r>
              <a:rPr lang="en-GB" sz="1200" b="1" dirty="0" err="1">
                <a:solidFill>
                  <a:srgbClr val="000000"/>
                </a:solidFill>
              </a:rPr>
              <a:t>beurre</a:t>
            </a:r>
            <a:r>
              <a:rPr lang="en-GB" sz="1200" b="1" dirty="0">
                <a:solidFill>
                  <a:srgbClr val="000000"/>
                </a:solidFill>
              </a:rPr>
              <a:t> </a:t>
            </a:r>
            <a:r>
              <a:rPr lang="en-GB" sz="1200" b="1" dirty="0" err="1">
                <a:solidFill>
                  <a:srgbClr val="000000"/>
                </a:solidFill>
              </a:rPr>
              <a:t>meunière</a:t>
            </a:r>
            <a:endParaRPr lang="en-GB" sz="1200" b="1" dirty="0">
              <a:solidFill>
                <a:srgbClr val="000000"/>
              </a:solidFill>
            </a:endParaRP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2 </a:t>
            </a:r>
            <a:r>
              <a:rPr lang="en-GB" sz="1200" b="1" dirty="0" err="1">
                <a:solidFill>
                  <a:srgbClr val="000000"/>
                </a:solidFill>
              </a:rPr>
              <a:t>pinces</a:t>
            </a:r>
            <a:endParaRPr lang="en-GB" sz="1200" b="1" dirty="0">
              <a:solidFill>
                <a:srgbClr val="000000"/>
              </a:solidFill>
            </a:endParaRP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err="1">
                <a:solidFill>
                  <a:srgbClr val="000000"/>
                </a:solidFill>
              </a:rPr>
              <a:t>Assiette</a:t>
            </a:r>
            <a:r>
              <a:rPr lang="en-GB" sz="1200" b="1" dirty="0">
                <a:solidFill>
                  <a:srgbClr val="000000"/>
                </a:solidFill>
              </a:rPr>
              <a:t> </a:t>
            </a:r>
            <a:r>
              <a:rPr lang="en-GB" sz="1200" b="1" dirty="0" err="1">
                <a:solidFill>
                  <a:srgbClr val="000000"/>
                </a:solidFill>
              </a:rPr>
              <a:t>déchets</a:t>
            </a:r>
            <a:endParaRPr lang="en-GB" sz="1200" b="1" dirty="0">
              <a:solidFill>
                <a:srgbClr val="000000"/>
              </a:solidFill>
            </a:endParaRPr>
          </a:p>
        </p:txBody>
      </p:sp>
      <p:sp>
        <p:nvSpPr>
          <p:cNvPr id="91" name="Rectangle 16"/>
          <p:cNvSpPr>
            <a:spLocks noChangeArrowheads="1"/>
          </p:cNvSpPr>
          <p:nvPr/>
        </p:nvSpPr>
        <p:spPr bwMode="auto">
          <a:xfrm>
            <a:off x="6948264" y="5517232"/>
            <a:ext cx="1728192" cy="115212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100" b="1" dirty="0">
                <a:solidFill>
                  <a:srgbClr val="000000"/>
                </a:solidFill>
              </a:rPr>
              <a:t>Découpe dans le plat</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100" b="1" dirty="0">
                <a:solidFill>
                  <a:srgbClr val="000000"/>
                </a:solidFill>
              </a:rPr>
              <a:t> (travailler au chaud)</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1100" b="1" dirty="0">
                <a:solidFill>
                  <a:srgbClr val="000000"/>
                </a:solidFill>
              </a:rPr>
              <a:t>beurre préparé dans le plat</a:t>
            </a:r>
          </a:p>
        </p:txBody>
      </p:sp>
      <p:cxnSp>
        <p:nvCxnSpPr>
          <p:cNvPr id="95" name="Connecteur droit 94"/>
          <p:cNvCxnSpPr/>
          <p:nvPr/>
        </p:nvCxnSpPr>
        <p:spPr>
          <a:xfrm>
            <a:off x="251520" y="4797152"/>
            <a:ext cx="8424936"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sp>
        <p:nvSpPr>
          <p:cNvPr id="96" name="Rectangle 5"/>
          <p:cNvSpPr>
            <a:spLocks noChangeArrowheads="1"/>
          </p:cNvSpPr>
          <p:nvPr/>
        </p:nvSpPr>
        <p:spPr bwMode="auto">
          <a:xfrm>
            <a:off x="6156176" y="2924944"/>
            <a:ext cx="2520280" cy="1681336"/>
          </a:xfrm>
          <a:prstGeom prst="rect">
            <a:avLst/>
          </a:prstGeom>
          <a:noFill/>
          <a:ln w="50760">
            <a:solidFill>
              <a:schemeClr val="accent1">
                <a:lumMod val="75000"/>
              </a:schemeClr>
            </a:solidFill>
            <a:miter lim="800000"/>
            <a:headEnd/>
            <a:tailEnd/>
          </a:ln>
        </p:spPr>
        <p:txBody>
          <a:bodyPr lIns="90000" tIns="46800" rIns="90000" bIns="46800" anchor="ctr"/>
          <a:lstStyle/>
          <a:p>
            <a:pP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mj-lt"/>
              </a:rPr>
              <a:t>And then for the main course you will savour a </a:t>
            </a:r>
            <a:r>
              <a:rPr lang="en-GB" dirty="0">
                <a:solidFill>
                  <a:srgbClr val="000000"/>
                </a:solidFill>
              </a:rPr>
              <a:t>sole cooked in butter, dressed with lemon, capers and bread cubes</a:t>
            </a:r>
            <a:endParaRPr lang="fr-FR" b="1" dirty="0">
              <a:solidFill>
                <a:srgbClr val="000000"/>
              </a:solidFill>
            </a:endParaRPr>
          </a:p>
        </p:txBody>
      </p:sp>
      <p:sp>
        <p:nvSpPr>
          <p:cNvPr id="97" name="Rectangle 7"/>
          <p:cNvSpPr>
            <a:spLocks noChangeArrowheads="1"/>
          </p:cNvSpPr>
          <p:nvPr/>
        </p:nvSpPr>
        <p:spPr bwMode="auto">
          <a:xfrm>
            <a:off x="251520" y="2852936"/>
            <a:ext cx="5760640" cy="1800200"/>
          </a:xfrm>
          <a:prstGeom prst="rect">
            <a:avLst/>
          </a:prstGeom>
          <a:solidFill>
            <a:srgbClr val="FFCCFF"/>
          </a:solidFill>
          <a:ln w="50760">
            <a:solidFill>
              <a:schemeClr val="accent1">
                <a:lumMod val="75000"/>
              </a:schemeClr>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00"/>
                </a:solidFill>
                <a:latin typeface="Century Schoolbook" pitchFamily="18" charset="0"/>
              </a:rPr>
              <a:t>Pour </a:t>
            </a:r>
            <a:r>
              <a:rPr lang="en-GB" sz="1600" dirty="0" err="1">
                <a:solidFill>
                  <a:srgbClr val="000000"/>
                </a:solidFill>
                <a:latin typeface="Century Schoolbook" pitchFamily="18" charset="0"/>
              </a:rPr>
              <a:t>suivre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vous</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vous</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régalerez</a:t>
            </a:r>
            <a:r>
              <a:rPr lang="en-GB" sz="1600" dirty="0">
                <a:solidFill>
                  <a:srgbClr val="000000"/>
                </a:solidFill>
                <a:latin typeface="Century Schoolbook" pitchFamily="18" charset="0"/>
              </a:rPr>
              <a:t> avec </a:t>
            </a:r>
            <a:r>
              <a:rPr lang="en-GB" sz="1600" dirty="0" err="1">
                <a:solidFill>
                  <a:srgbClr val="000000"/>
                </a:solidFill>
                <a:latin typeface="Century Schoolbook" pitchFamily="18" charset="0"/>
              </a:rPr>
              <a:t>une</a:t>
            </a:r>
            <a:r>
              <a:rPr lang="en-GB" sz="1600" dirty="0">
                <a:solidFill>
                  <a:srgbClr val="000000"/>
                </a:solidFill>
                <a:latin typeface="Century Schoolbook" pitchFamily="18" charset="0"/>
              </a:rPr>
              <a:t>  sole </a:t>
            </a:r>
            <a:r>
              <a:rPr lang="en-GB" sz="1600" dirty="0" err="1">
                <a:solidFill>
                  <a:srgbClr val="000000"/>
                </a:solidFill>
                <a:latin typeface="Century Schoolbook" pitchFamily="18" charset="0"/>
              </a:rPr>
              <a:t>entière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fraîche</a:t>
            </a:r>
            <a:r>
              <a:rPr lang="en-GB" sz="1600" dirty="0">
                <a:solidFill>
                  <a:srgbClr val="000000"/>
                </a:solidFill>
                <a:latin typeface="Century Schoolbook" pitchFamily="18" charset="0"/>
              </a:rPr>
              <a:t> de la </a:t>
            </a:r>
            <a:r>
              <a:rPr lang="en-GB" sz="1600" dirty="0" err="1">
                <a:solidFill>
                  <a:srgbClr val="000000"/>
                </a:solidFill>
                <a:latin typeface="Century Schoolbook" pitchFamily="18" charset="0"/>
              </a:rPr>
              <a:t>Cotinière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cuite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façon</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Meunière</a:t>
            </a:r>
            <a:r>
              <a:rPr lang="en-GB" sz="1600" dirty="0">
                <a:solidFill>
                  <a:srgbClr val="000000"/>
                </a:solidFill>
                <a:latin typeface="Century Schoolbook" pitchFamily="18" charset="0"/>
              </a:rPr>
              <a:t>.</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err="1">
                <a:solidFill>
                  <a:srgbClr val="000000"/>
                </a:solidFill>
                <a:latin typeface="Century Schoolbook" pitchFamily="18" charset="0"/>
              </a:rPr>
              <a:t>Servie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désaretée</a:t>
            </a:r>
            <a:r>
              <a:rPr lang="en-GB" sz="1600" dirty="0">
                <a:solidFill>
                  <a:srgbClr val="000000"/>
                </a:solidFill>
                <a:latin typeface="Century Schoolbook" pitchFamily="18" charset="0"/>
              </a:rPr>
              <a:t> et à </a:t>
            </a:r>
            <a:r>
              <a:rPr lang="en-GB" sz="1600" dirty="0" err="1">
                <a:solidFill>
                  <a:srgbClr val="000000"/>
                </a:solidFill>
                <a:latin typeface="Century Schoolbook" pitchFamily="18" charset="0"/>
              </a:rPr>
              <a:t>l’assiette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elle</a:t>
            </a:r>
            <a:r>
              <a:rPr lang="en-GB" sz="1600" dirty="0">
                <a:solidFill>
                  <a:srgbClr val="000000"/>
                </a:solidFill>
                <a:latin typeface="Century Schoolbook" pitchFamily="18" charset="0"/>
              </a:rPr>
              <a:t> sera </a:t>
            </a:r>
            <a:r>
              <a:rPr lang="en-GB" sz="1600" dirty="0" err="1">
                <a:solidFill>
                  <a:srgbClr val="000000"/>
                </a:solidFill>
                <a:latin typeface="Century Schoolbook" pitchFamily="18" charset="0"/>
              </a:rPr>
              <a:t>accompagnée</a:t>
            </a:r>
            <a:r>
              <a:rPr lang="en-GB" sz="1600" dirty="0">
                <a:solidFill>
                  <a:srgbClr val="000000"/>
                </a:solidFill>
                <a:latin typeface="Century Schoolbook" pitchFamily="18" charset="0"/>
              </a:rPr>
              <a:t> de </a:t>
            </a:r>
            <a:r>
              <a:rPr lang="en-GB" sz="1600" dirty="0" err="1">
                <a:solidFill>
                  <a:srgbClr val="000000"/>
                </a:solidFill>
                <a:latin typeface="Century Schoolbook" pitchFamily="18" charset="0"/>
              </a:rPr>
              <a:t>câpres</a:t>
            </a:r>
            <a:r>
              <a:rPr lang="en-GB" sz="1600" dirty="0">
                <a:solidFill>
                  <a:srgbClr val="000000"/>
                </a:solidFill>
                <a:latin typeface="Century Schoolbook" pitchFamily="18" charset="0"/>
              </a:rPr>
              <a:t>, de </a:t>
            </a:r>
            <a:r>
              <a:rPr lang="en-GB" sz="1600" dirty="0" err="1">
                <a:solidFill>
                  <a:srgbClr val="000000"/>
                </a:solidFill>
                <a:latin typeface="Century Schoolbook" pitchFamily="18" charset="0"/>
              </a:rPr>
              <a:t>petits</a:t>
            </a:r>
            <a:r>
              <a:rPr lang="en-GB" sz="1600" dirty="0">
                <a:solidFill>
                  <a:srgbClr val="000000"/>
                </a:solidFill>
                <a:latin typeface="Century Schoolbook" pitchFamily="18" charset="0"/>
              </a:rPr>
              <a:t> croutons </a:t>
            </a:r>
            <a:r>
              <a:rPr lang="en-GB" sz="1600" dirty="0" err="1">
                <a:solidFill>
                  <a:srgbClr val="000000"/>
                </a:solidFill>
                <a:latin typeface="Century Schoolbook" pitchFamily="18" charset="0"/>
              </a:rPr>
              <a:t>bien</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dorés</a:t>
            </a:r>
            <a:r>
              <a:rPr lang="en-GB" sz="1600" dirty="0">
                <a:solidFill>
                  <a:srgbClr val="000000"/>
                </a:solidFill>
                <a:latin typeface="Century Schoolbook" pitchFamily="18" charset="0"/>
              </a:rPr>
              <a:t>, de </a:t>
            </a:r>
            <a:r>
              <a:rPr lang="en-GB" sz="1600" dirty="0" err="1">
                <a:solidFill>
                  <a:srgbClr val="000000"/>
                </a:solidFill>
                <a:latin typeface="Century Schoolbook" pitchFamily="18" charset="0"/>
              </a:rPr>
              <a:t>dés</a:t>
            </a:r>
            <a:r>
              <a:rPr lang="en-GB" sz="1600" dirty="0">
                <a:solidFill>
                  <a:srgbClr val="000000"/>
                </a:solidFill>
                <a:latin typeface="Century Schoolbook" pitchFamily="18" charset="0"/>
              </a:rPr>
              <a:t> de citron et </a:t>
            </a:r>
            <a:r>
              <a:rPr lang="en-GB" sz="1600" dirty="0" err="1">
                <a:solidFill>
                  <a:srgbClr val="000000"/>
                </a:solidFill>
                <a:latin typeface="Century Schoolbook" pitchFamily="18" charset="0"/>
              </a:rPr>
              <a:t>nappée</a:t>
            </a:r>
            <a:r>
              <a:rPr lang="en-GB" sz="1600" dirty="0">
                <a:solidFill>
                  <a:srgbClr val="000000"/>
                </a:solidFill>
                <a:latin typeface="Century Schoolbook" pitchFamily="18" charset="0"/>
              </a:rPr>
              <a:t> d’un </a:t>
            </a:r>
            <a:r>
              <a:rPr lang="en-GB" sz="1600" dirty="0" err="1">
                <a:solidFill>
                  <a:srgbClr val="000000"/>
                </a:solidFill>
                <a:latin typeface="Century Schoolbook" pitchFamily="18" charset="0"/>
              </a:rPr>
              <a:t>beurre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noisette</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bien</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mousseux</a:t>
            </a:r>
            <a:r>
              <a:rPr lang="en-GB" sz="1600" dirty="0">
                <a:solidFill>
                  <a:srgbClr val="000000"/>
                </a:solidFill>
                <a:latin typeface="Century Schoolbook" pitchFamily="18" charset="0"/>
              </a:rPr>
              <a:t>.</a:t>
            </a:r>
          </a:p>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00"/>
                </a:solidFill>
                <a:latin typeface="Century Schoolbook" pitchFamily="18" charset="0"/>
              </a:rPr>
              <a:t> De </a:t>
            </a:r>
            <a:r>
              <a:rPr lang="en-GB" sz="1600" dirty="0" err="1">
                <a:solidFill>
                  <a:srgbClr val="000000"/>
                </a:solidFill>
                <a:latin typeface="Century Schoolbook" pitchFamily="18" charset="0"/>
              </a:rPr>
              <a:t>délicieuses</a:t>
            </a:r>
            <a:r>
              <a:rPr lang="en-GB" sz="1600" dirty="0">
                <a:solidFill>
                  <a:srgbClr val="000000"/>
                </a:solidFill>
                <a:latin typeface="Century Schoolbook" pitchFamily="18" charset="0"/>
              </a:rPr>
              <a:t> PDT de </a:t>
            </a:r>
            <a:r>
              <a:rPr lang="en-GB" sz="1600" dirty="0" err="1">
                <a:solidFill>
                  <a:srgbClr val="000000"/>
                </a:solidFill>
                <a:latin typeface="Century Schoolbook" pitchFamily="18" charset="0"/>
              </a:rPr>
              <a:t>l’ile</a:t>
            </a:r>
            <a:r>
              <a:rPr lang="en-GB" sz="1600" dirty="0">
                <a:solidFill>
                  <a:srgbClr val="000000"/>
                </a:solidFill>
                <a:latin typeface="Century Schoolbook" pitchFamily="18" charset="0"/>
              </a:rPr>
              <a:t> de </a:t>
            </a:r>
            <a:r>
              <a:rPr lang="en-GB" sz="1600" dirty="0" err="1">
                <a:solidFill>
                  <a:srgbClr val="000000"/>
                </a:solidFill>
                <a:latin typeface="Century Schoolbook" pitchFamily="18" charset="0"/>
              </a:rPr>
              <a:t>Ré</a:t>
            </a:r>
            <a:r>
              <a:rPr lang="en-GB" sz="1600" dirty="0">
                <a:solidFill>
                  <a:srgbClr val="000000"/>
                </a:solidFill>
                <a:latin typeface="Century Schoolbook" pitchFamily="18" charset="0"/>
              </a:rPr>
              <a:t> AOP </a:t>
            </a:r>
            <a:r>
              <a:rPr lang="en-GB" sz="1600" dirty="0" err="1">
                <a:solidFill>
                  <a:srgbClr val="000000"/>
                </a:solidFill>
                <a:latin typeface="Century Schoolbook" pitchFamily="18" charset="0"/>
              </a:rPr>
              <a:t>cuites</a:t>
            </a:r>
            <a:r>
              <a:rPr lang="en-GB" sz="1600" dirty="0">
                <a:solidFill>
                  <a:srgbClr val="000000"/>
                </a:solidFill>
                <a:latin typeface="Century Schoolbook" pitchFamily="18" charset="0"/>
              </a:rPr>
              <a:t> à la </a:t>
            </a:r>
            <a:r>
              <a:rPr lang="en-GB" sz="1600" dirty="0" err="1">
                <a:solidFill>
                  <a:srgbClr val="000000"/>
                </a:solidFill>
                <a:latin typeface="Century Schoolbook" pitchFamily="18" charset="0"/>
              </a:rPr>
              <a:t>vapeur</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seront</a:t>
            </a:r>
            <a:r>
              <a:rPr lang="en-GB" sz="1600" dirty="0">
                <a:solidFill>
                  <a:srgbClr val="000000"/>
                </a:solidFill>
                <a:latin typeface="Century Schoolbook" pitchFamily="18" charset="0"/>
              </a:rPr>
              <a:t> </a:t>
            </a:r>
            <a:r>
              <a:rPr lang="en-GB" sz="1600" dirty="0" err="1">
                <a:solidFill>
                  <a:srgbClr val="000000"/>
                </a:solidFill>
                <a:latin typeface="Century Schoolbook" pitchFamily="18" charset="0"/>
              </a:rPr>
              <a:t>servies</a:t>
            </a:r>
            <a:r>
              <a:rPr lang="en-GB" sz="1600" dirty="0">
                <a:solidFill>
                  <a:srgbClr val="000000"/>
                </a:solidFill>
                <a:latin typeface="Century Schoolbook" pitchFamily="18" charset="0"/>
              </a:rPr>
              <a:t> en </a:t>
            </a:r>
            <a:r>
              <a:rPr lang="en-GB" sz="1600" dirty="0" err="1">
                <a:solidFill>
                  <a:srgbClr val="000000"/>
                </a:solidFill>
                <a:latin typeface="Century Schoolbook" pitchFamily="18" charset="0"/>
              </a:rPr>
              <a:t>accompagnement</a:t>
            </a:r>
            <a:r>
              <a:rPr lang="en-GB" sz="1600" dirty="0">
                <a:solidFill>
                  <a:srgbClr val="000000"/>
                </a:solidFill>
                <a:latin typeface="Century Schoolbook" pitchFamily="18" charset="0"/>
              </a:rPr>
              <a:t>.</a:t>
            </a:r>
          </a:p>
        </p:txBody>
      </p:sp>
    </p:spTree>
    <p:extLst>
      <p:ext uri="{BB962C8B-B14F-4D97-AF65-F5344CB8AC3E}">
        <p14:creationId xmlns:p14="http://schemas.microsoft.com/office/powerpoint/2010/main" val="29961321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3103"/>
            <a:ext cx="8640960" cy="652718"/>
          </a:xfrm>
          <a:solidFill>
            <a:srgbClr val="FFCCFF"/>
          </a:solidFill>
        </p:spPr>
        <p:txBody>
          <a:bodyPr anchor="ctr">
            <a:normAutofit fontScale="90000"/>
          </a:bodyPr>
          <a:lstStyle/>
          <a:p>
            <a:pPr algn="ctr"/>
            <a:r>
              <a:rPr lang="fr-FR" b="1" dirty="0">
                <a:solidFill>
                  <a:schemeClr val="tx1"/>
                </a:solidFill>
              </a:rPr>
              <a:t>Problématique de communication du jour</a:t>
            </a:r>
          </a:p>
        </p:txBody>
      </p:sp>
      <p:sp>
        <p:nvSpPr>
          <p:cNvPr id="3" name="ZoneTexte 2"/>
          <p:cNvSpPr txBox="1"/>
          <p:nvPr/>
        </p:nvSpPr>
        <p:spPr>
          <a:xfrm>
            <a:off x="323528" y="1988840"/>
            <a:ext cx="7704856" cy="3416320"/>
          </a:xfrm>
          <a:prstGeom prst="rect">
            <a:avLst/>
          </a:prstGeom>
          <a:noFill/>
        </p:spPr>
        <p:txBody>
          <a:bodyPr wrap="square" rtlCol="0">
            <a:spAutoFit/>
          </a:bodyPr>
          <a:lstStyle/>
          <a:p>
            <a:r>
              <a:rPr lang="fr-FR" dirty="0"/>
              <a:t>Le restaurant ne travaille qu’avec du poisson frais</a:t>
            </a:r>
          </a:p>
          <a:p>
            <a:r>
              <a:rPr lang="fr-FR" dirty="0"/>
              <a:t>Des clients arrivent et commandent de la sole.</a:t>
            </a:r>
          </a:p>
          <a:p>
            <a:r>
              <a:rPr lang="fr-FR" dirty="0"/>
              <a:t>Problème : vous venez de vendre les dernières !</a:t>
            </a:r>
          </a:p>
          <a:p>
            <a:endParaRPr lang="fr-FR" dirty="0"/>
          </a:p>
          <a:p>
            <a:r>
              <a:rPr lang="fr-FR" dirty="0"/>
              <a:t>Comment réagir ? Qu’allons nous dire aux clients ?</a:t>
            </a:r>
          </a:p>
          <a:p>
            <a:r>
              <a:rPr lang="fr-FR" dirty="0"/>
              <a:t>Pour répondre et  limiter au maximum leur déception voire leur mécontentement</a:t>
            </a:r>
          </a:p>
          <a:p>
            <a:endParaRPr lang="fr-FR" dirty="0"/>
          </a:p>
          <a:p>
            <a:endParaRPr lang="fr-FR" dirty="0"/>
          </a:p>
          <a:p>
            <a:endParaRPr lang="fr-FR" dirty="0"/>
          </a:p>
          <a:p>
            <a:endParaRPr lang="fr-FR" dirty="0"/>
          </a:p>
          <a:p>
            <a:endParaRPr lang="fr-FR" dirty="0"/>
          </a:p>
        </p:txBody>
      </p:sp>
      <p:sp>
        <p:nvSpPr>
          <p:cNvPr id="4" name="ZoneTexte 3"/>
          <p:cNvSpPr txBox="1"/>
          <p:nvPr/>
        </p:nvSpPr>
        <p:spPr>
          <a:xfrm>
            <a:off x="539552" y="1556792"/>
            <a:ext cx="1244251" cy="369332"/>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fr-FR" dirty="0"/>
              <a:t>Situation </a:t>
            </a:r>
          </a:p>
        </p:txBody>
      </p:sp>
      <p:sp>
        <p:nvSpPr>
          <p:cNvPr id="5" name="ZoneTexte 4"/>
          <p:cNvSpPr txBox="1"/>
          <p:nvPr/>
        </p:nvSpPr>
        <p:spPr>
          <a:xfrm>
            <a:off x="611560" y="4365104"/>
            <a:ext cx="3244799" cy="369332"/>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fr-FR" dirty="0"/>
              <a:t>Atelier de mise en situations</a:t>
            </a:r>
          </a:p>
        </p:txBody>
      </p:sp>
      <p:sp>
        <p:nvSpPr>
          <p:cNvPr id="6" name="ZoneTexte 5"/>
          <p:cNvSpPr txBox="1"/>
          <p:nvPr/>
        </p:nvSpPr>
        <p:spPr>
          <a:xfrm>
            <a:off x="611560" y="5013176"/>
            <a:ext cx="4256293" cy="369332"/>
          </a:xfrm>
          <a:prstGeom prst="rect">
            <a:avLst/>
          </a:prstGeom>
          <a:noFill/>
        </p:spPr>
        <p:txBody>
          <a:bodyPr wrap="none" rtlCol="0">
            <a:spAutoFit/>
          </a:bodyPr>
          <a:lstStyle/>
          <a:p>
            <a:r>
              <a:rPr lang="fr-FR" dirty="0"/>
              <a:t>Travail d’expérimentation par groupe </a:t>
            </a:r>
          </a:p>
        </p:txBody>
      </p:sp>
      <p:sp>
        <p:nvSpPr>
          <p:cNvPr id="7" name="ZoneTexte 6"/>
          <p:cNvSpPr txBox="1"/>
          <p:nvPr/>
        </p:nvSpPr>
        <p:spPr>
          <a:xfrm>
            <a:off x="611560" y="5733256"/>
            <a:ext cx="4249881" cy="369332"/>
          </a:xfrm>
          <a:prstGeom prst="rect">
            <a:avLst/>
          </a:prstGeom>
          <a:solidFill>
            <a:srgbClr val="FFCCFF"/>
          </a:solidFill>
        </p:spPr>
        <p:style>
          <a:lnRef idx="2">
            <a:schemeClr val="accent1"/>
          </a:lnRef>
          <a:fillRef idx="1">
            <a:schemeClr val="lt1"/>
          </a:fillRef>
          <a:effectRef idx="0">
            <a:schemeClr val="accent1"/>
          </a:effectRef>
          <a:fontRef idx="minor">
            <a:schemeClr val="dk1"/>
          </a:fontRef>
        </p:style>
        <p:txBody>
          <a:bodyPr wrap="none" rtlCol="0">
            <a:spAutoFit/>
          </a:bodyPr>
          <a:lstStyle/>
          <a:p>
            <a:r>
              <a:rPr lang="fr-FR" dirty="0" err="1"/>
              <a:t>Remédiation</a:t>
            </a:r>
            <a:r>
              <a:rPr lang="fr-FR" dirty="0"/>
              <a:t> – apports technologiques</a:t>
            </a:r>
          </a:p>
        </p:txBody>
      </p:sp>
      <p:pic>
        <p:nvPicPr>
          <p:cNvPr id="8" name="rg_hi" descr="http://t2.gstatic.com/images?q=tbn:ANd9GcRBqpdOtlnLcJZ2fcL2_-UVUzbEeDV_cemC3pPyOZASNEQ3GheL">
            <a:hlinkClick r:id="rId4"/>
          </p:cNvPr>
          <p:cNvPicPr>
            <a:picLocks/>
          </p:cNvPicPr>
          <p:nvPr/>
        </p:nvPicPr>
        <p:blipFill>
          <a:blip r:embed="rId5" cstate="print"/>
          <a:srcRect/>
          <a:stretch>
            <a:fillRect/>
          </a:stretch>
        </p:blipFill>
        <p:spPr bwMode="auto">
          <a:xfrm>
            <a:off x="6084168" y="1340768"/>
            <a:ext cx="2448272" cy="14127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107504" y="13103"/>
            <a:ext cx="8640960" cy="652718"/>
          </a:xfrm>
          <a:solidFill>
            <a:srgbClr val="FFCCFF"/>
          </a:solidFill>
        </p:spPr>
        <p:txBody>
          <a:bodyPr anchor="ctr">
            <a:normAutofit/>
          </a:bodyPr>
          <a:lstStyle/>
          <a:p>
            <a:pPr algn="ctr"/>
            <a:r>
              <a:rPr lang="fr-FR" b="1" dirty="0">
                <a:solidFill>
                  <a:schemeClr val="tx1"/>
                </a:solidFill>
              </a:rPr>
              <a:t>Un exemple de support professeur</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649835"/>
            <a:ext cx="6982799" cy="4534533"/>
          </a:xfrm>
          <a:prstGeom prst="rect">
            <a:avLst/>
          </a:prstGeom>
        </p:spPr>
      </p:pic>
      <p:sp>
        <p:nvSpPr>
          <p:cNvPr id="7" name="Rectangle 6"/>
          <p:cNvSpPr/>
          <p:nvPr/>
        </p:nvSpPr>
        <p:spPr>
          <a:xfrm>
            <a:off x="1043608" y="5445224"/>
            <a:ext cx="6624736" cy="369332"/>
          </a:xfrm>
          <a:prstGeom prst="rect">
            <a:avLst/>
          </a:prstGeom>
        </p:spPr>
        <p:txBody>
          <a:bodyPr wrap="square">
            <a:spAutoFit/>
          </a:bodyPr>
          <a:lstStyle/>
          <a:p>
            <a:r>
              <a:rPr lang="fr-FR" u="sng" dirty="0">
                <a:hlinkClick r:id="rId5"/>
              </a:rPr>
              <a:t>https://youtu.be/tKPuHQOnjoo</a:t>
            </a:r>
            <a:endParaRPr lang="fr-FR" dirty="0"/>
          </a:p>
        </p:txBody>
      </p:sp>
      <p:sp>
        <p:nvSpPr>
          <p:cNvPr id="8" name="Rectangle 7"/>
          <p:cNvSpPr/>
          <p:nvPr/>
        </p:nvSpPr>
        <p:spPr>
          <a:xfrm>
            <a:off x="1115616" y="6021288"/>
            <a:ext cx="3567002" cy="369332"/>
          </a:xfrm>
          <a:prstGeom prst="rect">
            <a:avLst/>
          </a:prstGeom>
        </p:spPr>
        <p:txBody>
          <a:bodyPr wrap="none">
            <a:spAutoFit/>
          </a:bodyPr>
          <a:lstStyle/>
          <a:p>
            <a:r>
              <a:rPr lang="fr-FR" u="sng" dirty="0">
                <a:hlinkClick r:id="rId6"/>
              </a:rPr>
              <a:t>https://youtu.be/KSC4cwGTP24</a:t>
            </a:r>
            <a:endParaRPr lang="fr-FR" dirty="0"/>
          </a:p>
        </p:txBody>
      </p:sp>
    </p:spTree>
    <p:extLst>
      <p:ext uri="{BB962C8B-B14F-4D97-AF65-F5344CB8AC3E}">
        <p14:creationId xmlns:p14="http://schemas.microsoft.com/office/powerpoint/2010/main" val="26103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client mécontent.PNG"/>
          <p:cNvPicPr>
            <a:picLocks noChangeAspect="1"/>
          </p:cNvPicPr>
          <p:nvPr/>
        </p:nvPicPr>
        <p:blipFill>
          <a:blip r:embed="rId4" cstate="print"/>
          <a:stretch>
            <a:fillRect/>
          </a:stretch>
        </p:blipFill>
        <p:spPr>
          <a:xfrm>
            <a:off x="395536" y="839154"/>
            <a:ext cx="8352928" cy="5506959"/>
          </a:xfrm>
          <a:prstGeom prst="rect">
            <a:avLst/>
          </a:prstGeom>
          <a:solidFill>
            <a:srgbClr val="FFCCFF"/>
          </a:solidFill>
        </p:spPr>
      </p:pic>
      <p:sp>
        <p:nvSpPr>
          <p:cNvPr id="6" name="Titre 1"/>
          <p:cNvSpPr>
            <a:spLocks noGrp="1"/>
          </p:cNvSpPr>
          <p:nvPr>
            <p:ph type="title"/>
          </p:nvPr>
        </p:nvSpPr>
        <p:spPr>
          <a:xfrm>
            <a:off x="107504" y="13103"/>
            <a:ext cx="8640960" cy="652718"/>
          </a:xfrm>
          <a:solidFill>
            <a:srgbClr val="FFCCFF"/>
          </a:solidFill>
        </p:spPr>
        <p:txBody>
          <a:bodyPr anchor="ctr">
            <a:normAutofit/>
          </a:bodyPr>
          <a:lstStyle/>
          <a:p>
            <a:pPr algn="ctr"/>
            <a:r>
              <a:rPr lang="fr-FR" dirty="0"/>
              <a:t>Un exemple de support eleve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8.wav"/>
                                        </p:tgtEl>
                                      </p:cMediaNode>
                                    </p:audio>
                                  </p:subTnLst>
                                </p:cTn>
                              </p:par>
                            </p:childTnLst>
                          </p:cTn>
                        </p:par>
                        <p:par>
                          <p:cTn id="7" fill="hold">
                            <p:stCondLst>
                              <p:cond delay="0"/>
                            </p:stCondLst>
                            <p:childTnLst>
                              <p:par>
                                <p:cTn id="8" presetID="2" presetClass="entr" presetSubtype="4" fill="hold" nodeType="afterEffect">
                                  <p:stCondLst>
                                    <p:cond delay="8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99792" y="2708920"/>
            <a:ext cx="5544616" cy="1754326"/>
          </a:xfrm>
          <a:prstGeom prst="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3600" b="1" dirty="0"/>
              <a:t>LANCEMENT SPECIFIQUE A LA CUISINE</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999" y="1628800"/>
            <a:ext cx="191477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0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19.wav"/>
                                        </p:tgtEl>
                                      </p:cMediaNode>
                                    </p:audio>
                                  </p:sub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APO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35023" y="3199642"/>
            <a:ext cx="4029372" cy="891952"/>
          </a:xfrm>
          <a:solidFill>
            <a:schemeClr val="accent2">
              <a:lumMod val="40000"/>
              <a:lumOff val="60000"/>
            </a:schemeClr>
          </a:solidFill>
        </p:spPr>
        <p:txBody>
          <a:bodyPr>
            <a:normAutofit/>
          </a:bodyPr>
          <a:lstStyle/>
          <a:p>
            <a:pPr marL="0" indent="0" algn="ctr">
              <a:buNone/>
            </a:pPr>
            <a:r>
              <a:rPr lang="fr-FR" b="1" dirty="0">
                <a:hlinkClick r:id="rId4" action="ppaction://hlinksldjump"/>
              </a:rPr>
              <a:t>Lancement spécifique en cuisine</a:t>
            </a:r>
            <a:endParaRPr lang="fr-FR" dirty="0"/>
          </a:p>
          <a:p>
            <a:pPr marL="365760" lvl="1" indent="0">
              <a:buNone/>
            </a:pPr>
            <a:endParaRPr lang="fr-FR" b="1" i="1" dirty="0">
              <a:solidFill>
                <a:schemeClr val="accent2">
                  <a:lumMod val="75000"/>
                </a:schemeClr>
              </a:solidFill>
            </a:endParaRPr>
          </a:p>
          <a:p>
            <a:pPr marL="365760" lvl="1" indent="0">
              <a:buNone/>
            </a:pPr>
            <a:endParaRPr lang="fr-FR" sz="1400" dirty="0"/>
          </a:p>
        </p:txBody>
      </p:sp>
      <p:sp>
        <p:nvSpPr>
          <p:cNvPr id="4" name="Titre 1"/>
          <p:cNvSpPr>
            <a:spLocks noGrp="1"/>
          </p:cNvSpPr>
          <p:nvPr>
            <p:ph type="title"/>
          </p:nvPr>
        </p:nvSpPr>
        <p:spPr>
          <a:xfrm>
            <a:off x="179512" y="188640"/>
            <a:ext cx="8574150" cy="562074"/>
          </a:xfrm>
          <a:solidFill>
            <a:srgbClr val="FFC000"/>
          </a:solidFill>
        </p:spPr>
        <p:txBody>
          <a:bodyPr anchor="t">
            <a:noAutofit/>
          </a:bodyPr>
          <a:lstStyle/>
          <a:p>
            <a:pPr algn="ctr"/>
            <a:r>
              <a:rPr lang="fr-FR" sz="3200" b="1" cap="none" dirty="0">
                <a:solidFill>
                  <a:schemeClr val="tx1"/>
                </a:solidFill>
              </a:rPr>
              <a:t>Choisir son module</a:t>
            </a:r>
            <a:endParaRPr lang="fr-FR" sz="3200" b="1" dirty="0">
              <a:solidFill>
                <a:schemeClr val="tx1"/>
              </a:solidFill>
            </a:endParaRPr>
          </a:p>
        </p:txBody>
      </p:sp>
      <p:sp>
        <p:nvSpPr>
          <p:cNvPr id="6" name="Espace réservé du contenu 2"/>
          <p:cNvSpPr txBox="1">
            <a:spLocks/>
          </p:cNvSpPr>
          <p:nvPr/>
        </p:nvSpPr>
        <p:spPr>
          <a:xfrm>
            <a:off x="2267744" y="2060848"/>
            <a:ext cx="4531307" cy="792088"/>
          </a:xfrm>
          <a:prstGeom prst="rect">
            <a:avLst/>
          </a:prstGeom>
          <a:solidFill>
            <a:srgbClr val="FFC000"/>
          </a:solidFill>
          <a:ln>
            <a:solidFill>
              <a:srgbClr val="FFC000"/>
            </a:solidFill>
          </a:ln>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fr-FR" b="1" dirty="0">
                <a:hlinkClick r:id="rId5" action="ppaction://hlinksldjump"/>
              </a:rPr>
              <a:t>Temps en commun :</a:t>
            </a:r>
          </a:p>
          <a:p>
            <a:pPr marL="0" indent="0">
              <a:buNone/>
            </a:pPr>
            <a:r>
              <a:rPr lang="fr-FR" b="1" dirty="0">
                <a:hlinkClick r:id="rId5" action="ppaction://hlinksldjump"/>
              </a:rPr>
              <a:t>La découverte des produits</a:t>
            </a:r>
            <a:r>
              <a:rPr lang="fr-FR" b="1" dirty="0"/>
              <a:t>  </a:t>
            </a:r>
          </a:p>
          <a:p>
            <a:pPr lvl="1"/>
            <a:endParaRPr lang="fr-FR" dirty="0"/>
          </a:p>
          <a:p>
            <a:endParaRPr lang="fr-FR" dirty="0"/>
          </a:p>
        </p:txBody>
      </p:sp>
      <p:sp>
        <p:nvSpPr>
          <p:cNvPr id="9" name="Espace réservé du contenu 2"/>
          <p:cNvSpPr txBox="1">
            <a:spLocks/>
          </p:cNvSpPr>
          <p:nvPr/>
        </p:nvSpPr>
        <p:spPr>
          <a:xfrm>
            <a:off x="4572000" y="3212976"/>
            <a:ext cx="3937495" cy="837009"/>
          </a:xfrm>
          <a:prstGeom prst="rect">
            <a:avLst/>
          </a:prstGeom>
          <a:solidFill>
            <a:srgbClr val="FFCCFF"/>
          </a:solidFill>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fr-FR" b="1" dirty="0">
                <a:hlinkClick r:id="rId6" action="ppaction://hlinksldjump"/>
              </a:rPr>
              <a:t>Lancement spécifique au restaurant</a:t>
            </a:r>
            <a:endParaRPr lang="fr-FR" b="1" dirty="0"/>
          </a:p>
        </p:txBody>
      </p:sp>
      <p:sp>
        <p:nvSpPr>
          <p:cNvPr id="12" name="Espace réservé du contenu 2"/>
          <p:cNvSpPr txBox="1">
            <a:spLocks/>
          </p:cNvSpPr>
          <p:nvPr/>
        </p:nvSpPr>
        <p:spPr>
          <a:xfrm>
            <a:off x="395536" y="4581128"/>
            <a:ext cx="3888432" cy="936104"/>
          </a:xfrm>
          <a:prstGeom prst="rect">
            <a:avLst/>
          </a:prstGeom>
          <a:solidFill>
            <a:srgbClr val="FFC000"/>
          </a:solidFill>
          <a:ln>
            <a:solidFill>
              <a:srgbClr val="FFC000"/>
            </a:solidFill>
          </a:ln>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fr-FR" sz="1800" b="1" dirty="0">
                <a:hlinkClick r:id="rId7" action="ppaction://hlinksldjump"/>
              </a:rPr>
              <a:t>Temps en commun :</a:t>
            </a:r>
          </a:p>
          <a:p>
            <a:pPr marL="0" indent="0" algn="ctr">
              <a:buNone/>
            </a:pPr>
            <a:r>
              <a:rPr lang="fr-FR" sz="1800" b="1" dirty="0">
                <a:hlinkClick r:id="rId7" action="ppaction://hlinksldjump"/>
              </a:rPr>
              <a:t>La dégustation</a:t>
            </a:r>
            <a:endParaRPr lang="fr-FR" sz="1800" b="1" dirty="0"/>
          </a:p>
          <a:p>
            <a:pPr lvl="1"/>
            <a:endParaRPr lang="fr-FR" dirty="0"/>
          </a:p>
          <a:p>
            <a:endParaRPr lang="fr-FR" dirty="0"/>
          </a:p>
        </p:txBody>
      </p:sp>
      <p:sp>
        <p:nvSpPr>
          <p:cNvPr id="13" name="Espace réservé du contenu 2"/>
          <p:cNvSpPr txBox="1">
            <a:spLocks/>
          </p:cNvSpPr>
          <p:nvPr/>
        </p:nvSpPr>
        <p:spPr>
          <a:xfrm>
            <a:off x="1619672" y="980728"/>
            <a:ext cx="5711854" cy="639531"/>
          </a:xfrm>
          <a:prstGeom prst="rect">
            <a:avLst/>
          </a:prstGeom>
          <a:solidFill>
            <a:srgbClr val="FFC000"/>
          </a:solidFill>
          <a:ln>
            <a:solidFill>
              <a:srgbClr val="FFC000"/>
            </a:solidFill>
          </a:ln>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None/>
            </a:pPr>
            <a:r>
              <a:rPr lang="fr-FR" b="1" dirty="0">
                <a:hlinkClick r:id="rId8" action="ppaction://hlinksldjump"/>
              </a:rPr>
              <a:t>L’organisation pédagogique du TP</a:t>
            </a:r>
            <a:endParaRPr lang="fr-FR" b="1" dirty="0"/>
          </a:p>
          <a:p>
            <a:pPr lvl="1"/>
            <a:endParaRPr lang="fr-FR" dirty="0"/>
          </a:p>
          <a:p>
            <a:pPr lvl="7"/>
            <a:endParaRPr lang="fr-FR" dirty="0"/>
          </a:p>
        </p:txBody>
      </p:sp>
      <p:sp>
        <p:nvSpPr>
          <p:cNvPr id="14" name="Espace réservé du contenu 2"/>
          <p:cNvSpPr txBox="1">
            <a:spLocks/>
          </p:cNvSpPr>
          <p:nvPr/>
        </p:nvSpPr>
        <p:spPr>
          <a:xfrm>
            <a:off x="2771800" y="5877272"/>
            <a:ext cx="3384377" cy="792088"/>
          </a:xfrm>
          <a:prstGeom prst="rect">
            <a:avLst/>
          </a:prstGeom>
          <a:solidFill>
            <a:srgbClr val="FFC000"/>
          </a:solidFill>
          <a:ln>
            <a:solidFill>
              <a:srgbClr val="FFC000"/>
            </a:solidFill>
          </a:ln>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fr-FR" b="1" dirty="0">
                <a:hlinkClick r:id="rId9" action="ppaction://hlinksldjump"/>
              </a:rPr>
              <a:t>Temps en commun :</a:t>
            </a:r>
          </a:p>
          <a:p>
            <a:pPr marL="0" indent="0" algn="ctr">
              <a:buNone/>
            </a:pPr>
            <a:r>
              <a:rPr lang="fr-FR" b="1" dirty="0">
                <a:hlinkClick r:id="rId9" action="ppaction://hlinksldjump"/>
              </a:rPr>
              <a:t>La synthèse</a:t>
            </a:r>
            <a:endParaRPr lang="fr-FR" b="1" dirty="0"/>
          </a:p>
          <a:p>
            <a:pPr lvl="1"/>
            <a:endParaRPr lang="fr-FR" dirty="0"/>
          </a:p>
          <a:p>
            <a:endParaRPr lang="fr-FR" dirty="0"/>
          </a:p>
        </p:txBody>
      </p:sp>
      <p:sp>
        <p:nvSpPr>
          <p:cNvPr id="15" name="Espace réservé du contenu 2"/>
          <p:cNvSpPr txBox="1">
            <a:spLocks/>
          </p:cNvSpPr>
          <p:nvPr/>
        </p:nvSpPr>
        <p:spPr>
          <a:xfrm>
            <a:off x="4572000" y="4653136"/>
            <a:ext cx="3895399" cy="835829"/>
          </a:xfrm>
          <a:prstGeom prst="rect">
            <a:avLst/>
          </a:prstGeom>
          <a:solidFill>
            <a:srgbClr val="FFC000"/>
          </a:solidFill>
          <a:ln>
            <a:solidFill>
              <a:srgbClr val="FFC000"/>
            </a:solidFill>
          </a:ln>
        </p:spPr>
        <p:txBody>
          <a:bodyPr vert="horz">
            <a:normAutofit fontScale="550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buNone/>
            </a:pPr>
            <a:r>
              <a:rPr lang="fr-FR" sz="3200" b="1" dirty="0">
                <a:hlinkClick r:id="rId10" action="ppaction://hlinksldjump"/>
              </a:rPr>
              <a:t>Temps en commun :</a:t>
            </a:r>
          </a:p>
          <a:p>
            <a:pPr marL="0" indent="0" algn="ctr">
              <a:buNone/>
            </a:pPr>
            <a:r>
              <a:rPr lang="fr-FR" sz="3200" b="1" dirty="0">
                <a:hlinkClick r:id="rId10" action="ppaction://hlinksldjump"/>
              </a:rPr>
              <a:t>La démonstration technique</a:t>
            </a:r>
            <a:endParaRPr lang="fr-FR" sz="3200" b="1" dirty="0"/>
          </a:p>
          <a:p>
            <a:pPr lvl="1"/>
            <a:endParaRPr lang="fr-FR" sz="2800" dirty="0"/>
          </a:p>
          <a:p>
            <a:endParaRPr lang="fr-FR" dirty="0"/>
          </a:p>
        </p:txBody>
      </p:sp>
    </p:spTree>
    <p:extLst>
      <p:ext uri="{BB962C8B-B14F-4D97-AF65-F5344CB8AC3E}">
        <p14:creationId xmlns:p14="http://schemas.microsoft.com/office/powerpoint/2010/main" val="356665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wav"/>
                                        </p:tgtEl>
                                      </p:cMediaNode>
                                    </p:audio>
                                  </p:subTnLst>
                                </p:cTn>
                              </p:par>
                            </p:childTnLst>
                          </p:cTn>
                        </p:par>
                        <p:par>
                          <p:cTn id="7" fill="hold">
                            <p:stCondLst>
                              <p:cond delay="0"/>
                            </p:stCondLst>
                            <p:childTnLst>
                              <p:par>
                                <p:cTn id="8" presetID="2" presetClass="entr" presetSubtype="4" fill="hold" grpId="0" nodeType="afterEffect">
                                  <p:stCondLst>
                                    <p:cond delay="500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par>
                          <p:cTn id="12" fill="hold">
                            <p:stCondLst>
                              <p:cond delay="5500"/>
                            </p:stCondLst>
                            <p:childTnLst>
                              <p:par>
                                <p:cTn id="13" presetID="2" presetClass="entr" presetSubtype="4" fill="hold" grpId="0" nodeType="afterEffect">
                                  <p:stCondLst>
                                    <p:cond delay="9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5000"/>
                            </p:stCondLst>
                            <p:childTnLst>
                              <p:par>
                                <p:cTn id="18" presetID="2" presetClass="entr" presetSubtype="4"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16000"/>
                            </p:stCondLst>
                            <p:childTnLst>
                              <p:par>
                                <p:cTn id="23" presetID="2" presetClass="entr" presetSubtype="4"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17000"/>
                            </p:stCondLst>
                            <p:childTnLst>
                              <p:par>
                                <p:cTn id="28" presetID="2" presetClass="entr" presetSubtype="4" fill="hold" grpId="0" nodeType="after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18000"/>
                            </p:stCondLst>
                            <p:childTnLst>
                              <p:par>
                                <p:cTn id="33" presetID="2" presetClass="entr" presetSubtype="4" fill="hold" grpId="0" nodeType="afterEffect">
                                  <p:stCondLst>
                                    <p:cond delay="2000"/>
                                  </p:stCondLst>
                                  <p:childTnLst>
                                    <p:set>
                                      <p:cBhvr>
                                        <p:cTn id="34" dur="1" fill="hold">
                                          <p:stCondLst>
                                            <p:cond delay="0"/>
                                          </p:stCondLst>
                                        </p:cTn>
                                        <p:tgtEl>
                                          <p:spTgt spid="3">
                                            <p:bg/>
                                          </p:spTgt>
                                        </p:tgtEl>
                                        <p:attrNameLst>
                                          <p:attrName>style.visibility</p:attrName>
                                        </p:attrNameLst>
                                      </p:cBhvr>
                                      <p:to>
                                        <p:strVal val="visible"/>
                                      </p:to>
                                    </p:set>
                                    <p:anim calcmode="lin" valueType="num">
                                      <p:cBhvr additive="base">
                                        <p:cTn id="3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3">
                                            <p:bg/>
                                          </p:spTgt>
                                        </p:tgtEl>
                                        <p:attrNameLst>
                                          <p:attrName>ppt_y</p:attrName>
                                        </p:attrNameLst>
                                      </p:cBhvr>
                                      <p:tavLst>
                                        <p:tav tm="0">
                                          <p:val>
                                            <p:strVal val="1+#ppt_h/2"/>
                                          </p:val>
                                        </p:tav>
                                        <p:tav tm="100000">
                                          <p:val>
                                            <p:strVal val="#ppt_y"/>
                                          </p:val>
                                        </p:tav>
                                      </p:tavLst>
                                    </p:anim>
                                  </p:childTnLst>
                                </p:cTn>
                              </p:par>
                            </p:childTnLst>
                          </p:cTn>
                        </p:par>
                        <p:par>
                          <p:cTn id="37" fill="hold">
                            <p:stCondLst>
                              <p:cond delay="20500"/>
                            </p:stCondLst>
                            <p:childTnLst>
                              <p:par>
                                <p:cTn id="38" presetID="2" presetClass="entr" presetSubtype="4" fill="hold" grpId="0" nodeType="afterEffect">
                                  <p:stCondLst>
                                    <p:cond delay="2000"/>
                                  </p:stCondLst>
                                  <p:childTnLst>
                                    <p:set>
                                      <p:cBhvr>
                                        <p:cTn id="39" dur="1" fill="hold">
                                          <p:stCondLst>
                                            <p:cond delay="0"/>
                                          </p:stCondLst>
                                        </p:cTn>
                                        <p:tgtEl>
                                          <p:spTgt spid="3">
                                            <p:txEl>
                                              <p:pRg st="0" end="0"/>
                                            </p:txEl>
                                          </p:spTgt>
                                        </p:tgtEl>
                                        <p:attrNameLst>
                                          <p:attrName>style.visibility</p:attrName>
                                        </p:attrNameLst>
                                      </p:cBhvr>
                                      <p:to>
                                        <p:strVal val="visible"/>
                                      </p:to>
                                    </p:set>
                                    <p:anim calcmode="lin" valueType="num">
                                      <p:cBhvr additive="base">
                                        <p:cTn id="4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3000"/>
                            </p:stCondLst>
                            <p:childTnLst>
                              <p:par>
                                <p:cTn id="43" presetID="2" presetClass="entr" presetSubtype="4" fill="hold" grpId="0" nodeType="afterEffect">
                                  <p:stCondLst>
                                    <p:cond delay="200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6" grpId="0" animBg="1"/>
      <p:bldP spid="9"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63205" y="137820"/>
            <a:ext cx="7632848" cy="400110"/>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b="1" dirty="0"/>
              <a:t>ARTICULATION DE LA S</a:t>
            </a:r>
            <a:r>
              <a:rPr lang="fr-FR" sz="2000" b="1" dirty="0">
                <a:latin typeface="Century Schoolbook"/>
              </a:rPr>
              <a:t>É</a:t>
            </a:r>
            <a:r>
              <a:rPr lang="fr-FR" sz="2000" b="1" dirty="0"/>
              <a:t>ANCE</a:t>
            </a:r>
          </a:p>
        </p:txBody>
      </p:sp>
      <p:graphicFrame>
        <p:nvGraphicFramePr>
          <p:cNvPr id="4" name="Tableau 3"/>
          <p:cNvGraphicFramePr>
            <a:graphicFrameLocks noGrp="1"/>
          </p:cNvGraphicFramePr>
          <p:nvPr>
            <p:extLst>
              <p:ext uri="{D42A27DB-BD31-4B8C-83A1-F6EECF244321}">
                <p14:modId xmlns:p14="http://schemas.microsoft.com/office/powerpoint/2010/main" val="2076235571"/>
              </p:ext>
            </p:extLst>
          </p:nvPr>
        </p:nvGraphicFramePr>
        <p:xfrm>
          <a:off x="273313" y="951684"/>
          <a:ext cx="6172347" cy="3700863"/>
        </p:xfrm>
        <a:graphic>
          <a:graphicData uri="http://schemas.openxmlformats.org/drawingml/2006/table">
            <a:tbl>
              <a:tblPr firstRow="1" bandRow="1">
                <a:tableStyleId>{21E4AEA4-8DFA-4A89-87EB-49C32662AFE0}</a:tableStyleId>
              </a:tblPr>
              <a:tblGrid>
                <a:gridCol w="1476737">
                  <a:extLst>
                    <a:ext uri="{9D8B030D-6E8A-4147-A177-3AD203B41FA5}">
                      <a16:colId xmlns:a16="http://schemas.microsoft.com/office/drawing/2014/main" val="20002"/>
                    </a:ext>
                  </a:extLst>
                </a:gridCol>
                <a:gridCol w="1304269">
                  <a:extLst>
                    <a:ext uri="{9D8B030D-6E8A-4147-A177-3AD203B41FA5}">
                      <a16:colId xmlns:a16="http://schemas.microsoft.com/office/drawing/2014/main" val="20000"/>
                    </a:ext>
                  </a:extLst>
                </a:gridCol>
                <a:gridCol w="1764621">
                  <a:extLst>
                    <a:ext uri="{9D8B030D-6E8A-4147-A177-3AD203B41FA5}">
                      <a16:colId xmlns:a16="http://schemas.microsoft.com/office/drawing/2014/main" val="20001"/>
                    </a:ext>
                  </a:extLst>
                </a:gridCol>
                <a:gridCol w="1626720">
                  <a:extLst>
                    <a:ext uri="{9D8B030D-6E8A-4147-A177-3AD203B41FA5}">
                      <a16:colId xmlns:a16="http://schemas.microsoft.com/office/drawing/2014/main" val="20003"/>
                    </a:ext>
                  </a:extLst>
                </a:gridCol>
              </a:tblGrid>
              <a:tr h="647002">
                <a:tc>
                  <a:txBody>
                    <a:bodyPr/>
                    <a:lstStyle/>
                    <a:p>
                      <a:pPr algn="ctr"/>
                      <a:r>
                        <a:rPr lang="fr-FR" sz="1050" dirty="0">
                          <a:solidFill>
                            <a:schemeClr val="tx1"/>
                          </a:solidFill>
                        </a:rPr>
                        <a:t>COMPETENCES</a:t>
                      </a:r>
                    </a:p>
                    <a:p>
                      <a:pPr algn="ctr"/>
                      <a:r>
                        <a:rPr lang="fr-FR" sz="1050" dirty="0">
                          <a:solidFill>
                            <a:schemeClr val="tx1"/>
                          </a:solidFill>
                        </a:rPr>
                        <a:t>2</a:t>
                      </a:r>
                      <a:r>
                        <a:rPr lang="fr-FR" sz="1050" baseline="30000" dirty="0">
                          <a:solidFill>
                            <a:schemeClr val="tx1"/>
                          </a:solidFill>
                        </a:rPr>
                        <a:t>nde</a:t>
                      </a:r>
                      <a:r>
                        <a:rPr lang="fr-FR" sz="1050" dirty="0">
                          <a:solidFill>
                            <a:schemeClr val="tx1"/>
                          </a:solidFill>
                        </a:rPr>
                        <a:t> </a:t>
                      </a:r>
                      <a:r>
                        <a:rPr lang="fr-FR" sz="1050" baseline="0" dirty="0">
                          <a:solidFill>
                            <a:schemeClr val="tx1"/>
                          </a:solidFill>
                        </a:rPr>
                        <a:t> </a:t>
                      </a:r>
                      <a:r>
                        <a:rPr lang="fr-FR" sz="1050" dirty="0">
                          <a:solidFill>
                            <a:schemeClr val="tx1"/>
                          </a:solidFill>
                        </a:rPr>
                        <a:t>FM-HR</a:t>
                      </a:r>
                    </a:p>
                    <a:p>
                      <a:pPr algn="ctr"/>
                      <a:r>
                        <a:rPr lang="fr-FR" sz="1050" dirty="0">
                          <a:solidFill>
                            <a:schemeClr val="tx1"/>
                          </a:solidFill>
                        </a:rPr>
                        <a:t>(</a:t>
                      </a:r>
                      <a:r>
                        <a:rPr lang="fr-FR" sz="1050" dirty="0" err="1">
                          <a:solidFill>
                            <a:schemeClr val="tx1"/>
                          </a:solidFill>
                        </a:rPr>
                        <a:t>cf.vademecum</a:t>
                      </a:r>
                      <a:r>
                        <a:rPr lang="fr-FR" sz="1050" dirty="0">
                          <a:solidFill>
                            <a:schemeClr val="tx1"/>
                          </a:solidFill>
                        </a:rPr>
                        <a:t>)</a:t>
                      </a:r>
                    </a:p>
                  </a:txBody>
                  <a:tcPr>
                    <a:solidFill>
                      <a:schemeClr val="accent2">
                        <a:lumMod val="40000"/>
                        <a:lumOff val="60000"/>
                      </a:schemeClr>
                    </a:solidFill>
                  </a:tcPr>
                </a:tc>
                <a:tc>
                  <a:txBody>
                    <a:bodyPr/>
                    <a:lstStyle/>
                    <a:p>
                      <a:pPr algn="ctr"/>
                      <a:r>
                        <a:rPr lang="fr-FR" sz="1200" dirty="0">
                          <a:solidFill>
                            <a:schemeClr val="tx1"/>
                          </a:solidFill>
                        </a:rPr>
                        <a:t>MENU</a:t>
                      </a:r>
                    </a:p>
                  </a:txBody>
                  <a:tcPr>
                    <a:solidFill>
                      <a:schemeClr val="accent2">
                        <a:lumMod val="40000"/>
                        <a:lumOff val="60000"/>
                      </a:schemeClr>
                    </a:solidFill>
                  </a:tcPr>
                </a:tc>
                <a:tc>
                  <a:txBody>
                    <a:bodyPr/>
                    <a:lstStyle/>
                    <a:p>
                      <a:pPr algn="ctr"/>
                      <a:r>
                        <a:rPr lang="fr-FR" sz="1100" dirty="0">
                          <a:solidFill>
                            <a:schemeClr val="tx1"/>
                          </a:solidFill>
                        </a:rPr>
                        <a:t>CONTEXTES</a:t>
                      </a:r>
                      <a:r>
                        <a:rPr lang="fr-FR" sz="1100" baseline="0" dirty="0">
                          <a:solidFill>
                            <a:schemeClr val="tx1"/>
                          </a:solidFill>
                        </a:rPr>
                        <a:t>  DE REALISATIONS</a:t>
                      </a:r>
                      <a:endParaRPr lang="fr-FR" sz="1100" dirty="0">
                        <a:solidFill>
                          <a:schemeClr val="tx1"/>
                        </a:solidFill>
                      </a:endParaRPr>
                    </a:p>
                  </a:txBody>
                  <a:tcPr>
                    <a:solidFill>
                      <a:schemeClr val="accent2">
                        <a:lumMod val="40000"/>
                        <a:lumOff val="60000"/>
                      </a:schemeClr>
                    </a:solidFill>
                  </a:tcPr>
                </a:tc>
                <a:tc>
                  <a:txBody>
                    <a:bodyPr/>
                    <a:lstStyle/>
                    <a:p>
                      <a:pPr algn="ctr"/>
                      <a:r>
                        <a:rPr lang="fr-FR" sz="1200" dirty="0">
                          <a:solidFill>
                            <a:schemeClr val="tx1"/>
                          </a:solidFill>
                        </a:rPr>
                        <a:t>OBJECTIFS</a:t>
                      </a:r>
                    </a:p>
                  </a:txBody>
                  <a:tcPr>
                    <a:solidFill>
                      <a:schemeClr val="accent2">
                        <a:lumMod val="40000"/>
                        <a:lumOff val="60000"/>
                      </a:schemeClr>
                    </a:solidFill>
                  </a:tcPr>
                </a:tc>
                <a:extLst>
                  <a:ext uri="{0D108BD9-81ED-4DB2-BD59-A6C34878D82A}">
                    <a16:rowId xmlns:a16="http://schemas.microsoft.com/office/drawing/2014/main" val="10000"/>
                  </a:ext>
                </a:extLst>
              </a:tr>
              <a:tr h="6406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C1-3.1 Réaliser les potages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hlinkClick r:id="rId4" action="ppaction://hlinksldjump"/>
                          <a:hlinkMouseOver r:id="" action="ppaction://hlinkshowjump?jump=nextslide"/>
                        </a:rPr>
                        <a:t>Bisque</a:t>
                      </a:r>
                      <a:r>
                        <a:rPr lang="fr-FR" sz="1400" dirty="0">
                          <a:hlinkClick r:id="rId4" action="ppaction://hlinksldjump"/>
                        </a:rPr>
                        <a:t> de crustacés</a:t>
                      </a:r>
                      <a:endParaRPr lang="fr-FR" sz="1400" dirty="0"/>
                    </a:p>
                  </a:txBody>
                  <a:tcPr anchor="ctr"/>
                </a:tc>
                <a:tc>
                  <a:txBody>
                    <a:bodyPr/>
                    <a:lstStyle/>
                    <a:p>
                      <a:pPr algn="ctr"/>
                      <a:r>
                        <a:rPr lang="fr-FR" sz="1200" b="1" dirty="0">
                          <a:solidFill>
                            <a:srgbClr val="FF0000"/>
                          </a:solidFill>
                        </a:rPr>
                        <a:t>Réalisations en commun</a:t>
                      </a:r>
                    </a:p>
                  </a:txBody>
                  <a:tcPr anchor="ctr"/>
                </a:tc>
                <a:tc>
                  <a:txBody>
                    <a:bodyPr/>
                    <a:lstStyle/>
                    <a:p>
                      <a:pPr algn="l"/>
                      <a:r>
                        <a:rPr lang="fr-FR" sz="1200" dirty="0"/>
                        <a:t>Réaliser un potage lié à base de riz</a:t>
                      </a:r>
                    </a:p>
                  </a:txBody>
                  <a:tcPr anchor="ctr"/>
                </a:tc>
                <a:extLst>
                  <a:ext uri="{0D108BD9-81ED-4DB2-BD59-A6C34878D82A}">
                    <a16:rowId xmlns:a16="http://schemas.microsoft.com/office/drawing/2014/main" val="10001"/>
                  </a:ext>
                </a:extLst>
              </a:tr>
              <a:tr h="16218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C1-2.11 Mettre en œuvre les cuissons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a:t>C1-3.3 Produire des mets à base de poissons, coquillages, crustacés, mollusques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hlinkClick r:id="rId5" action="ppaction://hlinksldjump"/>
                        </a:rPr>
                        <a:t>Sole à  la Grenobloise, pommes à la vapeur</a:t>
                      </a:r>
                      <a:endParaRPr lang="fr-FR" sz="1400" dirty="0"/>
                    </a:p>
                  </a:txBody>
                  <a:tcPr anchor="ctr"/>
                </a:tc>
                <a:tc>
                  <a:txBody>
                    <a:bodyPr/>
                    <a:lstStyle/>
                    <a:p>
                      <a:pPr algn="ctr"/>
                      <a:r>
                        <a:rPr lang="fr-FR" sz="1200" b="1" dirty="0">
                          <a:solidFill>
                            <a:srgbClr val="FF0000"/>
                          </a:solidFill>
                        </a:rPr>
                        <a:t>Travail individuel</a:t>
                      </a:r>
                    </a:p>
                    <a:p>
                      <a:pPr algn="ctr"/>
                      <a:r>
                        <a:rPr lang="fr-FR" sz="1200" dirty="0"/>
                        <a:t>Démo</a:t>
                      </a:r>
                      <a:r>
                        <a:rPr lang="fr-FR" sz="1200" baseline="0" dirty="0"/>
                        <a:t> sur :</a:t>
                      </a:r>
                    </a:p>
                    <a:p>
                      <a:pPr marL="171450" indent="-171450" algn="ctr">
                        <a:buFont typeface="Arial" charset="0"/>
                        <a:buChar char="•"/>
                      </a:pPr>
                      <a:r>
                        <a:rPr lang="fr-FR" sz="1200" baseline="0" dirty="0"/>
                        <a:t>l’habillage de la sole</a:t>
                      </a:r>
                    </a:p>
                    <a:p>
                      <a:pPr marL="171450" indent="-171450" algn="ctr">
                        <a:buFont typeface="Arial" charset="0"/>
                        <a:buChar char="•"/>
                      </a:pPr>
                      <a:r>
                        <a:rPr lang="fr-FR" sz="1200" baseline="0" dirty="0"/>
                        <a:t>La cuisson meunière</a:t>
                      </a:r>
                      <a:endParaRPr lang="fr-FR" sz="1200" dirty="0"/>
                    </a:p>
                  </a:txBody>
                  <a:tcPr anchor="ctr"/>
                </a:tc>
                <a:tc>
                  <a:txBody>
                    <a:bodyPr/>
                    <a:lstStyle/>
                    <a:p>
                      <a:pPr algn="l"/>
                      <a:r>
                        <a:rPr lang="fr-FR" sz="1200" dirty="0"/>
                        <a:t>Habiller un poisson plat</a:t>
                      </a:r>
                    </a:p>
                    <a:p>
                      <a:pPr algn="l"/>
                      <a:r>
                        <a:rPr lang="fr-FR" sz="1200" dirty="0"/>
                        <a:t>Réaliser une cuisson</a:t>
                      </a:r>
                      <a:r>
                        <a:rPr lang="fr-FR" sz="1200" baseline="0" dirty="0"/>
                        <a:t> sauter</a:t>
                      </a:r>
                    </a:p>
                    <a:p>
                      <a:pPr algn="l"/>
                      <a:r>
                        <a:rPr lang="fr-FR" sz="1200" baseline="0" dirty="0"/>
                        <a:t>Cuire des légumes à la vapeur</a:t>
                      </a:r>
                      <a:endParaRPr lang="fr-FR" sz="1200" dirty="0"/>
                    </a:p>
                  </a:txBody>
                  <a:tcPr/>
                </a:tc>
                <a:extLst>
                  <a:ext uri="{0D108BD9-81ED-4DB2-BD59-A6C34878D82A}">
                    <a16:rowId xmlns:a16="http://schemas.microsoft.com/office/drawing/2014/main" val="10002"/>
                  </a:ext>
                </a:extLst>
              </a:tr>
              <a:tr h="791392">
                <a:tc>
                  <a:txBody>
                    <a:bodyPr/>
                    <a:lstStyle/>
                    <a:p>
                      <a:pPr marL="0" indent="0" algn="ctr">
                        <a:buFont typeface="Arial" charset="0"/>
                        <a:buNone/>
                      </a:pPr>
                      <a:r>
                        <a:rPr lang="fr-FR" sz="1100" dirty="0"/>
                        <a:t>C1-4.1 Dresser et mettre en valeur les préparations </a:t>
                      </a:r>
                      <a:endParaRPr lang="fr-FR" sz="1400" dirty="0"/>
                    </a:p>
                  </a:txBody>
                  <a:tcPr anchor="ctr"/>
                </a:tc>
                <a:tc>
                  <a:txBody>
                    <a:bodyPr/>
                    <a:lstStyle/>
                    <a:p>
                      <a:pPr marL="0" indent="0" algn="ctr">
                        <a:buFont typeface="Arial" charset="0"/>
                        <a:buNone/>
                      </a:pPr>
                      <a:r>
                        <a:rPr lang="fr-FR" sz="1400" dirty="0">
                          <a:hlinkClick r:id="" action="ppaction://noaction"/>
                        </a:rPr>
                        <a:t>Tarte au chocolat</a:t>
                      </a:r>
                      <a:endParaRPr lang="fr-FR" sz="1400" dirty="0"/>
                    </a:p>
                  </a:txBody>
                  <a:tcPr anchor="ctr"/>
                </a:tc>
                <a:tc>
                  <a:txBody>
                    <a:bodyPr/>
                    <a:lstStyle/>
                    <a:p>
                      <a:pPr algn="ctr"/>
                      <a:r>
                        <a:rPr lang="fr-FR" sz="1200" b="1" dirty="0"/>
                        <a:t>Réalisation</a:t>
                      </a:r>
                      <a:r>
                        <a:rPr lang="fr-FR" sz="1200" b="1" baseline="0" dirty="0"/>
                        <a:t>  par un autre groupe</a:t>
                      </a:r>
                    </a:p>
                    <a:p>
                      <a:pPr algn="ctr"/>
                      <a:r>
                        <a:rPr lang="fr-FR" sz="1200" b="1" baseline="0" dirty="0">
                          <a:solidFill>
                            <a:srgbClr val="FF0000"/>
                          </a:solidFill>
                        </a:rPr>
                        <a:t>usage de PAI</a:t>
                      </a:r>
                      <a:endParaRPr lang="fr-FR" sz="1200" b="1" dirty="0">
                        <a:solidFill>
                          <a:srgbClr val="FF0000"/>
                        </a:solidFill>
                      </a:endParaRPr>
                    </a:p>
                  </a:txBody>
                  <a:tcPr anchor="ctr"/>
                </a:tc>
                <a:tc>
                  <a:txBody>
                    <a:bodyPr/>
                    <a:lstStyle/>
                    <a:p>
                      <a:pPr algn="l"/>
                      <a:r>
                        <a:rPr lang="fr-FR" sz="1200" dirty="0"/>
                        <a:t>Dresser</a:t>
                      </a:r>
                      <a:r>
                        <a:rPr lang="fr-FR" sz="1200" baseline="0" dirty="0"/>
                        <a:t>  un dessert à  l’assiette</a:t>
                      </a:r>
                      <a:endParaRPr lang="fr-FR" sz="1200" dirty="0"/>
                    </a:p>
                  </a:txBody>
                  <a:tcPr anchor="ctr"/>
                </a:tc>
                <a:extLst>
                  <a:ext uri="{0D108BD9-81ED-4DB2-BD59-A6C34878D82A}">
                    <a16:rowId xmlns:a16="http://schemas.microsoft.com/office/drawing/2014/main" val="10003"/>
                  </a:ext>
                </a:extLst>
              </a:tr>
            </a:tbl>
          </a:graphicData>
        </a:graphic>
      </p:graphicFrame>
      <p:grpSp>
        <p:nvGrpSpPr>
          <p:cNvPr id="17" name="Groupe 16"/>
          <p:cNvGrpSpPr/>
          <p:nvPr/>
        </p:nvGrpSpPr>
        <p:grpSpPr>
          <a:xfrm>
            <a:off x="50373" y="4896039"/>
            <a:ext cx="2085639" cy="916785"/>
            <a:chOff x="76879" y="4405297"/>
            <a:chExt cx="2085639" cy="916785"/>
          </a:xfrm>
        </p:grpSpPr>
        <p:grpSp>
          <p:nvGrpSpPr>
            <p:cNvPr id="5" name="Groupe 4"/>
            <p:cNvGrpSpPr/>
            <p:nvPr/>
          </p:nvGrpSpPr>
          <p:grpSpPr>
            <a:xfrm>
              <a:off x="76879" y="4557101"/>
              <a:ext cx="2085639" cy="764981"/>
              <a:chOff x="161869" y="4525864"/>
              <a:chExt cx="2085639" cy="764981"/>
            </a:xfrm>
          </p:grpSpPr>
          <p:grpSp>
            <p:nvGrpSpPr>
              <p:cNvPr id="27" name="Groupe 26"/>
              <p:cNvGrpSpPr/>
              <p:nvPr/>
            </p:nvGrpSpPr>
            <p:grpSpPr>
              <a:xfrm rot="21345924">
                <a:off x="161869" y="4525864"/>
                <a:ext cx="2085639" cy="764981"/>
                <a:chOff x="911151" y="2262448"/>
                <a:chExt cx="3261912" cy="2876166"/>
              </a:xfrm>
            </p:grpSpPr>
            <p:sp>
              <p:nvSpPr>
                <p:cNvPr id="28"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e 28"/>
                <p:cNvGrpSpPr/>
                <p:nvPr/>
              </p:nvGrpSpPr>
              <p:grpSpPr>
                <a:xfrm>
                  <a:off x="911151" y="2262448"/>
                  <a:ext cx="3261912" cy="2876166"/>
                  <a:chOff x="3851532" y="1530934"/>
                  <a:chExt cx="3261912" cy="2876166"/>
                </a:xfrm>
              </p:grpSpPr>
              <p:sp>
                <p:nvSpPr>
                  <p:cNvPr id="30"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7" name="Rectangle à coins arrondis 6"/>
              <p:cNvSpPr/>
              <p:nvPr/>
            </p:nvSpPr>
            <p:spPr>
              <a:xfrm rot="20553673">
                <a:off x="254650" y="4585257"/>
                <a:ext cx="1828797" cy="60240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IMPACT ENVIRONNEMENTAL</a:t>
                </a:r>
              </a:p>
            </p:txBody>
          </p:sp>
        </p:grpSp>
        <p:grpSp>
          <p:nvGrpSpPr>
            <p:cNvPr id="32" name="Groupe 31"/>
            <p:cNvGrpSpPr/>
            <p:nvPr/>
          </p:nvGrpSpPr>
          <p:grpSpPr>
            <a:xfrm rot="682902">
              <a:off x="930820" y="4405297"/>
              <a:ext cx="223501" cy="363133"/>
              <a:chOff x="6324195" y="2380134"/>
              <a:chExt cx="816091" cy="1892292"/>
            </a:xfrm>
          </p:grpSpPr>
          <p:sp>
            <p:nvSpPr>
              <p:cNvPr id="33"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68" name="Groupe 67"/>
          <p:cNvGrpSpPr/>
          <p:nvPr/>
        </p:nvGrpSpPr>
        <p:grpSpPr>
          <a:xfrm>
            <a:off x="6819756" y="527992"/>
            <a:ext cx="2402709" cy="994391"/>
            <a:chOff x="5968285" y="1035477"/>
            <a:chExt cx="2402709" cy="994391"/>
          </a:xfrm>
        </p:grpSpPr>
        <p:grpSp>
          <p:nvGrpSpPr>
            <p:cNvPr id="55" name="Groupe 54"/>
            <p:cNvGrpSpPr/>
            <p:nvPr/>
          </p:nvGrpSpPr>
          <p:grpSpPr>
            <a:xfrm rot="21345924">
              <a:off x="5968285" y="1035477"/>
              <a:ext cx="2402709" cy="994391"/>
              <a:chOff x="911151" y="2262448"/>
              <a:chExt cx="3261912" cy="2876166"/>
            </a:xfrm>
          </p:grpSpPr>
          <p:sp>
            <p:nvSpPr>
              <p:cNvPr id="56"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7" name="Groupe 56"/>
              <p:cNvGrpSpPr/>
              <p:nvPr/>
            </p:nvGrpSpPr>
            <p:grpSpPr>
              <a:xfrm>
                <a:off x="911151" y="2262448"/>
                <a:ext cx="3261912" cy="2876166"/>
                <a:chOff x="3851532" y="1530934"/>
                <a:chExt cx="3261912" cy="2876166"/>
              </a:xfrm>
            </p:grpSpPr>
            <p:sp>
              <p:nvSpPr>
                <p:cNvPr id="58"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3" name="Rectangle à coins arrondis 22"/>
            <p:cNvSpPr/>
            <p:nvPr/>
          </p:nvSpPr>
          <p:spPr>
            <a:xfrm rot="20584419">
              <a:off x="6145362" y="1381419"/>
              <a:ext cx="1989175" cy="4499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POSTURES PROFESSIONNELLES</a:t>
              </a:r>
            </a:p>
          </p:txBody>
        </p:sp>
        <p:grpSp>
          <p:nvGrpSpPr>
            <p:cNvPr id="60" name="Groupe 59"/>
            <p:cNvGrpSpPr/>
            <p:nvPr/>
          </p:nvGrpSpPr>
          <p:grpSpPr>
            <a:xfrm rot="682902">
              <a:off x="6796085" y="1071219"/>
              <a:ext cx="223501" cy="363133"/>
              <a:chOff x="6324195" y="2380134"/>
              <a:chExt cx="816091" cy="1892292"/>
            </a:xfrm>
          </p:grpSpPr>
          <p:sp>
            <p:nvSpPr>
              <p:cNvPr id="61"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4"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8" name="Groupe 77"/>
          <p:cNvGrpSpPr/>
          <p:nvPr/>
        </p:nvGrpSpPr>
        <p:grpSpPr>
          <a:xfrm rot="1983177">
            <a:off x="3116968" y="6158504"/>
            <a:ext cx="1832153" cy="629766"/>
            <a:chOff x="2339752" y="4318706"/>
            <a:chExt cx="1832153" cy="629766"/>
          </a:xfrm>
        </p:grpSpPr>
        <p:grpSp>
          <p:nvGrpSpPr>
            <p:cNvPr id="77" name="Groupe 76"/>
            <p:cNvGrpSpPr/>
            <p:nvPr/>
          </p:nvGrpSpPr>
          <p:grpSpPr>
            <a:xfrm>
              <a:off x="2339752" y="4318706"/>
              <a:ext cx="1832153" cy="629766"/>
              <a:chOff x="2280415" y="3912838"/>
              <a:chExt cx="1938803" cy="629766"/>
            </a:xfrm>
          </p:grpSpPr>
          <p:grpSp>
            <p:nvGrpSpPr>
              <p:cNvPr id="3" name="Groupe 2"/>
              <p:cNvGrpSpPr/>
              <p:nvPr/>
            </p:nvGrpSpPr>
            <p:grpSpPr>
              <a:xfrm>
                <a:off x="2280415" y="4040458"/>
                <a:ext cx="1938803" cy="502146"/>
                <a:chOff x="2252381" y="4040458"/>
                <a:chExt cx="1938803" cy="502146"/>
              </a:xfrm>
            </p:grpSpPr>
            <p:sp>
              <p:nvSpPr>
                <p:cNvPr id="46" name="Rectangle 5"/>
                <p:cNvSpPr/>
                <p:nvPr/>
              </p:nvSpPr>
              <p:spPr>
                <a:xfrm rot="20820501">
                  <a:off x="2305644" y="4058417"/>
                  <a:ext cx="1790119" cy="483672"/>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7" name="Groupe 46"/>
                <p:cNvGrpSpPr/>
                <p:nvPr/>
              </p:nvGrpSpPr>
              <p:grpSpPr>
                <a:xfrm rot="21345924">
                  <a:off x="2252381" y="4040458"/>
                  <a:ext cx="1938803" cy="502146"/>
                  <a:chOff x="3851532" y="1530934"/>
                  <a:chExt cx="3261912" cy="2876166"/>
                </a:xfrm>
              </p:grpSpPr>
              <p:sp>
                <p:nvSpPr>
                  <p:cNvPr id="48"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69" name="Groupe 68"/>
              <p:cNvGrpSpPr/>
              <p:nvPr/>
            </p:nvGrpSpPr>
            <p:grpSpPr>
              <a:xfrm rot="682902">
                <a:off x="3043053" y="3912838"/>
                <a:ext cx="223501" cy="363133"/>
                <a:chOff x="6324195" y="2380134"/>
                <a:chExt cx="816091" cy="1892292"/>
              </a:xfrm>
            </p:grpSpPr>
            <p:sp>
              <p:nvSpPr>
                <p:cNvPr id="70"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3"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6" name="Rectangle à coins arrondis 15"/>
            <p:cNvSpPr/>
            <p:nvPr/>
          </p:nvSpPr>
          <p:spPr>
            <a:xfrm rot="20547239">
              <a:off x="2616171" y="4518407"/>
              <a:ext cx="1294318" cy="3352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SERVICE</a:t>
              </a:r>
            </a:p>
          </p:txBody>
        </p:sp>
      </p:grpSp>
      <p:grpSp>
        <p:nvGrpSpPr>
          <p:cNvPr id="167" name="Groupe 166"/>
          <p:cNvGrpSpPr/>
          <p:nvPr/>
        </p:nvGrpSpPr>
        <p:grpSpPr>
          <a:xfrm rot="1449900">
            <a:off x="6052090" y="4977932"/>
            <a:ext cx="1827861" cy="664277"/>
            <a:chOff x="3983200" y="3397755"/>
            <a:chExt cx="1827861" cy="664277"/>
          </a:xfrm>
        </p:grpSpPr>
        <p:grpSp>
          <p:nvGrpSpPr>
            <p:cNvPr id="50" name="Groupe 49"/>
            <p:cNvGrpSpPr/>
            <p:nvPr/>
          </p:nvGrpSpPr>
          <p:grpSpPr>
            <a:xfrm rot="21345924">
              <a:off x="3983200" y="3460239"/>
              <a:ext cx="1827861" cy="601793"/>
              <a:chOff x="911150" y="2262444"/>
              <a:chExt cx="3261913" cy="2876164"/>
            </a:xfrm>
          </p:grpSpPr>
          <p:sp>
            <p:nvSpPr>
              <p:cNvPr id="51"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2" name="Groupe 51"/>
              <p:cNvGrpSpPr/>
              <p:nvPr/>
            </p:nvGrpSpPr>
            <p:grpSpPr>
              <a:xfrm>
                <a:off x="911150" y="2262444"/>
                <a:ext cx="3261913" cy="2876164"/>
                <a:chOff x="3851531" y="1530930"/>
                <a:chExt cx="3261913" cy="2876164"/>
              </a:xfrm>
            </p:grpSpPr>
            <p:sp>
              <p:nvSpPr>
                <p:cNvPr id="53" name="Rectangle 5"/>
                <p:cNvSpPr/>
                <p:nvPr/>
              </p:nvSpPr>
              <p:spPr>
                <a:xfrm rot="21074577">
                  <a:off x="3851531" y="1530930"/>
                  <a:ext cx="3116184" cy="2876164"/>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9" name="Rectangle à coins arrondis 8"/>
            <p:cNvSpPr/>
            <p:nvPr/>
          </p:nvSpPr>
          <p:spPr>
            <a:xfrm rot="20671968">
              <a:off x="4259644" y="3603130"/>
              <a:ext cx="1248678" cy="42849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DRESSAGES</a:t>
              </a:r>
            </a:p>
          </p:txBody>
        </p:sp>
        <p:grpSp>
          <p:nvGrpSpPr>
            <p:cNvPr id="159" name="Groupe 158"/>
            <p:cNvGrpSpPr/>
            <p:nvPr/>
          </p:nvGrpSpPr>
          <p:grpSpPr>
            <a:xfrm rot="682902">
              <a:off x="4744660" y="3397755"/>
              <a:ext cx="223501" cy="363133"/>
              <a:chOff x="6324195" y="2380134"/>
              <a:chExt cx="816091" cy="1892292"/>
            </a:xfrm>
          </p:grpSpPr>
          <p:sp>
            <p:nvSpPr>
              <p:cNvPr id="160"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68" name="Groupe 167"/>
          <p:cNvGrpSpPr/>
          <p:nvPr/>
        </p:nvGrpSpPr>
        <p:grpSpPr>
          <a:xfrm rot="1543893">
            <a:off x="7397949" y="2404485"/>
            <a:ext cx="1863573" cy="729284"/>
            <a:chOff x="1230748" y="3197378"/>
            <a:chExt cx="2085639" cy="826302"/>
          </a:xfrm>
        </p:grpSpPr>
        <p:grpSp>
          <p:nvGrpSpPr>
            <p:cNvPr id="40" name="Groupe 39"/>
            <p:cNvGrpSpPr/>
            <p:nvPr/>
          </p:nvGrpSpPr>
          <p:grpSpPr>
            <a:xfrm rot="21345924">
              <a:off x="1230748" y="3258699"/>
              <a:ext cx="2085639" cy="764981"/>
              <a:chOff x="911151" y="2262448"/>
              <a:chExt cx="3261912" cy="2876166"/>
            </a:xfrm>
          </p:grpSpPr>
          <p:sp>
            <p:nvSpPr>
              <p:cNvPr id="41"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p:cNvGrpSpPr/>
              <p:nvPr/>
            </p:nvGrpSpPr>
            <p:grpSpPr>
              <a:xfrm>
                <a:off x="911151" y="2262448"/>
                <a:ext cx="3261912" cy="2876166"/>
                <a:chOff x="3851532" y="1530934"/>
                <a:chExt cx="3261912" cy="2876166"/>
              </a:xfrm>
            </p:grpSpPr>
            <p:sp>
              <p:nvSpPr>
                <p:cNvPr id="43"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ABFF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ABFF2B">
                        <a:shade val="30000"/>
                        <a:satMod val="115000"/>
                      </a:srgbClr>
                    </a:gs>
                    <a:gs pos="50000">
                      <a:srgbClr val="ABFF2B">
                        <a:shade val="67500"/>
                        <a:satMod val="115000"/>
                      </a:srgbClr>
                    </a:gs>
                    <a:gs pos="100000">
                      <a:srgbClr val="ABFF2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95" name="Groupe 94"/>
            <p:cNvGrpSpPr/>
            <p:nvPr/>
          </p:nvGrpSpPr>
          <p:grpSpPr>
            <a:xfrm rot="682902">
              <a:off x="2025269" y="3197378"/>
              <a:ext cx="223501" cy="363133"/>
              <a:chOff x="6324195" y="2380134"/>
              <a:chExt cx="816091" cy="1892292"/>
            </a:xfrm>
          </p:grpSpPr>
          <p:sp>
            <p:nvSpPr>
              <p:cNvPr id="96"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9"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 name="Rectangle à coins arrondis 9"/>
            <p:cNvSpPr/>
            <p:nvPr/>
          </p:nvSpPr>
          <p:spPr>
            <a:xfrm rot="20525320">
              <a:off x="1458511" y="3392602"/>
              <a:ext cx="1470271" cy="52231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PHASES TECHNIQUES</a:t>
              </a:r>
            </a:p>
          </p:txBody>
        </p:sp>
      </p:grpSp>
      <p:grpSp>
        <p:nvGrpSpPr>
          <p:cNvPr id="311" name="Groupe 310"/>
          <p:cNvGrpSpPr/>
          <p:nvPr/>
        </p:nvGrpSpPr>
        <p:grpSpPr>
          <a:xfrm rot="19812985">
            <a:off x="6174040" y="1426657"/>
            <a:ext cx="2082599" cy="1147893"/>
            <a:chOff x="4775848" y="1769913"/>
            <a:chExt cx="2082599" cy="1147893"/>
          </a:xfrm>
        </p:grpSpPr>
        <p:grpSp>
          <p:nvGrpSpPr>
            <p:cNvPr id="176" name="Groupe 175"/>
            <p:cNvGrpSpPr/>
            <p:nvPr/>
          </p:nvGrpSpPr>
          <p:grpSpPr>
            <a:xfrm rot="1512737">
              <a:off x="4775848" y="1871782"/>
              <a:ext cx="2082599" cy="1046024"/>
              <a:chOff x="369231" y="2217397"/>
              <a:chExt cx="2082599" cy="1046024"/>
            </a:xfrm>
          </p:grpSpPr>
          <p:grpSp>
            <p:nvGrpSpPr>
              <p:cNvPr id="169" name="Groupe 168"/>
              <p:cNvGrpSpPr/>
              <p:nvPr/>
            </p:nvGrpSpPr>
            <p:grpSpPr>
              <a:xfrm>
                <a:off x="369231" y="2217397"/>
                <a:ext cx="2082599" cy="1046024"/>
                <a:chOff x="718272" y="2262448"/>
                <a:chExt cx="3454791" cy="2876166"/>
              </a:xfrm>
            </p:grpSpPr>
            <p:sp>
              <p:nvSpPr>
                <p:cNvPr id="170"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1" name="Groupe 170"/>
                <p:cNvGrpSpPr/>
                <p:nvPr/>
              </p:nvGrpSpPr>
              <p:grpSpPr>
                <a:xfrm>
                  <a:off x="718272" y="2262448"/>
                  <a:ext cx="3454791" cy="2876166"/>
                  <a:chOff x="718272" y="2262448"/>
                  <a:chExt cx="3454791" cy="2876166"/>
                </a:xfrm>
              </p:grpSpPr>
              <p:grpSp>
                <p:nvGrpSpPr>
                  <p:cNvPr id="172" name="Groupe 171"/>
                  <p:cNvGrpSpPr/>
                  <p:nvPr/>
                </p:nvGrpSpPr>
                <p:grpSpPr>
                  <a:xfrm>
                    <a:off x="911151" y="2262448"/>
                    <a:ext cx="3261912" cy="2876166"/>
                    <a:chOff x="3851532" y="1530934"/>
                    <a:chExt cx="3261912" cy="2876166"/>
                  </a:xfrm>
                </p:grpSpPr>
                <p:sp>
                  <p:nvSpPr>
                    <p:cNvPr id="174"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3"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8" name="Rectangle à coins arrondis 17"/>
              <p:cNvSpPr/>
              <p:nvPr/>
            </p:nvSpPr>
            <p:spPr>
              <a:xfrm rot="20980797">
                <a:off x="495268" y="2549778"/>
                <a:ext cx="1726844" cy="56912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APPORTS TECHNOLOGIQUES</a:t>
                </a:r>
              </a:p>
            </p:txBody>
          </p:sp>
        </p:grpSp>
        <p:sp>
          <p:nvSpPr>
            <p:cNvPr id="177" name="Rectangle 21"/>
            <p:cNvSpPr/>
            <p:nvPr/>
          </p:nvSpPr>
          <p:spPr>
            <a:xfrm rot="708646">
              <a:off x="5379074" y="1769913"/>
              <a:ext cx="792106" cy="177237"/>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00B0F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2" name="Groupe 201"/>
          <p:cNvGrpSpPr/>
          <p:nvPr/>
        </p:nvGrpSpPr>
        <p:grpSpPr>
          <a:xfrm rot="937103">
            <a:off x="7614281" y="3398682"/>
            <a:ext cx="1440868" cy="857655"/>
            <a:chOff x="2230487" y="4245351"/>
            <a:chExt cx="1440868" cy="857655"/>
          </a:xfrm>
        </p:grpSpPr>
        <p:grpSp>
          <p:nvGrpSpPr>
            <p:cNvPr id="201" name="Groupe 200"/>
            <p:cNvGrpSpPr/>
            <p:nvPr/>
          </p:nvGrpSpPr>
          <p:grpSpPr>
            <a:xfrm>
              <a:off x="2230487" y="4352693"/>
              <a:ext cx="1440868" cy="750313"/>
              <a:chOff x="3059124" y="4467967"/>
              <a:chExt cx="1524290" cy="1096607"/>
            </a:xfrm>
          </p:grpSpPr>
          <p:grpSp>
            <p:nvGrpSpPr>
              <p:cNvPr id="185" name="Groupe 184"/>
              <p:cNvGrpSpPr/>
              <p:nvPr/>
            </p:nvGrpSpPr>
            <p:grpSpPr>
              <a:xfrm>
                <a:off x="3059124" y="4467967"/>
                <a:ext cx="1524290" cy="1096607"/>
                <a:chOff x="718272" y="2262448"/>
                <a:chExt cx="3454791" cy="2876166"/>
              </a:xfrm>
            </p:grpSpPr>
            <p:sp>
              <p:nvSpPr>
                <p:cNvPr id="186"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7" name="Groupe 186"/>
                <p:cNvGrpSpPr/>
                <p:nvPr/>
              </p:nvGrpSpPr>
              <p:grpSpPr>
                <a:xfrm>
                  <a:off x="718272" y="2262448"/>
                  <a:ext cx="3454791" cy="2876166"/>
                  <a:chOff x="718272" y="2262448"/>
                  <a:chExt cx="3454791" cy="2876166"/>
                </a:xfrm>
              </p:grpSpPr>
              <p:grpSp>
                <p:nvGrpSpPr>
                  <p:cNvPr id="188" name="Groupe 187"/>
                  <p:cNvGrpSpPr/>
                  <p:nvPr/>
                </p:nvGrpSpPr>
                <p:grpSpPr>
                  <a:xfrm>
                    <a:off x="911151" y="2262448"/>
                    <a:ext cx="3261912" cy="2876166"/>
                    <a:chOff x="3851532" y="1530934"/>
                    <a:chExt cx="3261912" cy="2876166"/>
                  </a:xfrm>
                </p:grpSpPr>
                <p:sp>
                  <p:nvSpPr>
                    <p:cNvPr id="190"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rgbClr val="FFD54F"/>
                        </a:gs>
                        <a:gs pos="0">
                          <a:srgbClr val="FFC000"/>
                        </a:gs>
                        <a:gs pos="73000">
                          <a:srgbClr val="FFD13F"/>
                        </a:gs>
                        <a:gs pos="100000">
                          <a:srgbClr val="FFC00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9" name="Rectangle 1"/>
                  <p:cNvSpPr/>
                  <p:nvPr/>
                </p:nvSpPr>
                <p:spPr>
                  <a:xfrm rot="21081215">
                    <a:off x="718272" y="2301870"/>
                    <a:ext cx="3004843" cy="453125"/>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5" name="Rectangle à coins arrondis 14"/>
              <p:cNvSpPr/>
              <p:nvPr/>
            </p:nvSpPr>
            <p:spPr>
              <a:xfrm rot="21081883">
                <a:off x="3243630" y="4790669"/>
                <a:ext cx="1105719" cy="38678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GESTUELS</a:t>
                </a:r>
              </a:p>
            </p:txBody>
          </p:sp>
        </p:grpSp>
        <p:grpSp>
          <p:nvGrpSpPr>
            <p:cNvPr id="151" name="Groupe 150"/>
            <p:cNvGrpSpPr/>
            <p:nvPr/>
          </p:nvGrpSpPr>
          <p:grpSpPr>
            <a:xfrm rot="682902">
              <a:off x="2876029" y="4245351"/>
              <a:ext cx="223501" cy="363133"/>
              <a:chOff x="6324195" y="2380134"/>
              <a:chExt cx="816091" cy="1892292"/>
            </a:xfrm>
          </p:grpSpPr>
          <p:sp>
            <p:nvSpPr>
              <p:cNvPr id="152"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04" name="Groupe 203"/>
          <p:cNvGrpSpPr/>
          <p:nvPr/>
        </p:nvGrpSpPr>
        <p:grpSpPr>
          <a:xfrm>
            <a:off x="1578940" y="5866698"/>
            <a:ext cx="1941415" cy="877995"/>
            <a:chOff x="2331266" y="5650367"/>
            <a:chExt cx="1941415" cy="877995"/>
          </a:xfrm>
        </p:grpSpPr>
        <p:grpSp>
          <p:nvGrpSpPr>
            <p:cNvPr id="200" name="Groupe 199"/>
            <p:cNvGrpSpPr/>
            <p:nvPr/>
          </p:nvGrpSpPr>
          <p:grpSpPr>
            <a:xfrm>
              <a:off x="2331266" y="5694884"/>
              <a:ext cx="1941415" cy="833478"/>
              <a:chOff x="6595323" y="1793450"/>
              <a:chExt cx="1941415" cy="833478"/>
            </a:xfrm>
          </p:grpSpPr>
          <p:grpSp>
            <p:nvGrpSpPr>
              <p:cNvPr id="192" name="Groupe 191"/>
              <p:cNvGrpSpPr/>
              <p:nvPr/>
            </p:nvGrpSpPr>
            <p:grpSpPr>
              <a:xfrm>
                <a:off x="6595323" y="1793450"/>
                <a:ext cx="1941415" cy="833478"/>
                <a:chOff x="718272" y="2262448"/>
                <a:chExt cx="3454791" cy="2876166"/>
              </a:xfrm>
            </p:grpSpPr>
            <p:sp>
              <p:nvSpPr>
                <p:cNvPr id="193"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4" name="Groupe 193"/>
                <p:cNvGrpSpPr/>
                <p:nvPr/>
              </p:nvGrpSpPr>
              <p:grpSpPr>
                <a:xfrm>
                  <a:off x="718272" y="2262448"/>
                  <a:ext cx="3454791" cy="2876166"/>
                  <a:chOff x="718272" y="2262448"/>
                  <a:chExt cx="3454791" cy="2876166"/>
                </a:xfrm>
              </p:grpSpPr>
              <p:grpSp>
                <p:nvGrpSpPr>
                  <p:cNvPr id="195" name="Groupe 194"/>
                  <p:cNvGrpSpPr/>
                  <p:nvPr/>
                </p:nvGrpSpPr>
                <p:grpSpPr>
                  <a:xfrm>
                    <a:off x="911151" y="2262448"/>
                    <a:ext cx="3261912" cy="2876166"/>
                    <a:chOff x="3851532" y="1530934"/>
                    <a:chExt cx="3261912" cy="2876166"/>
                  </a:xfrm>
                </p:grpSpPr>
                <p:sp>
                  <p:nvSpPr>
                    <p:cNvPr id="197"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rgbClr val="FFD54F"/>
                        </a:gs>
                        <a:gs pos="0">
                          <a:srgbClr val="FFC000"/>
                        </a:gs>
                        <a:gs pos="73000">
                          <a:srgbClr val="FFD13F"/>
                        </a:gs>
                        <a:gs pos="100000">
                          <a:srgbClr val="FFC00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6"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4" name="Rectangle à coins arrondis 13"/>
              <p:cNvSpPr/>
              <p:nvPr/>
            </p:nvSpPr>
            <p:spPr>
              <a:xfrm rot="20904580">
                <a:off x="6703022" y="1953539"/>
                <a:ext cx="1726018" cy="45620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COMMUNICATION</a:t>
                </a:r>
              </a:p>
            </p:txBody>
          </p:sp>
        </p:grpSp>
        <p:grpSp>
          <p:nvGrpSpPr>
            <p:cNvPr id="143" name="Groupe 142"/>
            <p:cNvGrpSpPr/>
            <p:nvPr/>
          </p:nvGrpSpPr>
          <p:grpSpPr>
            <a:xfrm rot="682902">
              <a:off x="3059299" y="5650367"/>
              <a:ext cx="223501" cy="363133"/>
              <a:chOff x="6324195" y="2380134"/>
              <a:chExt cx="816091" cy="1892292"/>
            </a:xfrm>
          </p:grpSpPr>
          <p:sp>
            <p:nvSpPr>
              <p:cNvPr id="144"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7"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36" name="Groupe 235"/>
          <p:cNvGrpSpPr/>
          <p:nvPr/>
        </p:nvGrpSpPr>
        <p:grpSpPr>
          <a:xfrm>
            <a:off x="5844626" y="5628936"/>
            <a:ext cx="1464196" cy="906328"/>
            <a:chOff x="119851" y="5690805"/>
            <a:chExt cx="1464196" cy="906328"/>
          </a:xfrm>
        </p:grpSpPr>
        <p:grpSp>
          <p:nvGrpSpPr>
            <p:cNvPr id="235" name="Groupe 234"/>
            <p:cNvGrpSpPr/>
            <p:nvPr/>
          </p:nvGrpSpPr>
          <p:grpSpPr>
            <a:xfrm>
              <a:off x="119851" y="5806825"/>
              <a:ext cx="1464196" cy="790308"/>
              <a:chOff x="1082572" y="1853476"/>
              <a:chExt cx="1464196" cy="790308"/>
            </a:xfrm>
          </p:grpSpPr>
          <p:grpSp>
            <p:nvGrpSpPr>
              <p:cNvPr id="212" name="Groupe 211"/>
              <p:cNvGrpSpPr/>
              <p:nvPr/>
            </p:nvGrpSpPr>
            <p:grpSpPr>
              <a:xfrm>
                <a:off x="1082572" y="1853476"/>
                <a:ext cx="1464196" cy="790308"/>
                <a:chOff x="718272" y="2262448"/>
                <a:chExt cx="3454791" cy="2876166"/>
              </a:xfrm>
            </p:grpSpPr>
            <p:sp>
              <p:nvSpPr>
                <p:cNvPr id="213"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nvGrpSpPr>
                <p:cNvPr id="214" name="Groupe 213"/>
                <p:cNvGrpSpPr/>
                <p:nvPr/>
              </p:nvGrpSpPr>
              <p:grpSpPr>
                <a:xfrm>
                  <a:off x="718272" y="2262448"/>
                  <a:ext cx="3454791" cy="2876166"/>
                  <a:chOff x="718272" y="2262448"/>
                  <a:chExt cx="3454791" cy="2876166"/>
                </a:xfrm>
              </p:grpSpPr>
              <p:grpSp>
                <p:nvGrpSpPr>
                  <p:cNvPr id="215" name="Groupe 214"/>
                  <p:cNvGrpSpPr/>
                  <p:nvPr/>
                </p:nvGrpSpPr>
                <p:grpSpPr>
                  <a:xfrm>
                    <a:off x="911151" y="2262448"/>
                    <a:ext cx="3261912" cy="2876166"/>
                    <a:chOff x="3851532" y="1530934"/>
                    <a:chExt cx="3261912" cy="2876166"/>
                  </a:xfrm>
                </p:grpSpPr>
                <p:sp>
                  <p:nvSpPr>
                    <p:cNvPr id="217"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FF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sp>
                  <p:nvSpPr>
                    <p:cNvPr id="218"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sp>
                <p:nvSpPr>
                  <p:cNvPr id="216"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grpSp>
          <p:sp>
            <p:nvSpPr>
              <p:cNvPr id="25" name="Rectangle à coins arrondis 24"/>
              <p:cNvSpPr/>
              <p:nvPr/>
            </p:nvSpPr>
            <p:spPr>
              <a:xfrm rot="21045288">
                <a:off x="1111415" y="2068610"/>
                <a:ext cx="1350816"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TRADITION</a:t>
                </a:r>
              </a:p>
            </p:txBody>
          </p:sp>
        </p:grpSp>
        <p:grpSp>
          <p:nvGrpSpPr>
            <p:cNvPr id="87" name="Groupe 86"/>
            <p:cNvGrpSpPr/>
            <p:nvPr/>
          </p:nvGrpSpPr>
          <p:grpSpPr>
            <a:xfrm rot="682902">
              <a:off x="774269" y="5690805"/>
              <a:ext cx="223501" cy="363133"/>
              <a:chOff x="6324195" y="2380134"/>
              <a:chExt cx="816091" cy="1892292"/>
            </a:xfrm>
          </p:grpSpPr>
          <p:sp>
            <p:nvSpPr>
              <p:cNvPr id="88"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1"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37" name="Groupe 236"/>
          <p:cNvGrpSpPr/>
          <p:nvPr/>
        </p:nvGrpSpPr>
        <p:grpSpPr>
          <a:xfrm>
            <a:off x="6293478" y="2697747"/>
            <a:ext cx="1541469" cy="1032368"/>
            <a:chOff x="5855669" y="3082116"/>
            <a:chExt cx="1541469" cy="1032368"/>
          </a:xfrm>
        </p:grpSpPr>
        <p:grpSp>
          <p:nvGrpSpPr>
            <p:cNvPr id="233" name="Groupe 232"/>
            <p:cNvGrpSpPr/>
            <p:nvPr/>
          </p:nvGrpSpPr>
          <p:grpSpPr>
            <a:xfrm>
              <a:off x="5855669" y="3163933"/>
              <a:ext cx="1541469" cy="950551"/>
              <a:chOff x="3601468" y="1614153"/>
              <a:chExt cx="1821968" cy="1222315"/>
            </a:xfrm>
          </p:grpSpPr>
          <p:grpSp>
            <p:nvGrpSpPr>
              <p:cNvPr id="226" name="Groupe 225"/>
              <p:cNvGrpSpPr/>
              <p:nvPr/>
            </p:nvGrpSpPr>
            <p:grpSpPr>
              <a:xfrm>
                <a:off x="3601468" y="1614153"/>
                <a:ext cx="1821968" cy="1222315"/>
                <a:chOff x="718272" y="2262448"/>
                <a:chExt cx="3454791" cy="2876166"/>
              </a:xfrm>
            </p:grpSpPr>
            <p:sp>
              <p:nvSpPr>
                <p:cNvPr id="227"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8" name="Groupe 227"/>
                <p:cNvGrpSpPr/>
                <p:nvPr/>
              </p:nvGrpSpPr>
              <p:grpSpPr>
                <a:xfrm>
                  <a:off x="718272" y="2262448"/>
                  <a:ext cx="3454791" cy="2876166"/>
                  <a:chOff x="718272" y="2262448"/>
                  <a:chExt cx="3454791" cy="2876166"/>
                </a:xfrm>
              </p:grpSpPr>
              <p:grpSp>
                <p:nvGrpSpPr>
                  <p:cNvPr id="229" name="Groupe 228"/>
                  <p:cNvGrpSpPr/>
                  <p:nvPr/>
                </p:nvGrpSpPr>
                <p:grpSpPr>
                  <a:xfrm>
                    <a:off x="911151" y="2262448"/>
                    <a:ext cx="3261912" cy="2876166"/>
                    <a:chOff x="3851532" y="1530934"/>
                    <a:chExt cx="3261912" cy="2876166"/>
                  </a:xfrm>
                </p:grpSpPr>
                <p:sp>
                  <p:nvSpPr>
                    <p:cNvPr id="231"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FF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0"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9" name="Rectangle à coins arrondis 18"/>
              <p:cNvSpPr/>
              <p:nvPr/>
            </p:nvSpPr>
            <p:spPr>
              <a:xfrm rot="20946722">
                <a:off x="3922617" y="1932208"/>
                <a:ext cx="1279753" cy="55237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CULTURE CULINAIRE</a:t>
                </a:r>
              </a:p>
            </p:txBody>
          </p:sp>
        </p:grpSp>
        <p:grpSp>
          <p:nvGrpSpPr>
            <p:cNvPr id="135" name="Groupe 134"/>
            <p:cNvGrpSpPr/>
            <p:nvPr/>
          </p:nvGrpSpPr>
          <p:grpSpPr>
            <a:xfrm rot="682902">
              <a:off x="6494655" y="3082116"/>
              <a:ext cx="223501" cy="363133"/>
              <a:chOff x="6324195" y="2380134"/>
              <a:chExt cx="816091" cy="1892292"/>
            </a:xfrm>
          </p:grpSpPr>
          <p:sp>
            <p:nvSpPr>
              <p:cNvPr id="136"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9"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38" name="Groupe 237"/>
          <p:cNvGrpSpPr/>
          <p:nvPr/>
        </p:nvGrpSpPr>
        <p:grpSpPr>
          <a:xfrm>
            <a:off x="1193022" y="4940338"/>
            <a:ext cx="1726018" cy="1079190"/>
            <a:chOff x="3170813" y="4425750"/>
            <a:chExt cx="1726018" cy="1079190"/>
          </a:xfrm>
        </p:grpSpPr>
        <p:grpSp>
          <p:nvGrpSpPr>
            <p:cNvPr id="234" name="Groupe 233"/>
            <p:cNvGrpSpPr/>
            <p:nvPr/>
          </p:nvGrpSpPr>
          <p:grpSpPr>
            <a:xfrm>
              <a:off x="3170813" y="4469740"/>
              <a:ext cx="1726018" cy="1035200"/>
              <a:chOff x="1158034" y="2040481"/>
              <a:chExt cx="1726018" cy="1035200"/>
            </a:xfrm>
          </p:grpSpPr>
          <p:grpSp>
            <p:nvGrpSpPr>
              <p:cNvPr id="219" name="Groupe 218"/>
              <p:cNvGrpSpPr/>
              <p:nvPr/>
            </p:nvGrpSpPr>
            <p:grpSpPr>
              <a:xfrm>
                <a:off x="1361409" y="2040481"/>
                <a:ext cx="1373719" cy="1035200"/>
                <a:chOff x="718272" y="2262448"/>
                <a:chExt cx="3454791" cy="2876166"/>
              </a:xfrm>
            </p:grpSpPr>
            <p:sp>
              <p:nvSpPr>
                <p:cNvPr id="220"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1" name="Groupe 220"/>
                <p:cNvGrpSpPr/>
                <p:nvPr/>
              </p:nvGrpSpPr>
              <p:grpSpPr>
                <a:xfrm>
                  <a:off x="718272" y="2262448"/>
                  <a:ext cx="3454791" cy="2876166"/>
                  <a:chOff x="718272" y="2262448"/>
                  <a:chExt cx="3454791" cy="2876166"/>
                </a:xfrm>
              </p:grpSpPr>
              <p:grpSp>
                <p:nvGrpSpPr>
                  <p:cNvPr id="222" name="Groupe 221"/>
                  <p:cNvGrpSpPr/>
                  <p:nvPr/>
                </p:nvGrpSpPr>
                <p:grpSpPr>
                  <a:xfrm>
                    <a:off x="911151" y="2262448"/>
                    <a:ext cx="3261912" cy="2876166"/>
                    <a:chOff x="3851532" y="1530934"/>
                    <a:chExt cx="3261912" cy="2876166"/>
                  </a:xfrm>
                </p:grpSpPr>
                <p:sp>
                  <p:nvSpPr>
                    <p:cNvPr id="224"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FF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3"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3" name="Rectangle à coins arrondis 12"/>
              <p:cNvSpPr/>
              <p:nvPr/>
            </p:nvSpPr>
            <p:spPr>
              <a:xfrm rot="20891868">
                <a:off x="1158034" y="2393982"/>
                <a:ext cx="1726018" cy="37157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TRAVAIL EN EQUIPE</a:t>
                </a:r>
              </a:p>
            </p:txBody>
          </p:sp>
        </p:grpSp>
        <p:grpSp>
          <p:nvGrpSpPr>
            <p:cNvPr id="127" name="Groupe 126"/>
            <p:cNvGrpSpPr/>
            <p:nvPr/>
          </p:nvGrpSpPr>
          <p:grpSpPr>
            <a:xfrm rot="682902">
              <a:off x="3878771" y="4425750"/>
              <a:ext cx="223501" cy="363133"/>
              <a:chOff x="6324195" y="2380134"/>
              <a:chExt cx="816091" cy="1892292"/>
            </a:xfrm>
          </p:grpSpPr>
          <p:sp>
            <p:nvSpPr>
              <p:cNvPr id="128"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0" name="Ellipse 129"/>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1"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43" name="Groupe 242"/>
          <p:cNvGrpSpPr/>
          <p:nvPr/>
        </p:nvGrpSpPr>
        <p:grpSpPr>
          <a:xfrm>
            <a:off x="7609369" y="4528306"/>
            <a:ext cx="1509523" cy="914862"/>
            <a:chOff x="7737987" y="5241003"/>
            <a:chExt cx="1509523" cy="914862"/>
          </a:xfrm>
        </p:grpSpPr>
        <p:grpSp>
          <p:nvGrpSpPr>
            <p:cNvPr id="239" name="Groupe 238"/>
            <p:cNvGrpSpPr/>
            <p:nvPr/>
          </p:nvGrpSpPr>
          <p:grpSpPr>
            <a:xfrm>
              <a:off x="7737987" y="5358103"/>
              <a:ext cx="1509523" cy="797762"/>
              <a:chOff x="2628869" y="2651614"/>
              <a:chExt cx="1509523" cy="797762"/>
            </a:xfrm>
          </p:grpSpPr>
          <p:grpSp>
            <p:nvGrpSpPr>
              <p:cNvPr id="205" name="Groupe 204"/>
              <p:cNvGrpSpPr/>
              <p:nvPr/>
            </p:nvGrpSpPr>
            <p:grpSpPr>
              <a:xfrm>
                <a:off x="2628869" y="2651614"/>
                <a:ext cx="1509523" cy="797762"/>
                <a:chOff x="718272" y="2262448"/>
                <a:chExt cx="3454791" cy="2876165"/>
              </a:xfrm>
            </p:grpSpPr>
            <p:sp>
              <p:nvSpPr>
                <p:cNvPr id="206"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7" name="Groupe 206"/>
                <p:cNvGrpSpPr/>
                <p:nvPr/>
              </p:nvGrpSpPr>
              <p:grpSpPr>
                <a:xfrm>
                  <a:off x="718272" y="2262448"/>
                  <a:ext cx="3454791" cy="2876165"/>
                  <a:chOff x="718272" y="2262448"/>
                  <a:chExt cx="3454791" cy="2876165"/>
                </a:xfrm>
              </p:grpSpPr>
              <p:grpSp>
                <p:nvGrpSpPr>
                  <p:cNvPr id="208" name="Groupe 207"/>
                  <p:cNvGrpSpPr/>
                  <p:nvPr/>
                </p:nvGrpSpPr>
                <p:grpSpPr>
                  <a:xfrm>
                    <a:off x="911151" y="2262448"/>
                    <a:ext cx="3261912" cy="2876165"/>
                    <a:chOff x="3851532" y="1530934"/>
                    <a:chExt cx="3261912" cy="2876165"/>
                  </a:xfrm>
                </p:grpSpPr>
                <p:sp>
                  <p:nvSpPr>
                    <p:cNvPr id="210" name="Rectangle 5"/>
                    <p:cNvSpPr/>
                    <p:nvPr/>
                  </p:nvSpPr>
                  <p:spPr>
                    <a:xfrm rot="21074577">
                      <a:off x="3851532" y="1530934"/>
                      <a:ext cx="3116185" cy="2876165"/>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solidFill>
                      <a:srgbClr val="FF00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9"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1" name="Rectangle à coins arrondis 10"/>
              <p:cNvSpPr/>
              <p:nvPr/>
            </p:nvSpPr>
            <p:spPr>
              <a:xfrm rot="21238545">
                <a:off x="2652405" y="2843015"/>
                <a:ext cx="1376142" cy="51778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NETTOYAGE</a:t>
                </a:r>
              </a:p>
            </p:txBody>
          </p:sp>
        </p:grpSp>
        <p:sp>
          <p:nvSpPr>
            <p:cNvPr id="240" name="Rectangle 21"/>
            <p:cNvSpPr/>
            <p:nvPr/>
          </p:nvSpPr>
          <p:spPr>
            <a:xfrm rot="20687386">
              <a:off x="8091751" y="5241003"/>
              <a:ext cx="792106" cy="177237"/>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00B0F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2" name="Groupe 241"/>
          <p:cNvGrpSpPr/>
          <p:nvPr/>
        </p:nvGrpSpPr>
        <p:grpSpPr>
          <a:xfrm>
            <a:off x="4479629" y="4825142"/>
            <a:ext cx="2314393" cy="944555"/>
            <a:chOff x="5887923" y="4699442"/>
            <a:chExt cx="2314393" cy="944555"/>
          </a:xfrm>
        </p:grpSpPr>
        <p:grpSp>
          <p:nvGrpSpPr>
            <p:cNvPr id="199" name="Groupe 198"/>
            <p:cNvGrpSpPr/>
            <p:nvPr/>
          </p:nvGrpSpPr>
          <p:grpSpPr>
            <a:xfrm>
              <a:off x="5887923" y="4761080"/>
              <a:ext cx="2314393" cy="882917"/>
              <a:chOff x="1604840" y="1531271"/>
              <a:chExt cx="2301022" cy="965039"/>
            </a:xfrm>
          </p:grpSpPr>
          <p:grpSp>
            <p:nvGrpSpPr>
              <p:cNvPr id="178" name="Groupe 177"/>
              <p:cNvGrpSpPr/>
              <p:nvPr/>
            </p:nvGrpSpPr>
            <p:grpSpPr>
              <a:xfrm>
                <a:off x="1604840" y="1531271"/>
                <a:ext cx="2301022" cy="965039"/>
                <a:chOff x="718272" y="2262448"/>
                <a:chExt cx="3454791" cy="2876166"/>
              </a:xfrm>
            </p:grpSpPr>
            <p:sp>
              <p:nvSpPr>
                <p:cNvPr id="179"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0" name="Groupe 179"/>
                <p:cNvGrpSpPr/>
                <p:nvPr/>
              </p:nvGrpSpPr>
              <p:grpSpPr>
                <a:xfrm>
                  <a:off x="718272" y="2262448"/>
                  <a:ext cx="3454791" cy="2876166"/>
                  <a:chOff x="718272" y="2262448"/>
                  <a:chExt cx="3454791" cy="2876166"/>
                </a:xfrm>
              </p:grpSpPr>
              <p:grpSp>
                <p:nvGrpSpPr>
                  <p:cNvPr id="181" name="Groupe 180"/>
                  <p:cNvGrpSpPr/>
                  <p:nvPr/>
                </p:nvGrpSpPr>
                <p:grpSpPr>
                  <a:xfrm>
                    <a:off x="911151" y="2262448"/>
                    <a:ext cx="3261912" cy="2876166"/>
                    <a:chOff x="3851532" y="1530934"/>
                    <a:chExt cx="3261912" cy="2876166"/>
                  </a:xfrm>
                </p:grpSpPr>
                <p:sp>
                  <p:nvSpPr>
                    <p:cNvPr id="183"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rgbClr val="FFD54F"/>
                        </a:gs>
                        <a:gs pos="0">
                          <a:srgbClr val="FFC000"/>
                        </a:gs>
                        <a:gs pos="73000">
                          <a:srgbClr val="FFD13F"/>
                        </a:gs>
                        <a:gs pos="100000">
                          <a:srgbClr val="FFC00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2"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2" name="Rectangle à coins arrondis 21"/>
              <p:cNvSpPr/>
              <p:nvPr/>
            </p:nvSpPr>
            <p:spPr>
              <a:xfrm rot="21044087">
                <a:off x="1819159" y="1768424"/>
                <a:ext cx="1954240" cy="4907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REGARDS COMPLEMENTAIRES</a:t>
                </a:r>
              </a:p>
            </p:txBody>
          </p:sp>
        </p:grpSp>
        <p:sp>
          <p:nvSpPr>
            <p:cNvPr id="241" name="Rectangle 21"/>
            <p:cNvSpPr/>
            <p:nvPr/>
          </p:nvSpPr>
          <p:spPr>
            <a:xfrm rot="21024454">
              <a:off x="6609650" y="4699442"/>
              <a:ext cx="792106" cy="177237"/>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00B0F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9" name="Groupe 278"/>
          <p:cNvGrpSpPr/>
          <p:nvPr/>
        </p:nvGrpSpPr>
        <p:grpSpPr>
          <a:xfrm>
            <a:off x="6397273" y="3952212"/>
            <a:ext cx="1584559" cy="962192"/>
            <a:chOff x="6965163" y="1914374"/>
            <a:chExt cx="1584559" cy="962192"/>
          </a:xfrm>
        </p:grpSpPr>
        <p:grpSp>
          <p:nvGrpSpPr>
            <p:cNvPr id="258" name="Groupe 257"/>
            <p:cNvGrpSpPr/>
            <p:nvPr/>
          </p:nvGrpSpPr>
          <p:grpSpPr>
            <a:xfrm>
              <a:off x="6965163" y="1914374"/>
              <a:ext cx="1584559" cy="962192"/>
              <a:chOff x="718272" y="2262448"/>
              <a:chExt cx="3454791" cy="2876166"/>
            </a:xfrm>
          </p:grpSpPr>
          <p:sp>
            <p:nvSpPr>
              <p:cNvPr id="259"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0" name="Groupe 259"/>
              <p:cNvGrpSpPr/>
              <p:nvPr/>
            </p:nvGrpSpPr>
            <p:grpSpPr>
              <a:xfrm>
                <a:off x="718272" y="2262448"/>
                <a:ext cx="3454791" cy="2876166"/>
                <a:chOff x="718272" y="2262448"/>
                <a:chExt cx="3454791" cy="2876166"/>
              </a:xfrm>
            </p:grpSpPr>
            <p:grpSp>
              <p:nvGrpSpPr>
                <p:cNvPr id="261" name="Groupe 260"/>
                <p:cNvGrpSpPr/>
                <p:nvPr/>
              </p:nvGrpSpPr>
              <p:grpSpPr>
                <a:xfrm>
                  <a:off x="911151" y="2262448"/>
                  <a:ext cx="3261912" cy="2876166"/>
                  <a:chOff x="3851532" y="1530934"/>
                  <a:chExt cx="3261912" cy="2876166"/>
                </a:xfrm>
              </p:grpSpPr>
              <p:sp>
                <p:nvSpPr>
                  <p:cNvPr id="263"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2"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4" name="Rectangle à coins arrondis 23"/>
            <p:cNvSpPr/>
            <p:nvPr/>
          </p:nvSpPr>
          <p:spPr>
            <a:xfrm rot="20939110">
              <a:off x="7090591" y="2316206"/>
              <a:ext cx="1350816"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CONCEPTS</a:t>
              </a:r>
            </a:p>
          </p:txBody>
        </p:sp>
      </p:grpSp>
      <p:grpSp>
        <p:nvGrpSpPr>
          <p:cNvPr id="281" name="Groupe 280"/>
          <p:cNvGrpSpPr/>
          <p:nvPr/>
        </p:nvGrpSpPr>
        <p:grpSpPr>
          <a:xfrm>
            <a:off x="25854" y="5756508"/>
            <a:ext cx="1809583" cy="810833"/>
            <a:chOff x="1072173" y="5947985"/>
            <a:chExt cx="1809583" cy="810833"/>
          </a:xfrm>
        </p:grpSpPr>
        <p:grpSp>
          <p:nvGrpSpPr>
            <p:cNvPr id="280" name="Groupe 279"/>
            <p:cNvGrpSpPr/>
            <p:nvPr/>
          </p:nvGrpSpPr>
          <p:grpSpPr>
            <a:xfrm rot="1234913">
              <a:off x="1072173" y="6029940"/>
              <a:ext cx="1809583" cy="728878"/>
              <a:chOff x="6588517" y="1777926"/>
              <a:chExt cx="1809583" cy="728878"/>
            </a:xfrm>
          </p:grpSpPr>
          <p:grpSp>
            <p:nvGrpSpPr>
              <p:cNvPr id="244" name="Groupe 243"/>
              <p:cNvGrpSpPr/>
              <p:nvPr/>
            </p:nvGrpSpPr>
            <p:grpSpPr>
              <a:xfrm>
                <a:off x="6588517" y="1777926"/>
                <a:ext cx="1809583" cy="728878"/>
                <a:chOff x="718271" y="2262448"/>
                <a:chExt cx="3454792" cy="2876166"/>
              </a:xfrm>
            </p:grpSpPr>
            <p:sp>
              <p:nvSpPr>
                <p:cNvPr id="245"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6" name="Groupe 245"/>
                <p:cNvGrpSpPr/>
                <p:nvPr/>
              </p:nvGrpSpPr>
              <p:grpSpPr>
                <a:xfrm>
                  <a:off x="718271" y="2262448"/>
                  <a:ext cx="3454792" cy="2876166"/>
                  <a:chOff x="718271" y="2262448"/>
                  <a:chExt cx="3454792" cy="2876166"/>
                </a:xfrm>
              </p:grpSpPr>
              <p:grpSp>
                <p:nvGrpSpPr>
                  <p:cNvPr id="247" name="Groupe 246"/>
                  <p:cNvGrpSpPr/>
                  <p:nvPr/>
                </p:nvGrpSpPr>
                <p:grpSpPr>
                  <a:xfrm>
                    <a:off x="911151" y="2262448"/>
                    <a:ext cx="3261912" cy="2876166"/>
                    <a:chOff x="3851532" y="1530934"/>
                    <a:chExt cx="3261912" cy="2876166"/>
                  </a:xfrm>
                </p:grpSpPr>
                <p:sp>
                  <p:nvSpPr>
                    <p:cNvPr id="249"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8" name="Rectangle 1"/>
                  <p:cNvSpPr/>
                  <p:nvPr/>
                </p:nvSpPr>
                <p:spPr>
                  <a:xfrm rot="21081215">
                    <a:off x="718271" y="2301869"/>
                    <a:ext cx="3004844" cy="453125"/>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8" name="Rectangle à coins arrondis 7"/>
              <p:cNvSpPr/>
              <p:nvPr/>
            </p:nvSpPr>
            <p:spPr>
              <a:xfrm rot="21070983">
                <a:off x="6726100" y="1976549"/>
                <a:ext cx="1605923" cy="40959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ORGANISATION</a:t>
                </a:r>
              </a:p>
            </p:txBody>
          </p:sp>
        </p:grpSp>
        <p:grpSp>
          <p:nvGrpSpPr>
            <p:cNvPr id="79" name="Groupe 78"/>
            <p:cNvGrpSpPr/>
            <p:nvPr/>
          </p:nvGrpSpPr>
          <p:grpSpPr>
            <a:xfrm rot="682902">
              <a:off x="1860268" y="5947985"/>
              <a:ext cx="223501" cy="363133"/>
              <a:chOff x="6324195" y="2380134"/>
              <a:chExt cx="816091" cy="1892292"/>
            </a:xfrm>
          </p:grpSpPr>
          <p:sp>
            <p:nvSpPr>
              <p:cNvPr id="80"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312" name="Groupe 311"/>
          <p:cNvGrpSpPr/>
          <p:nvPr/>
        </p:nvGrpSpPr>
        <p:grpSpPr>
          <a:xfrm>
            <a:off x="4842220" y="5932349"/>
            <a:ext cx="1296683" cy="782804"/>
            <a:chOff x="4122519" y="5894030"/>
            <a:chExt cx="1296683" cy="782804"/>
          </a:xfrm>
        </p:grpSpPr>
        <p:grpSp>
          <p:nvGrpSpPr>
            <p:cNvPr id="291" name="Groupe 290"/>
            <p:cNvGrpSpPr/>
            <p:nvPr/>
          </p:nvGrpSpPr>
          <p:grpSpPr>
            <a:xfrm rot="20809933">
              <a:off x="4122519" y="5900672"/>
              <a:ext cx="1296683" cy="776162"/>
              <a:chOff x="3001906" y="2685480"/>
              <a:chExt cx="1572560" cy="967248"/>
            </a:xfrm>
          </p:grpSpPr>
          <p:grpSp>
            <p:nvGrpSpPr>
              <p:cNvPr id="288" name="Groupe 287"/>
              <p:cNvGrpSpPr/>
              <p:nvPr/>
            </p:nvGrpSpPr>
            <p:grpSpPr>
              <a:xfrm>
                <a:off x="3001906" y="2685480"/>
                <a:ext cx="1572560" cy="967248"/>
                <a:chOff x="502144" y="4009086"/>
                <a:chExt cx="2363185" cy="2387008"/>
              </a:xfrm>
            </p:grpSpPr>
            <p:sp>
              <p:nvSpPr>
                <p:cNvPr id="289" name="Rectangle 3"/>
                <p:cNvSpPr/>
                <p:nvPr/>
              </p:nvSpPr>
              <p:spPr>
                <a:xfrm>
                  <a:off x="525538" y="4168008"/>
                  <a:ext cx="2234044" cy="2173783"/>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175198 w 2776580"/>
                    <a:gd name="connsiteY0" fmla="*/ 0 h 2827362"/>
                    <a:gd name="connsiteX1" fmla="*/ 2776580 w 2776580"/>
                    <a:gd name="connsiteY1" fmla="*/ 95250 h 2827362"/>
                    <a:gd name="connsiteX2" fmla="*/ 2674980 w 2776580"/>
                    <a:gd name="connsiteY2" fmla="*/ 2827362 h 2827362"/>
                    <a:gd name="connsiteX3" fmla="*/ 47990 w 2776580"/>
                    <a:gd name="connsiteY3" fmla="*/ 2586062 h 2827362"/>
                    <a:gd name="connsiteX4" fmla="*/ 175198 w 2776580"/>
                    <a:gd name="connsiteY4" fmla="*/ 0 h 2827362"/>
                    <a:gd name="connsiteX0" fmla="*/ 175198 w 2776580"/>
                    <a:gd name="connsiteY0" fmla="*/ 0 h 2782269"/>
                    <a:gd name="connsiteX1" fmla="*/ 2776580 w 2776580"/>
                    <a:gd name="connsiteY1" fmla="*/ 95250 h 2782269"/>
                    <a:gd name="connsiteX2" fmla="*/ 2690881 w 2776580"/>
                    <a:gd name="connsiteY2" fmla="*/ 2771708 h 2782269"/>
                    <a:gd name="connsiteX3" fmla="*/ 47990 w 2776580"/>
                    <a:gd name="connsiteY3" fmla="*/ 2586062 h 2782269"/>
                    <a:gd name="connsiteX4" fmla="*/ 175198 w 2776580"/>
                    <a:gd name="connsiteY4" fmla="*/ 0 h 2782269"/>
                    <a:gd name="connsiteX0" fmla="*/ 175198 w 2776580"/>
                    <a:gd name="connsiteY0" fmla="*/ 0 h 2773467"/>
                    <a:gd name="connsiteX1" fmla="*/ 2776580 w 2776580"/>
                    <a:gd name="connsiteY1" fmla="*/ 95250 h 2773467"/>
                    <a:gd name="connsiteX2" fmla="*/ 2762436 w 2776580"/>
                    <a:gd name="connsiteY2" fmla="*/ 2755807 h 2773467"/>
                    <a:gd name="connsiteX3" fmla="*/ 47990 w 2776580"/>
                    <a:gd name="connsiteY3" fmla="*/ 2586062 h 2773467"/>
                    <a:gd name="connsiteX4" fmla="*/ 175198 w 2776580"/>
                    <a:gd name="connsiteY4" fmla="*/ 0 h 2773467"/>
                    <a:gd name="connsiteX0" fmla="*/ 175198 w 2794791"/>
                    <a:gd name="connsiteY0" fmla="*/ 0 h 2777766"/>
                    <a:gd name="connsiteX1" fmla="*/ 2776580 w 2794791"/>
                    <a:gd name="connsiteY1" fmla="*/ 95250 h 2777766"/>
                    <a:gd name="connsiteX2" fmla="*/ 2794238 w 2794791"/>
                    <a:gd name="connsiteY2" fmla="*/ 2763757 h 2777766"/>
                    <a:gd name="connsiteX3" fmla="*/ 47990 w 2794791"/>
                    <a:gd name="connsiteY3" fmla="*/ 2586062 h 2777766"/>
                    <a:gd name="connsiteX4" fmla="*/ 175198 w 2794791"/>
                    <a:gd name="connsiteY4" fmla="*/ 0 h 2777766"/>
                    <a:gd name="connsiteX0" fmla="*/ 175198 w 2834230"/>
                    <a:gd name="connsiteY0" fmla="*/ 0 h 2777766"/>
                    <a:gd name="connsiteX1" fmla="*/ 2776580 w 2834230"/>
                    <a:gd name="connsiteY1" fmla="*/ 95250 h 2777766"/>
                    <a:gd name="connsiteX2" fmla="*/ 2833991 w 2834230"/>
                    <a:gd name="connsiteY2" fmla="*/ 2763757 h 2777766"/>
                    <a:gd name="connsiteX3" fmla="*/ 47990 w 2834230"/>
                    <a:gd name="connsiteY3" fmla="*/ 2586062 h 2777766"/>
                    <a:gd name="connsiteX4" fmla="*/ 175198 w 2834230"/>
                    <a:gd name="connsiteY4" fmla="*/ 0 h 2777766"/>
                    <a:gd name="connsiteX0" fmla="*/ 175198 w 2881835"/>
                    <a:gd name="connsiteY0" fmla="*/ 0 h 2782269"/>
                    <a:gd name="connsiteX1" fmla="*/ 2776580 w 2881835"/>
                    <a:gd name="connsiteY1" fmla="*/ 95250 h 2782269"/>
                    <a:gd name="connsiteX2" fmla="*/ 2881694 w 2881835"/>
                    <a:gd name="connsiteY2" fmla="*/ 2771707 h 2782269"/>
                    <a:gd name="connsiteX3" fmla="*/ 47990 w 2881835"/>
                    <a:gd name="connsiteY3" fmla="*/ 2586062 h 2782269"/>
                    <a:gd name="connsiteX4" fmla="*/ 175198 w 2881835"/>
                    <a:gd name="connsiteY4" fmla="*/ 0 h 2782269"/>
                    <a:gd name="connsiteX0" fmla="*/ 175198 w 2858020"/>
                    <a:gd name="connsiteY0" fmla="*/ 0 h 2769357"/>
                    <a:gd name="connsiteX1" fmla="*/ 2776580 w 2858020"/>
                    <a:gd name="connsiteY1" fmla="*/ 95250 h 2769357"/>
                    <a:gd name="connsiteX2" fmla="*/ 2857843 w 2858020"/>
                    <a:gd name="connsiteY2" fmla="*/ 2747855 h 2769357"/>
                    <a:gd name="connsiteX3" fmla="*/ 47990 w 2858020"/>
                    <a:gd name="connsiteY3" fmla="*/ 2586062 h 2769357"/>
                    <a:gd name="connsiteX4" fmla="*/ 175198 w 2858020"/>
                    <a:gd name="connsiteY4" fmla="*/ 0 h 2769357"/>
                    <a:gd name="connsiteX0" fmla="*/ 215022 w 2853154"/>
                    <a:gd name="connsiteY0" fmla="*/ 0 h 2769357"/>
                    <a:gd name="connsiteX1" fmla="*/ 2771714 w 2853154"/>
                    <a:gd name="connsiteY1" fmla="*/ 95250 h 2769357"/>
                    <a:gd name="connsiteX2" fmla="*/ 2852977 w 2853154"/>
                    <a:gd name="connsiteY2" fmla="*/ 2747855 h 2769357"/>
                    <a:gd name="connsiteX3" fmla="*/ 43124 w 2853154"/>
                    <a:gd name="connsiteY3" fmla="*/ 2586062 h 2769357"/>
                    <a:gd name="connsiteX4" fmla="*/ 215022 w 2853154"/>
                    <a:gd name="connsiteY4" fmla="*/ 0 h 2769357"/>
                    <a:gd name="connsiteX0" fmla="*/ 210546 w 2853644"/>
                    <a:gd name="connsiteY0" fmla="*/ 0 h 2810809"/>
                    <a:gd name="connsiteX1" fmla="*/ 2772204 w 2853644"/>
                    <a:gd name="connsiteY1" fmla="*/ 136702 h 2810809"/>
                    <a:gd name="connsiteX2" fmla="*/ 2853467 w 2853644"/>
                    <a:gd name="connsiteY2" fmla="*/ 2789307 h 2810809"/>
                    <a:gd name="connsiteX3" fmla="*/ 43614 w 2853644"/>
                    <a:gd name="connsiteY3" fmla="*/ 2627514 h 2810809"/>
                    <a:gd name="connsiteX4" fmla="*/ 210546 w 2853644"/>
                    <a:gd name="connsiteY4" fmla="*/ 0 h 2810809"/>
                    <a:gd name="connsiteX0" fmla="*/ 186033 w 2829131"/>
                    <a:gd name="connsiteY0" fmla="*/ 0 h 2801315"/>
                    <a:gd name="connsiteX1" fmla="*/ 2747691 w 2829131"/>
                    <a:gd name="connsiteY1" fmla="*/ 136702 h 2801315"/>
                    <a:gd name="connsiteX2" fmla="*/ 2828954 w 2829131"/>
                    <a:gd name="connsiteY2" fmla="*/ 2789307 h 2801315"/>
                    <a:gd name="connsiteX3" fmla="*/ 46548 w 2829131"/>
                    <a:gd name="connsiteY3" fmla="*/ 2607057 h 2801315"/>
                    <a:gd name="connsiteX4" fmla="*/ 186033 w 2829131"/>
                    <a:gd name="connsiteY4" fmla="*/ 0 h 2801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131" h="2801315">
                      <a:moveTo>
                        <a:pt x="186033" y="0"/>
                      </a:moveTo>
                      <a:lnTo>
                        <a:pt x="2747691" y="136702"/>
                      </a:lnTo>
                      <a:cubicBezTo>
                        <a:pt x="2742976" y="1023554"/>
                        <a:pt x="2833669" y="1902455"/>
                        <a:pt x="2828954" y="2789307"/>
                      </a:cubicBezTo>
                      <a:cubicBezTo>
                        <a:pt x="1927891" y="2766024"/>
                        <a:pt x="1233361" y="2903390"/>
                        <a:pt x="46548" y="2607057"/>
                      </a:cubicBezTo>
                      <a:cubicBezTo>
                        <a:pt x="-112202" y="1776786"/>
                        <a:pt x="186033" y="862021"/>
                        <a:pt x="186033" y="0"/>
                      </a:cubicBezTo>
                      <a:close/>
                    </a:path>
                  </a:pathLst>
                </a:custGeom>
                <a:solidFill>
                  <a:schemeClr val="bg1"/>
                </a:solidFill>
                <a:ln>
                  <a:noFill/>
                </a:ln>
                <a:effectLst>
                  <a:outerShdw blurRad="139700" dist="139700" dir="8100000" algn="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Rectangle 3"/>
                <p:cNvSpPr/>
                <p:nvPr/>
              </p:nvSpPr>
              <p:spPr>
                <a:xfrm>
                  <a:off x="502144" y="4009086"/>
                  <a:ext cx="2363185" cy="2387008"/>
                </a:xfrm>
                <a:custGeom>
                  <a:avLst/>
                  <a:gdLst>
                    <a:gd name="connsiteX0" fmla="*/ 0 w 2798440"/>
                    <a:gd name="connsiteY0" fmla="*/ 0 h 2808312"/>
                    <a:gd name="connsiteX1" fmla="*/ 2798440 w 2798440"/>
                    <a:gd name="connsiteY1" fmla="*/ 0 h 2808312"/>
                    <a:gd name="connsiteX2" fmla="*/ 2798440 w 2798440"/>
                    <a:gd name="connsiteY2" fmla="*/ 2808312 h 2808312"/>
                    <a:gd name="connsiteX3" fmla="*/ 0 w 2798440"/>
                    <a:gd name="connsiteY3" fmla="*/ 2808312 h 2808312"/>
                    <a:gd name="connsiteX4" fmla="*/ 0 w 2798440"/>
                    <a:gd name="connsiteY4" fmla="*/ 0 h 2808312"/>
                    <a:gd name="connsiteX0" fmla="*/ 0 w 2900040"/>
                    <a:gd name="connsiteY0" fmla="*/ 0 h 2808312"/>
                    <a:gd name="connsiteX1" fmla="*/ 2900040 w 2900040"/>
                    <a:gd name="connsiteY1" fmla="*/ 76200 h 2808312"/>
                    <a:gd name="connsiteX2" fmla="*/ 2798440 w 2900040"/>
                    <a:gd name="connsiteY2" fmla="*/ 2808312 h 2808312"/>
                    <a:gd name="connsiteX3" fmla="*/ 0 w 2900040"/>
                    <a:gd name="connsiteY3" fmla="*/ 2808312 h 2808312"/>
                    <a:gd name="connsiteX4" fmla="*/ 0 w 2900040"/>
                    <a:gd name="connsiteY4" fmla="*/ 0 h 2808312"/>
                    <a:gd name="connsiteX0" fmla="*/ 171450 w 2900040"/>
                    <a:gd name="connsiteY0" fmla="*/ 0 h 2827362"/>
                    <a:gd name="connsiteX1" fmla="*/ 2900040 w 2900040"/>
                    <a:gd name="connsiteY1" fmla="*/ 95250 h 2827362"/>
                    <a:gd name="connsiteX2" fmla="*/ 2798440 w 2900040"/>
                    <a:gd name="connsiteY2" fmla="*/ 2827362 h 2827362"/>
                    <a:gd name="connsiteX3" fmla="*/ 0 w 2900040"/>
                    <a:gd name="connsiteY3" fmla="*/ 2827362 h 2827362"/>
                    <a:gd name="connsiteX4" fmla="*/ 171450 w 2900040"/>
                    <a:gd name="connsiteY4" fmla="*/ 0 h 2827362"/>
                    <a:gd name="connsiteX0" fmla="*/ 0 w 2728590"/>
                    <a:gd name="connsiteY0" fmla="*/ 0 h 2827362"/>
                    <a:gd name="connsiteX1" fmla="*/ 2728590 w 2728590"/>
                    <a:gd name="connsiteY1" fmla="*/ 95250 h 2827362"/>
                    <a:gd name="connsiteX2" fmla="*/ 2626990 w 2728590"/>
                    <a:gd name="connsiteY2" fmla="*/ 2827362 h 2827362"/>
                    <a:gd name="connsiteX3" fmla="*/ 0 w 2728590"/>
                    <a:gd name="connsiteY3" fmla="*/ 2586062 h 2827362"/>
                    <a:gd name="connsiteX4" fmla="*/ 0 w 2728590"/>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 name="connsiteX0" fmla="*/ 70555 w 2799145"/>
                    <a:gd name="connsiteY0" fmla="*/ 0 h 2827362"/>
                    <a:gd name="connsiteX1" fmla="*/ 2799145 w 2799145"/>
                    <a:gd name="connsiteY1" fmla="*/ 95250 h 2827362"/>
                    <a:gd name="connsiteX2" fmla="*/ 2697545 w 2799145"/>
                    <a:gd name="connsiteY2" fmla="*/ 2827362 h 2827362"/>
                    <a:gd name="connsiteX3" fmla="*/ 70555 w 2799145"/>
                    <a:gd name="connsiteY3" fmla="*/ 2586062 h 2827362"/>
                    <a:gd name="connsiteX4" fmla="*/ 70555 w 2799145"/>
                    <a:gd name="connsiteY4" fmla="*/ 0 h 282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145" h="2827362">
                      <a:moveTo>
                        <a:pt x="70555" y="0"/>
                      </a:moveTo>
                      <a:lnTo>
                        <a:pt x="2799145" y="95250"/>
                      </a:lnTo>
                      <a:lnTo>
                        <a:pt x="2697545" y="2827362"/>
                      </a:lnTo>
                      <a:cubicBezTo>
                        <a:pt x="1796482" y="2804079"/>
                        <a:pt x="1257368" y="2882395"/>
                        <a:pt x="70555" y="2586062"/>
                      </a:cubicBezTo>
                      <a:cubicBezTo>
                        <a:pt x="-88195" y="1755791"/>
                        <a:pt x="70555" y="862021"/>
                        <a:pt x="70555" y="0"/>
                      </a:cubicBezTo>
                      <a:close/>
                    </a:path>
                  </a:pathLst>
                </a:custGeom>
                <a:solidFill>
                  <a:srgbClr val="ABF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Rectangle à coins arrondis 20"/>
              <p:cNvSpPr/>
              <p:nvPr/>
            </p:nvSpPr>
            <p:spPr>
              <a:xfrm rot="222819">
                <a:off x="3062064" y="3061645"/>
                <a:ext cx="1350816"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u="sng" dirty="0">
                    <a:solidFill>
                      <a:srgbClr val="0070C0"/>
                    </a:solidFill>
                  </a:rPr>
                  <a:t>ANIMATION </a:t>
                </a:r>
              </a:p>
            </p:txBody>
          </p:sp>
        </p:grpSp>
        <p:sp>
          <p:nvSpPr>
            <p:cNvPr id="283" name="Rectangle 21"/>
            <p:cNvSpPr/>
            <p:nvPr/>
          </p:nvSpPr>
          <p:spPr>
            <a:xfrm rot="21064165">
              <a:off x="4337691" y="5894030"/>
              <a:ext cx="579930" cy="148499"/>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1637 w 1153765"/>
                <a:gd name="connsiteY0" fmla="*/ 0 h 242604"/>
                <a:gd name="connsiteX1" fmla="*/ 1153765 w 1153765"/>
                <a:gd name="connsiteY1" fmla="*/ 0 h 242604"/>
                <a:gd name="connsiteX2" fmla="*/ 1153765 w 1153765"/>
                <a:gd name="connsiteY2" fmla="*/ 242604 h 242604"/>
                <a:gd name="connsiteX3" fmla="*/ 1637 w 1153765"/>
                <a:gd name="connsiteY3" fmla="*/ 242604 h 242604"/>
                <a:gd name="connsiteX4" fmla="*/ 0 w 1153765"/>
                <a:gd name="connsiteY4" fmla="*/ 57657 h 242604"/>
                <a:gd name="connsiteX5" fmla="*/ 1637 w 1153765"/>
                <a:gd name="connsiteY5" fmla="*/ 0 h 242604"/>
                <a:gd name="connsiteX0" fmla="*/ 85266 w 1237394"/>
                <a:gd name="connsiteY0" fmla="*/ 0 h 242604"/>
                <a:gd name="connsiteX1" fmla="*/ 1237394 w 1237394"/>
                <a:gd name="connsiteY1" fmla="*/ 0 h 242604"/>
                <a:gd name="connsiteX2" fmla="*/ 1237394 w 1237394"/>
                <a:gd name="connsiteY2" fmla="*/ 242604 h 242604"/>
                <a:gd name="connsiteX3" fmla="*/ 85266 w 1237394"/>
                <a:gd name="connsiteY3" fmla="*/ 242604 h 242604"/>
                <a:gd name="connsiteX4" fmla="*/ 85314 w 1237394"/>
                <a:gd name="connsiteY4" fmla="*/ 96385 h 242604"/>
                <a:gd name="connsiteX5" fmla="*/ 83629 w 1237394"/>
                <a:gd name="connsiteY5" fmla="*/ 57657 h 242604"/>
                <a:gd name="connsiteX6" fmla="*/ 85266 w 1237394"/>
                <a:gd name="connsiteY6" fmla="*/ 0 h 242604"/>
                <a:gd name="connsiteX0" fmla="*/ 105071 w 1257199"/>
                <a:gd name="connsiteY0" fmla="*/ 0 h 242604"/>
                <a:gd name="connsiteX1" fmla="*/ 1257199 w 1257199"/>
                <a:gd name="connsiteY1" fmla="*/ 0 h 242604"/>
                <a:gd name="connsiteX2" fmla="*/ 1257199 w 1257199"/>
                <a:gd name="connsiteY2" fmla="*/ 242604 h 242604"/>
                <a:gd name="connsiteX3" fmla="*/ 105071 w 1257199"/>
                <a:gd name="connsiteY3" fmla="*/ 242604 h 242604"/>
                <a:gd name="connsiteX4" fmla="*/ 52921 w 1257199"/>
                <a:gd name="connsiteY4" fmla="*/ 155317 h 242604"/>
                <a:gd name="connsiteX5" fmla="*/ 105119 w 1257199"/>
                <a:gd name="connsiteY5" fmla="*/ 96385 h 242604"/>
                <a:gd name="connsiteX6" fmla="*/ 103434 w 1257199"/>
                <a:gd name="connsiteY6" fmla="*/ 57657 h 242604"/>
                <a:gd name="connsiteX7" fmla="*/ 105071 w 1257199"/>
                <a:gd name="connsiteY7"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22233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71720 w 1275998"/>
                <a:gd name="connsiteY5" fmla="*/ 155317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5998"/>
                <a:gd name="connsiteY0" fmla="*/ 0 h 242604"/>
                <a:gd name="connsiteX1" fmla="*/ 1275998 w 1275998"/>
                <a:gd name="connsiteY1" fmla="*/ 0 h 242604"/>
                <a:gd name="connsiteX2" fmla="*/ 1275998 w 1275998"/>
                <a:gd name="connsiteY2" fmla="*/ 242604 h 242604"/>
                <a:gd name="connsiteX3" fmla="*/ 123870 w 1275998"/>
                <a:gd name="connsiteY3" fmla="*/ 242604 h 242604"/>
                <a:gd name="connsiteX4" fmla="*/ 26256 w 1275998"/>
                <a:gd name="connsiteY4" fmla="*/ 197412 h 242604"/>
                <a:gd name="connsiteX5" fmla="*/ 90242 w 1275998"/>
                <a:gd name="connsiteY5" fmla="*/ 150265 h 242604"/>
                <a:gd name="connsiteX6" fmla="*/ 123918 w 1275998"/>
                <a:gd name="connsiteY6" fmla="*/ 96385 h 242604"/>
                <a:gd name="connsiteX7" fmla="*/ 199688 w 1275998"/>
                <a:gd name="connsiteY7" fmla="*/ 57657 h 242604"/>
                <a:gd name="connsiteX8" fmla="*/ 123870 w 1275998"/>
                <a:gd name="connsiteY8" fmla="*/ 0 h 242604"/>
                <a:gd name="connsiteX0" fmla="*/ 123870 w 1277318"/>
                <a:gd name="connsiteY0" fmla="*/ 0 h 242604"/>
                <a:gd name="connsiteX1" fmla="*/ 1275998 w 1277318"/>
                <a:gd name="connsiteY1" fmla="*/ 0 h 242604"/>
                <a:gd name="connsiteX2" fmla="*/ 1277318 w 1277318"/>
                <a:gd name="connsiteY2" fmla="*/ 47554 h 242604"/>
                <a:gd name="connsiteX3" fmla="*/ 1275998 w 1277318"/>
                <a:gd name="connsiteY3" fmla="*/ 242604 h 242604"/>
                <a:gd name="connsiteX4" fmla="*/ 123870 w 1277318"/>
                <a:gd name="connsiteY4" fmla="*/ 242604 h 242604"/>
                <a:gd name="connsiteX5" fmla="*/ 26256 w 1277318"/>
                <a:gd name="connsiteY5" fmla="*/ 197412 h 242604"/>
                <a:gd name="connsiteX6" fmla="*/ 90242 w 1277318"/>
                <a:gd name="connsiteY6" fmla="*/ 150265 h 242604"/>
                <a:gd name="connsiteX7" fmla="*/ 123918 w 1277318"/>
                <a:gd name="connsiteY7" fmla="*/ 96385 h 242604"/>
                <a:gd name="connsiteX8" fmla="*/ 199688 w 1277318"/>
                <a:gd name="connsiteY8" fmla="*/ 57657 h 242604"/>
                <a:gd name="connsiteX9" fmla="*/ 123870 w 1277318"/>
                <a:gd name="connsiteY9"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8 w 1277318"/>
                <a:gd name="connsiteY3" fmla="*/ 175523 h 242604"/>
                <a:gd name="connsiteX4" fmla="*/ 1275998 w 1277318"/>
                <a:gd name="connsiteY4" fmla="*/ 242604 h 242604"/>
                <a:gd name="connsiteX5" fmla="*/ 123870 w 1277318"/>
                <a:gd name="connsiteY5" fmla="*/ 242604 h 242604"/>
                <a:gd name="connsiteX6" fmla="*/ 26256 w 1277318"/>
                <a:gd name="connsiteY6" fmla="*/ 197412 h 242604"/>
                <a:gd name="connsiteX7" fmla="*/ 90242 w 1277318"/>
                <a:gd name="connsiteY7" fmla="*/ 150265 h 242604"/>
                <a:gd name="connsiteX8" fmla="*/ 123918 w 1277318"/>
                <a:gd name="connsiteY8" fmla="*/ 96385 h 242604"/>
                <a:gd name="connsiteX9" fmla="*/ 199688 w 1277318"/>
                <a:gd name="connsiteY9" fmla="*/ 57657 h 242604"/>
                <a:gd name="connsiteX10" fmla="*/ 123870 w 1277318"/>
                <a:gd name="connsiteY10" fmla="*/ 0 h 242604"/>
                <a:gd name="connsiteX0" fmla="*/ 123870 w 1277318"/>
                <a:gd name="connsiteY0" fmla="*/ 0 h 242604"/>
                <a:gd name="connsiteX1" fmla="*/ 1275998 w 1277318"/>
                <a:gd name="connsiteY1" fmla="*/ 0 h 242604"/>
                <a:gd name="connsiteX2" fmla="*/ 1277318 w 1277318"/>
                <a:gd name="connsiteY2" fmla="*/ 47554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77318"/>
                <a:gd name="connsiteY0" fmla="*/ 0 h 242604"/>
                <a:gd name="connsiteX1" fmla="*/ 1275998 w 1277318"/>
                <a:gd name="connsiteY1" fmla="*/ 0 h 242604"/>
                <a:gd name="connsiteX2" fmla="*/ 1248694 w 1277318"/>
                <a:gd name="connsiteY2" fmla="*/ 42503 h 242604"/>
                <a:gd name="connsiteX3" fmla="*/ 1277317 w 1277318"/>
                <a:gd name="connsiteY3" fmla="*/ 98069 h 242604"/>
                <a:gd name="connsiteX4" fmla="*/ 1277318 w 1277318"/>
                <a:gd name="connsiteY4" fmla="*/ 175523 h 242604"/>
                <a:gd name="connsiteX5" fmla="*/ 1275998 w 1277318"/>
                <a:gd name="connsiteY5" fmla="*/ 242604 h 242604"/>
                <a:gd name="connsiteX6" fmla="*/ 123870 w 1277318"/>
                <a:gd name="connsiteY6" fmla="*/ 242604 h 242604"/>
                <a:gd name="connsiteX7" fmla="*/ 26256 w 1277318"/>
                <a:gd name="connsiteY7" fmla="*/ 197412 h 242604"/>
                <a:gd name="connsiteX8" fmla="*/ 90242 w 1277318"/>
                <a:gd name="connsiteY8" fmla="*/ 150265 h 242604"/>
                <a:gd name="connsiteX9" fmla="*/ 123918 w 1277318"/>
                <a:gd name="connsiteY9" fmla="*/ 96385 h 242604"/>
                <a:gd name="connsiteX10" fmla="*/ 199688 w 1277318"/>
                <a:gd name="connsiteY10" fmla="*/ 57657 h 242604"/>
                <a:gd name="connsiteX11" fmla="*/ 123870 w 1277318"/>
                <a:gd name="connsiteY11" fmla="*/ 0 h 242604"/>
                <a:gd name="connsiteX0" fmla="*/ 123870 w 1295839"/>
                <a:gd name="connsiteY0" fmla="*/ 0 h 242604"/>
                <a:gd name="connsiteX1" fmla="*/ 1275998 w 1295839"/>
                <a:gd name="connsiteY1" fmla="*/ 0 h 242604"/>
                <a:gd name="connsiteX2" fmla="*/ 1248694 w 1295839"/>
                <a:gd name="connsiteY2" fmla="*/ 42503 h 242604"/>
                <a:gd name="connsiteX3" fmla="*/ 1295839 w 1295839"/>
                <a:gd name="connsiteY3" fmla="*/ 89650 h 242604"/>
                <a:gd name="connsiteX4" fmla="*/ 1277318 w 1295839"/>
                <a:gd name="connsiteY4" fmla="*/ 175523 h 242604"/>
                <a:gd name="connsiteX5" fmla="*/ 1275998 w 1295839"/>
                <a:gd name="connsiteY5" fmla="*/ 242604 h 242604"/>
                <a:gd name="connsiteX6" fmla="*/ 123870 w 1295839"/>
                <a:gd name="connsiteY6" fmla="*/ 242604 h 242604"/>
                <a:gd name="connsiteX7" fmla="*/ 26256 w 1295839"/>
                <a:gd name="connsiteY7" fmla="*/ 197412 h 242604"/>
                <a:gd name="connsiteX8" fmla="*/ 90242 w 1295839"/>
                <a:gd name="connsiteY8" fmla="*/ 150265 h 242604"/>
                <a:gd name="connsiteX9" fmla="*/ 123918 w 1295839"/>
                <a:gd name="connsiteY9" fmla="*/ 96385 h 242604"/>
                <a:gd name="connsiteX10" fmla="*/ 199688 w 1295839"/>
                <a:gd name="connsiteY10" fmla="*/ 57657 h 242604"/>
                <a:gd name="connsiteX11" fmla="*/ 123870 w 1295839"/>
                <a:gd name="connsiteY11" fmla="*/ 0 h 242604"/>
                <a:gd name="connsiteX0" fmla="*/ 123870 w 1296242"/>
                <a:gd name="connsiteY0" fmla="*/ 0 h 242604"/>
                <a:gd name="connsiteX1" fmla="*/ 1275998 w 1296242"/>
                <a:gd name="connsiteY1" fmla="*/ 0 h 242604"/>
                <a:gd name="connsiteX2" fmla="*/ 1248694 w 1296242"/>
                <a:gd name="connsiteY2" fmla="*/ 42503 h 242604"/>
                <a:gd name="connsiteX3" fmla="*/ 1295839 w 1296242"/>
                <a:gd name="connsiteY3" fmla="*/ 89650 h 242604"/>
                <a:gd name="connsiteX4" fmla="*/ 1243642 w 1296242"/>
                <a:gd name="connsiteY4" fmla="*/ 141847 h 242604"/>
                <a:gd name="connsiteX5" fmla="*/ 1277318 w 1296242"/>
                <a:gd name="connsiteY5" fmla="*/ 175523 h 242604"/>
                <a:gd name="connsiteX6" fmla="*/ 1275998 w 1296242"/>
                <a:gd name="connsiteY6" fmla="*/ 242604 h 242604"/>
                <a:gd name="connsiteX7" fmla="*/ 123870 w 1296242"/>
                <a:gd name="connsiteY7" fmla="*/ 242604 h 242604"/>
                <a:gd name="connsiteX8" fmla="*/ 26256 w 1296242"/>
                <a:gd name="connsiteY8" fmla="*/ 197412 h 242604"/>
                <a:gd name="connsiteX9" fmla="*/ 90242 w 1296242"/>
                <a:gd name="connsiteY9" fmla="*/ 150265 h 242604"/>
                <a:gd name="connsiteX10" fmla="*/ 123918 w 1296242"/>
                <a:gd name="connsiteY10" fmla="*/ 96385 h 242604"/>
                <a:gd name="connsiteX11" fmla="*/ 199688 w 1296242"/>
                <a:gd name="connsiteY11" fmla="*/ 57657 h 242604"/>
                <a:gd name="connsiteX12" fmla="*/ 123870 w 1296242"/>
                <a:gd name="connsiteY12" fmla="*/ 0 h 242604"/>
                <a:gd name="connsiteX0" fmla="*/ 123870 w 1307634"/>
                <a:gd name="connsiteY0" fmla="*/ 0 h 242604"/>
                <a:gd name="connsiteX1" fmla="*/ 1275998 w 1307634"/>
                <a:gd name="connsiteY1" fmla="*/ 0 h 242604"/>
                <a:gd name="connsiteX2" fmla="*/ 1248694 w 1307634"/>
                <a:gd name="connsiteY2" fmla="*/ 42503 h 242604"/>
                <a:gd name="connsiteX3" fmla="*/ 1295839 w 1307634"/>
                <a:gd name="connsiteY3" fmla="*/ 89650 h 242604"/>
                <a:gd name="connsiteX4" fmla="*/ 1243642 w 1307634"/>
                <a:gd name="connsiteY4" fmla="*/ 141847 h 242604"/>
                <a:gd name="connsiteX5" fmla="*/ 1277318 w 1307634"/>
                <a:gd name="connsiteY5" fmla="*/ 175523 h 242604"/>
                <a:gd name="connsiteX6" fmla="*/ 1307627 w 1307634"/>
                <a:gd name="connsiteY6" fmla="*/ 229404 h 242604"/>
                <a:gd name="connsiteX7" fmla="*/ 1275998 w 1307634"/>
                <a:gd name="connsiteY7" fmla="*/ 242604 h 242604"/>
                <a:gd name="connsiteX8" fmla="*/ 123870 w 1307634"/>
                <a:gd name="connsiteY8" fmla="*/ 242604 h 242604"/>
                <a:gd name="connsiteX9" fmla="*/ 26256 w 1307634"/>
                <a:gd name="connsiteY9" fmla="*/ 197412 h 242604"/>
                <a:gd name="connsiteX10" fmla="*/ 90242 w 1307634"/>
                <a:gd name="connsiteY10" fmla="*/ 150265 h 242604"/>
                <a:gd name="connsiteX11" fmla="*/ 123918 w 1307634"/>
                <a:gd name="connsiteY11" fmla="*/ 96385 h 242604"/>
                <a:gd name="connsiteX12" fmla="*/ 199688 w 1307634"/>
                <a:gd name="connsiteY12" fmla="*/ 57657 h 242604"/>
                <a:gd name="connsiteX13" fmla="*/ 123870 w 1307634"/>
                <a:gd name="connsiteY13"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7634" h="242604">
                  <a:moveTo>
                    <a:pt x="123870" y="0"/>
                  </a:moveTo>
                  <a:lnTo>
                    <a:pt x="1275998" y="0"/>
                  </a:lnTo>
                  <a:lnTo>
                    <a:pt x="1248694" y="42503"/>
                  </a:lnTo>
                  <a:cubicBezTo>
                    <a:pt x="1248694" y="59341"/>
                    <a:pt x="1295839" y="72812"/>
                    <a:pt x="1295839" y="89650"/>
                  </a:cubicBezTo>
                  <a:cubicBezTo>
                    <a:pt x="1301451" y="109856"/>
                    <a:pt x="1246729" y="127535"/>
                    <a:pt x="1243642" y="141847"/>
                  </a:cubicBezTo>
                  <a:cubicBezTo>
                    <a:pt x="1240555" y="156159"/>
                    <a:pt x="1271986" y="168507"/>
                    <a:pt x="1277318" y="175523"/>
                  </a:cubicBezTo>
                  <a:cubicBezTo>
                    <a:pt x="1276757" y="178329"/>
                    <a:pt x="1308188" y="226598"/>
                    <a:pt x="1307627" y="229404"/>
                  </a:cubicBezTo>
                  <a:lnTo>
                    <a:pt x="1275998" y="242604"/>
                  </a:lnTo>
                  <a:lnTo>
                    <a:pt x="123870" y="242604"/>
                  </a:lnTo>
                  <a:cubicBezTo>
                    <a:pt x="-84420" y="235072"/>
                    <a:pt x="34948" y="211960"/>
                    <a:pt x="26256" y="197412"/>
                  </a:cubicBezTo>
                  <a:cubicBezTo>
                    <a:pt x="17564" y="182864"/>
                    <a:pt x="73965" y="167103"/>
                    <a:pt x="90242" y="150265"/>
                  </a:cubicBezTo>
                  <a:cubicBezTo>
                    <a:pt x="106519" y="133427"/>
                    <a:pt x="115499" y="112662"/>
                    <a:pt x="123918" y="96385"/>
                  </a:cubicBezTo>
                  <a:cubicBezTo>
                    <a:pt x="132337" y="80108"/>
                    <a:pt x="199696" y="73721"/>
                    <a:pt x="199688" y="57657"/>
                  </a:cubicBezTo>
                  <a:cubicBezTo>
                    <a:pt x="200234" y="38438"/>
                    <a:pt x="123324" y="19219"/>
                    <a:pt x="123870" y="0"/>
                  </a:cubicBezTo>
                  <a:close/>
                </a:path>
              </a:pathLst>
            </a:custGeom>
            <a:solidFill>
              <a:srgbClr val="00B0F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5" name="Groupe 284"/>
          <p:cNvGrpSpPr/>
          <p:nvPr/>
        </p:nvGrpSpPr>
        <p:grpSpPr>
          <a:xfrm>
            <a:off x="3306698" y="5561944"/>
            <a:ext cx="1768479" cy="808390"/>
            <a:chOff x="7333623" y="4089399"/>
            <a:chExt cx="1768479" cy="808390"/>
          </a:xfrm>
        </p:grpSpPr>
        <p:grpSp>
          <p:nvGrpSpPr>
            <p:cNvPr id="284" name="Groupe 283"/>
            <p:cNvGrpSpPr/>
            <p:nvPr/>
          </p:nvGrpSpPr>
          <p:grpSpPr>
            <a:xfrm rot="1691392">
              <a:off x="7333623" y="4109638"/>
              <a:ext cx="1768479" cy="788151"/>
              <a:chOff x="629569" y="2375782"/>
              <a:chExt cx="1768479" cy="788151"/>
            </a:xfrm>
          </p:grpSpPr>
          <p:grpSp>
            <p:nvGrpSpPr>
              <p:cNvPr id="272" name="Groupe 271"/>
              <p:cNvGrpSpPr/>
              <p:nvPr/>
            </p:nvGrpSpPr>
            <p:grpSpPr>
              <a:xfrm>
                <a:off x="629569" y="2375782"/>
                <a:ext cx="1768479" cy="788151"/>
                <a:chOff x="718272" y="2262448"/>
                <a:chExt cx="3454791" cy="2876166"/>
              </a:xfrm>
            </p:grpSpPr>
            <p:sp>
              <p:nvSpPr>
                <p:cNvPr id="273"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4" name="Groupe 273"/>
                <p:cNvGrpSpPr/>
                <p:nvPr/>
              </p:nvGrpSpPr>
              <p:grpSpPr>
                <a:xfrm>
                  <a:off x="718272" y="2262448"/>
                  <a:ext cx="3454791" cy="2876166"/>
                  <a:chOff x="718272" y="2262448"/>
                  <a:chExt cx="3454791" cy="2876166"/>
                </a:xfrm>
              </p:grpSpPr>
              <p:grpSp>
                <p:nvGrpSpPr>
                  <p:cNvPr id="275" name="Groupe 274"/>
                  <p:cNvGrpSpPr/>
                  <p:nvPr/>
                </p:nvGrpSpPr>
                <p:grpSpPr>
                  <a:xfrm>
                    <a:off x="911151" y="2262448"/>
                    <a:ext cx="3261912" cy="2876166"/>
                    <a:chOff x="3851532" y="1530934"/>
                    <a:chExt cx="3261912" cy="2876166"/>
                  </a:xfrm>
                </p:grpSpPr>
                <p:sp>
                  <p:nvSpPr>
                    <p:cNvPr id="277"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76"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 name="Rectangle à coins arrondis 5"/>
              <p:cNvSpPr/>
              <p:nvPr/>
            </p:nvSpPr>
            <p:spPr>
              <a:xfrm rot="21044673">
                <a:off x="756238" y="2673942"/>
                <a:ext cx="1350816"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OBJECTIFS</a:t>
                </a:r>
              </a:p>
            </p:txBody>
          </p:sp>
        </p:grpSp>
        <p:grpSp>
          <p:nvGrpSpPr>
            <p:cNvPr id="119" name="Groupe 118"/>
            <p:cNvGrpSpPr/>
            <p:nvPr/>
          </p:nvGrpSpPr>
          <p:grpSpPr>
            <a:xfrm rot="682902">
              <a:off x="8245915" y="4089399"/>
              <a:ext cx="223501" cy="363133"/>
              <a:chOff x="6324195" y="2380134"/>
              <a:chExt cx="816091" cy="1892292"/>
            </a:xfrm>
          </p:grpSpPr>
          <p:sp>
            <p:nvSpPr>
              <p:cNvPr id="120"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3"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Ellipse 124"/>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Ellipse 125"/>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87" name="Groupe 286"/>
          <p:cNvGrpSpPr/>
          <p:nvPr/>
        </p:nvGrpSpPr>
        <p:grpSpPr>
          <a:xfrm>
            <a:off x="2505187" y="4974823"/>
            <a:ext cx="1742825" cy="938706"/>
            <a:chOff x="1591469" y="4840718"/>
            <a:chExt cx="1742825" cy="938706"/>
          </a:xfrm>
        </p:grpSpPr>
        <p:grpSp>
          <p:nvGrpSpPr>
            <p:cNvPr id="286" name="Groupe 285"/>
            <p:cNvGrpSpPr/>
            <p:nvPr/>
          </p:nvGrpSpPr>
          <p:grpSpPr>
            <a:xfrm>
              <a:off x="1591469" y="4840718"/>
              <a:ext cx="1742825" cy="938706"/>
              <a:chOff x="3590880" y="2030968"/>
              <a:chExt cx="1742825" cy="938706"/>
            </a:xfrm>
          </p:grpSpPr>
          <p:grpSp>
            <p:nvGrpSpPr>
              <p:cNvPr id="251" name="Groupe 250"/>
              <p:cNvGrpSpPr/>
              <p:nvPr/>
            </p:nvGrpSpPr>
            <p:grpSpPr>
              <a:xfrm>
                <a:off x="3590880" y="2030968"/>
                <a:ext cx="1742825" cy="938706"/>
                <a:chOff x="718272" y="2262448"/>
                <a:chExt cx="3454791" cy="2876166"/>
              </a:xfrm>
            </p:grpSpPr>
            <p:sp>
              <p:nvSpPr>
                <p:cNvPr id="252"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3" name="Groupe 252"/>
                <p:cNvGrpSpPr/>
                <p:nvPr/>
              </p:nvGrpSpPr>
              <p:grpSpPr>
                <a:xfrm>
                  <a:off x="718272" y="2262448"/>
                  <a:ext cx="3454791" cy="2876166"/>
                  <a:chOff x="718272" y="2262448"/>
                  <a:chExt cx="3454791" cy="2876166"/>
                </a:xfrm>
              </p:grpSpPr>
              <p:grpSp>
                <p:nvGrpSpPr>
                  <p:cNvPr id="254" name="Groupe 253"/>
                  <p:cNvGrpSpPr/>
                  <p:nvPr/>
                </p:nvGrpSpPr>
                <p:grpSpPr>
                  <a:xfrm>
                    <a:off x="911151" y="2262448"/>
                    <a:ext cx="3261912" cy="2876166"/>
                    <a:chOff x="3851532" y="1530934"/>
                    <a:chExt cx="3261912" cy="2876166"/>
                  </a:xfrm>
                </p:grpSpPr>
                <p:sp>
                  <p:nvSpPr>
                    <p:cNvPr id="256"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5"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12" name="Rectangle à coins arrondis 11"/>
              <p:cNvSpPr/>
              <p:nvPr/>
            </p:nvSpPr>
            <p:spPr>
              <a:xfrm rot="21134448">
                <a:off x="3809788" y="2303377"/>
                <a:ext cx="1336346" cy="34107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HYGIENE</a:t>
                </a:r>
              </a:p>
            </p:txBody>
          </p:sp>
        </p:grpSp>
        <p:grpSp>
          <p:nvGrpSpPr>
            <p:cNvPr id="111" name="Groupe 110"/>
            <p:cNvGrpSpPr/>
            <p:nvPr/>
          </p:nvGrpSpPr>
          <p:grpSpPr>
            <a:xfrm rot="682902">
              <a:off x="2352465" y="4853708"/>
              <a:ext cx="223501" cy="363133"/>
              <a:chOff x="6324195" y="2380134"/>
              <a:chExt cx="816091" cy="1892292"/>
            </a:xfrm>
          </p:grpSpPr>
          <p:sp>
            <p:nvSpPr>
              <p:cNvPr id="112"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Ellipse 112"/>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Ellipse 113"/>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5"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Ellipse 117"/>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92" name="Groupe 291"/>
          <p:cNvGrpSpPr/>
          <p:nvPr/>
        </p:nvGrpSpPr>
        <p:grpSpPr>
          <a:xfrm>
            <a:off x="7198109" y="5775296"/>
            <a:ext cx="1631392" cy="851399"/>
            <a:chOff x="6083717" y="5681754"/>
            <a:chExt cx="1631392" cy="851399"/>
          </a:xfrm>
        </p:grpSpPr>
        <p:grpSp>
          <p:nvGrpSpPr>
            <p:cNvPr id="282" name="Groupe 281"/>
            <p:cNvGrpSpPr/>
            <p:nvPr/>
          </p:nvGrpSpPr>
          <p:grpSpPr>
            <a:xfrm>
              <a:off x="6083717" y="5737003"/>
              <a:ext cx="1631392" cy="796150"/>
              <a:chOff x="3843073" y="4623289"/>
              <a:chExt cx="1631392" cy="796150"/>
            </a:xfrm>
          </p:grpSpPr>
          <p:grpSp>
            <p:nvGrpSpPr>
              <p:cNvPr id="265" name="Groupe 264"/>
              <p:cNvGrpSpPr/>
              <p:nvPr/>
            </p:nvGrpSpPr>
            <p:grpSpPr>
              <a:xfrm>
                <a:off x="3843073" y="4623289"/>
                <a:ext cx="1631392" cy="796150"/>
                <a:chOff x="718272" y="2262448"/>
                <a:chExt cx="3454791" cy="2876166"/>
              </a:xfrm>
            </p:grpSpPr>
            <p:sp>
              <p:nvSpPr>
                <p:cNvPr id="266"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nvGrpSpPr>
                <p:cNvPr id="267" name="Groupe 266"/>
                <p:cNvGrpSpPr/>
                <p:nvPr/>
              </p:nvGrpSpPr>
              <p:grpSpPr>
                <a:xfrm>
                  <a:off x="718272" y="2262448"/>
                  <a:ext cx="3454791" cy="2876166"/>
                  <a:chOff x="718272" y="2262448"/>
                  <a:chExt cx="3454791" cy="2876166"/>
                </a:xfrm>
              </p:grpSpPr>
              <p:grpSp>
                <p:nvGrpSpPr>
                  <p:cNvPr id="268" name="Groupe 267"/>
                  <p:cNvGrpSpPr/>
                  <p:nvPr/>
                </p:nvGrpSpPr>
                <p:grpSpPr>
                  <a:xfrm>
                    <a:off x="911151" y="2262448"/>
                    <a:ext cx="3261912" cy="2876166"/>
                    <a:chOff x="3851532" y="1530934"/>
                    <a:chExt cx="3261912" cy="2876166"/>
                  </a:xfrm>
                </p:grpSpPr>
                <p:sp>
                  <p:nvSpPr>
                    <p:cNvPr id="270"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sp>
                  <p:nvSpPr>
                    <p:cNvPr id="271"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sp>
                <p:nvSpPr>
                  <p:cNvPr id="269"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i="1">
                      <a:solidFill>
                        <a:srgbClr val="0070C0"/>
                      </a:solidFill>
                    </a:endParaRPr>
                  </a:p>
                </p:txBody>
              </p:sp>
            </p:grpSp>
          </p:grpSp>
          <p:sp>
            <p:nvSpPr>
              <p:cNvPr id="20" name="Rectangle à coins arrondis 19"/>
              <p:cNvSpPr/>
              <p:nvPr/>
            </p:nvSpPr>
            <p:spPr>
              <a:xfrm rot="20939790">
                <a:off x="3865017" y="4894537"/>
                <a:ext cx="1350816" cy="36004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100" b="1" i="1" dirty="0">
                    <a:solidFill>
                      <a:srgbClr val="0070C0"/>
                    </a:solidFill>
                  </a:rPr>
                  <a:t>TEMPS COMMUNS</a:t>
                </a:r>
              </a:p>
            </p:txBody>
          </p:sp>
        </p:grpSp>
        <p:grpSp>
          <p:nvGrpSpPr>
            <p:cNvPr id="103" name="Groupe 102"/>
            <p:cNvGrpSpPr/>
            <p:nvPr/>
          </p:nvGrpSpPr>
          <p:grpSpPr>
            <a:xfrm rot="682902">
              <a:off x="6783413" y="5681754"/>
              <a:ext cx="223501" cy="363133"/>
              <a:chOff x="6324195" y="2380134"/>
              <a:chExt cx="816091" cy="1892292"/>
            </a:xfrm>
          </p:grpSpPr>
          <p:sp>
            <p:nvSpPr>
              <p:cNvPr id="104"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7"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293" name="Groupe 292"/>
          <p:cNvGrpSpPr/>
          <p:nvPr/>
        </p:nvGrpSpPr>
        <p:grpSpPr>
          <a:xfrm rot="1307913">
            <a:off x="7479407" y="1336993"/>
            <a:ext cx="1742825" cy="938706"/>
            <a:chOff x="1591469" y="4840718"/>
            <a:chExt cx="1742825" cy="938706"/>
          </a:xfrm>
        </p:grpSpPr>
        <p:grpSp>
          <p:nvGrpSpPr>
            <p:cNvPr id="294" name="Groupe 293"/>
            <p:cNvGrpSpPr/>
            <p:nvPr/>
          </p:nvGrpSpPr>
          <p:grpSpPr>
            <a:xfrm>
              <a:off x="1591469" y="4840718"/>
              <a:ext cx="1742825" cy="938706"/>
              <a:chOff x="3590880" y="2030968"/>
              <a:chExt cx="1742825" cy="938706"/>
            </a:xfrm>
          </p:grpSpPr>
          <p:grpSp>
            <p:nvGrpSpPr>
              <p:cNvPr id="303" name="Groupe 302"/>
              <p:cNvGrpSpPr/>
              <p:nvPr/>
            </p:nvGrpSpPr>
            <p:grpSpPr>
              <a:xfrm>
                <a:off x="3590880" y="2030968"/>
                <a:ext cx="1742825" cy="938706"/>
                <a:chOff x="718272" y="2262448"/>
                <a:chExt cx="3454791" cy="2876166"/>
              </a:xfrm>
            </p:grpSpPr>
            <p:sp>
              <p:nvSpPr>
                <p:cNvPr id="305" name="Rectangle 5"/>
                <p:cNvSpPr/>
                <p:nvPr/>
              </p:nvSpPr>
              <p:spPr>
                <a:xfrm rot="21074577">
                  <a:off x="999776" y="2356259"/>
                  <a:ext cx="3011760" cy="2770350"/>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 name="connsiteX0" fmla="*/ 0 w 3083363"/>
                    <a:gd name="connsiteY0" fmla="*/ 0 h 2875403"/>
                    <a:gd name="connsiteX1" fmla="*/ 2885378 w 3083363"/>
                    <a:gd name="connsiteY1" fmla="*/ 56216 h 2875403"/>
                    <a:gd name="connsiteX2" fmla="*/ 2879470 w 3083363"/>
                    <a:gd name="connsiteY2" fmla="*/ 2334344 h 2875403"/>
                    <a:gd name="connsiteX3" fmla="*/ 187196 w 3083363"/>
                    <a:gd name="connsiteY3" fmla="*/ 2860388 h 2875403"/>
                    <a:gd name="connsiteX4" fmla="*/ 0 w 3083363"/>
                    <a:gd name="connsiteY4" fmla="*/ 0 h 2875403"/>
                    <a:gd name="connsiteX0" fmla="*/ 0 w 3096263"/>
                    <a:gd name="connsiteY0" fmla="*/ 0 h 2875403"/>
                    <a:gd name="connsiteX1" fmla="*/ 2937628 w 3096263"/>
                    <a:gd name="connsiteY1" fmla="*/ 51384 h 2875403"/>
                    <a:gd name="connsiteX2" fmla="*/ 2879470 w 3096263"/>
                    <a:gd name="connsiteY2" fmla="*/ 2334344 h 2875403"/>
                    <a:gd name="connsiteX3" fmla="*/ 187196 w 3096263"/>
                    <a:gd name="connsiteY3" fmla="*/ 2860388 h 2875403"/>
                    <a:gd name="connsiteX4" fmla="*/ 0 w 3096263"/>
                    <a:gd name="connsiteY4" fmla="*/ 0 h 2875403"/>
                    <a:gd name="connsiteX0" fmla="*/ 0 w 3094279"/>
                    <a:gd name="connsiteY0" fmla="*/ 0 h 2875403"/>
                    <a:gd name="connsiteX1" fmla="*/ 2930002 w 3094279"/>
                    <a:gd name="connsiteY1" fmla="*/ 101565 h 2875403"/>
                    <a:gd name="connsiteX2" fmla="*/ 2879470 w 3094279"/>
                    <a:gd name="connsiteY2" fmla="*/ 2334344 h 2875403"/>
                    <a:gd name="connsiteX3" fmla="*/ 187196 w 3094279"/>
                    <a:gd name="connsiteY3" fmla="*/ 2860388 h 2875403"/>
                    <a:gd name="connsiteX4" fmla="*/ 0 w 3094279"/>
                    <a:gd name="connsiteY4" fmla="*/ 0 h 2875403"/>
                    <a:gd name="connsiteX0" fmla="*/ 0 w 3102449"/>
                    <a:gd name="connsiteY0" fmla="*/ 0 h 2875403"/>
                    <a:gd name="connsiteX1" fmla="*/ 2960524 w 3102449"/>
                    <a:gd name="connsiteY1" fmla="*/ 112644 h 2875403"/>
                    <a:gd name="connsiteX2" fmla="*/ 2879470 w 3102449"/>
                    <a:gd name="connsiteY2" fmla="*/ 2334344 h 2875403"/>
                    <a:gd name="connsiteX3" fmla="*/ 187196 w 3102449"/>
                    <a:gd name="connsiteY3" fmla="*/ 2860388 h 2875403"/>
                    <a:gd name="connsiteX4" fmla="*/ 0 w 3102449"/>
                    <a:gd name="connsiteY4" fmla="*/ 0 h 2875403"/>
                    <a:gd name="connsiteX0" fmla="*/ 0 w 3104921"/>
                    <a:gd name="connsiteY0" fmla="*/ 0 h 2875403"/>
                    <a:gd name="connsiteX1" fmla="*/ 2969318 w 3104921"/>
                    <a:gd name="connsiteY1" fmla="*/ 139644 h 2875403"/>
                    <a:gd name="connsiteX2" fmla="*/ 2879470 w 3104921"/>
                    <a:gd name="connsiteY2" fmla="*/ 2334344 h 2875403"/>
                    <a:gd name="connsiteX3" fmla="*/ 187196 w 3104921"/>
                    <a:gd name="connsiteY3" fmla="*/ 2860388 h 2875403"/>
                    <a:gd name="connsiteX4" fmla="*/ 0 w 3104921"/>
                    <a:gd name="connsiteY4" fmla="*/ 0 h 2875403"/>
                    <a:gd name="connsiteX0" fmla="*/ 0 w 3097647"/>
                    <a:gd name="connsiteY0" fmla="*/ 0 h 2875403"/>
                    <a:gd name="connsiteX1" fmla="*/ 2942864 w 3097647"/>
                    <a:gd name="connsiteY1" fmla="*/ 186902 h 2875403"/>
                    <a:gd name="connsiteX2" fmla="*/ 2879470 w 3097647"/>
                    <a:gd name="connsiteY2" fmla="*/ 2334344 h 2875403"/>
                    <a:gd name="connsiteX3" fmla="*/ 187196 w 3097647"/>
                    <a:gd name="connsiteY3" fmla="*/ 2860388 h 2875403"/>
                    <a:gd name="connsiteX4" fmla="*/ 0 w 3097647"/>
                    <a:gd name="connsiteY4" fmla="*/ 0 h 2875403"/>
                    <a:gd name="connsiteX0" fmla="*/ 0 w 3053237"/>
                    <a:gd name="connsiteY0" fmla="*/ 0 h 2830026"/>
                    <a:gd name="connsiteX1" fmla="*/ 2898454 w 3053237"/>
                    <a:gd name="connsiteY1" fmla="*/ 141525 h 2830026"/>
                    <a:gd name="connsiteX2" fmla="*/ 2835060 w 3053237"/>
                    <a:gd name="connsiteY2" fmla="*/ 2288967 h 2830026"/>
                    <a:gd name="connsiteX3" fmla="*/ 142786 w 3053237"/>
                    <a:gd name="connsiteY3" fmla="*/ 2815011 h 2830026"/>
                    <a:gd name="connsiteX4" fmla="*/ 0 w 3053237"/>
                    <a:gd name="connsiteY4" fmla="*/ 0 h 2830026"/>
                    <a:gd name="connsiteX0" fmla="*/ 0 w 3002552"/>
                    <a:gd name="connsiteY0" fmla="*/ 0 h 2783683"/>
                    <a:gd name="connsiteX1" fmla="*/ 2847769 w 3002552"/>
                    <a:gd name="connsiteY1" fmla="*/ 95182 h 2783683"/>
                    <a:gd name="connsiteX2" fmla="*/ 2784375 w 3002552"/>
                    <a:gd name="connsiteY2" fmla="*/ 2242624 h 2783683"/>
                    <a:gd name="connsiteX3" fmla="*/ 92101 w 3002552"/>
                    <a:gd name="connsiteY3" fmla="*/ 2768668 h 2783683"/>
                    <a:gd name="connsiteX4" fmla="*/ 0 w 3002552"/>
                    <a:gd name="connsiteY4" fmla="*/ 0 h 2783683"/>
                    <a:gd name="connsiteX0" fmla="*/ 0 w 3002552"/>
                    <a:gd name="connsiteY0" fmla="*/ 0 h 2780993"/>
                    <a:gd name="connsiteX1" fmla="*/ 2847769 w 3002552"/>
                    <a:gd name="connsiteY1" fmla="*/ 95182 h 2780993"/>
                    <a:gd name="connsiteX2" fmla="*/ 2784375 w 3002552"/>
                    <a:gd name="connsiteY2" fmla="*/ 2242624 h 2780993"/>
                    <a:gd name="connsiteX3" fmla="*/ 92101 w 3002552"/>
                    <a:gd name="connsiteY3" fmla="*/ 2768668 h 2780993"/>
                    <a:gd name="connsiteX4" fmla="*/ 0 w 3002552"/>
                    <a:gd name="connsiteY4" fmla="*/ 0 h 2780993"/>
                    <a:gd name="connsiteX0" fmla="*/ 0 w 3008312"/>
                    <a:gd name="connsiteY0" fmla="*/ 0 h 2781844"/>
                    <a:gd name="connsiteX1" fmla="*/ 2847769 w 3008312"/>
                    <a:gd name="connsiteY1" fmla="*/ 95182 h 2781844"/>
                    <a:gd name="connsiteX2" fmla="*/ 2792196 w 3008312"/>
                    <a:gd name="connsiteY2" fmla="*/ 2275334 h 2781844"/>
                    <a:gd name="connsiteX3" fmla="*/ 92101 w 3008312"/>
                    <a:gd name="connsiteY3" fmla="*/ 2768668 h 2781844"/>
                    <a:gd name="connsiteX4" fmla="*/ 0 w 3008312"/>
                    <a:gd name="connsiteY4" fmla="*/ 0 h 2781844"/>
                    <a:gd name="connsiteX0" fmla="*/ 0 w 2989495"/>
                    <a:gd name="connsiteY0" fmla="*/ 0 h 2781844"/>
                    <a:gd name="connsiteX1" fmla="*/ 2847769 w 2989495"/>
                    <a:gd name="connsiteY1" fmla="*/ 95182 h 2781844"/>
                    <a:gd name="connsiteX2" fmla="*/ 2792196 w 2989495"/>
                    <a:gd name="connsiteY2" fmla="*/ 2275334 h 2781844"/>
                    <a:gd name="connsiteX3" fmla="*/ 92101 w 2989495"/>
                    <a:gd name="connsiteY3" fmla="*/ 2768668 h 2781844"/>
                    <a:gd name="connsiteX4" fmla="*/ 0 w 2989495"/>
                    <a:gd name="connsiteY4" fmla="*/ 0 h 2781844"/>
                    <a:gd name="connsiteX0" fmla="*/ 0 w 3011870"/>
                    <a:gd name="connsiteY0" fmla="*/ 0 h 2781844"/>
                    <a:gd name="connsiteX1" fmla="*/ 2847769 w 3011870"/>
                    <a:gd name="connsiteY1" fmla="*/ 95182 h 2781844"/>
                    <a:gd name="connsiteX2" fmla="*/ 2792196 w 3011870"/>
                    <a:gd name="connsiteY2" fmla="*/ 2275334 h 2781844"/>
                    <a:gd name="connsiteX3" fmla="*/ 92101 w 3011870"/>
                    <a:gd name="connsiteY3" fmla="*/ 2768668 h 2781844"/>
                    <a:gd name="connsiteX4" fmla="*/ 0 w 3011870"/>
                    <a:gd name="connsiteY4" fmla="*/ 0 h 2781844"/>
                    <a:gd name="connsiteX0" fmla="*/ 0 w 3011870"/>
                    <a:gd name="connsiteY0" fmla="*/ 0 h 2783262"/>
                    <a:gd name="connsiteX1" fmla="*/ 2847769 w 3011870"/>
                    <a:gd name="connsiteY1" fmla="*/ 95182 h 2783262"/>
                    <a:gd name="connsiteX2" fmla="*/ 2792196 w 3011870"/>
                    <a:gd name="connsiteY2" fmla="*/ 2275334 h 2783262"/>
                    <a:gd name="connsiteX3" fmla="*/ 92101 w 3011870"/>
                    <a:gd name="connsiteY3" fmla="*/ 2768668 h 2783262"/>
                    <a:gd name="connsiteX4" fmla="*/ 0 w 3011870"/>
                    <a:gd name="connsiteY4" fmla="*/ 0 h 2783262"/>
                    <a:gd name="connsiteX0" fmla="*/ 0 w 3011870"/>
                    <a:gd name="connsiteY0" fmla="*/ 0 h 2767189"/>
                    <a:gd name="connsiteX1" fmla="*/ 2847769 w 3011870"/>
                    <a:gd name="connsiteY1" fmla="*/ 95182 h 2767189"/>
                    <a:gd name="connsiteX2" fmla="*/ 2792196 w 3011870"/>
                    <a:gd name="connsiteY2" fmla="*/ 2275334 h 2767189"/>
                    <a:gd name="connsiteX3" fmla="*/ 113833 w 3011870"/>
                    <a:gd name="connsiteY3" fmla="*/ 2752010 h 2767189"/>
                    <a:gd name="connsiteX4" fmla="*/ 0 w 3011870"/>
                    <a:gd name="connsiteY4" fmla="*/ 0 h 2767189"/>
                    <a:gd name="connsiteX0" fmla="*/ 0 w 3011870"/>
                    <a:gd name="connsiteY0" fmla="*/ 0 h 2764048"/>
                    <a:gd name="connsiteX1" fmla="*/ 2847769 w 3011870"/>
                    <a:gd name="connsiteY1" fmla="*/ 95182 h 2764048"/>
                    <a:gd name="connsiteX2" fmla="*/ 2792196 w 3011870"/>
                    <a:gd name="connsiteY2" fmla="*/ 2275334 h 2764048"/>
                    <a:gd name="connsiteX3" fmla="*/ 128682 w 3011870"/>
                    <a:gd name="connsiteY3" fmla="*/ 2748749 h 2764048"/>
                    <a:gd name="connsiteX4" fmla="*/ 0 w 3011870"/>
                    <a:gd name="connsiteY4" fmla="*/ 0 h 2764048"/>
                    <a:gd name="connsiteX0" fmla="*/ 0 w 3011870"/>
                    <a:gd name="connsiteY0" fmla="*/ 0 h 2766482"/>
                    <a:gd name="connsiteX1" fmla="*/ 2847769 w 3011870"/>
                    <a:gd name="connsiteY1" fmla="*/ 95182 h 2766482"/>
                    <a:gd name="connsiteX2" fmla="*/ 2792196 w 3011870"/>
                    <a:gd name="connsiteY2" fmla="*/ 2275334 h 2766482"/>
                    <a:gd name="connsiteX3" fmla="*/ 118548 w 3011870"/>
                    <a:gd name="connsiteY3" fmla="*/ 2751276 h 2766482"/>
                    <a:gd name="connsiteX4" fmla="*/ 0 w 3011870"/>
                    <a:gd name="connsiteY4" fmla="*/ 0 h 2766482"/>
                    <a:gd name="connsiteX0" fmla="*/ 0 w 3011870"/>
                    <a:gd name="connsiteY0" fmla="*/ 0 h 2769615"/>
                    <a:gd name="connsiteX1" fmla="*/ 2847769 w 3011870"/>
                    <a:gd name="connsiteY1" fmla="*/ 95182 h 2769615"/>
                    <a:gd name="connsiteX2" fmla="*/ 2792196 w 3011870"/>
                    <a:gd name="connsiteY2" fmla="*/ 2275334 h 2769615"/>
                    <a:gd name="connsiteX3" fmla="*/ 113120 w 3011870"/>
                    <a:gd name="connsiteY3" fmla="*/ 2754527 h 2769615"/>
                    <a:gd name="connsiteX4" fmla="*/ 0 w 3011870"/>
                    <a:gd name="connsiteY4" fmla="*/ 0 h 276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870" h="2769615">
                      <a:moveTo>
                        <a:pt x="0" y="0"/>
                      </a:moveTo>
                      <a:cubicBezTo>
                        <a:pt x="1127017" y="85961"/>
                        <a:pt x="1845297" y="76592"/>
                        <a:pt x="2847769" y="95182"/>
                      </a:cubicBezTo>
                      <a:cubicBezTo>
                        <a:pt x="2777291" y="1004083"/>
                        <a:pt x="3289279" y="2013053"/>
                        <a:pt x="2792196" y="2275334"/>
                      </a:cubicBezTo>
                      <a:cubicBezTo>
                        <a:pt x="2409503" y="2508287"/>
                        <a:pt x="1123783" y="2845055"/>
                        <a:pt x="113120" y="2754527"/>
                      </a:cubicBezTo>
                      <a:cubicBezTo>
                        <a:pt x="-60175" y="1676365"/>
                        <a:pt x="148001" y="804419"/>
                        <a:pt x="0" y="0"/>
                      </a:cubicBezTo>
                      <a:close/>
                    </a:path>
                  </a:pathLst>
                </a:custGeom>
                <a:solidFill>
                  <a:schemeClr val="bg1"/>
                </a:solidFill>
                <a:ln>
                  <a:noFill/>
                </a:ln>
                <a:effectLst>
                  <a:outerShdw blurRad="215900" dist="114300" dir="4800000" sx="99000" sy="99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6" name="Groupe 305"/>
                <p:cNvGrpSpPr/>
                <p:nvPr/>
              </p:nvGrpSpPr>
              <p:grpSpPr>
                <a:xfrm>
                  <a:off x="718272" y="2262448"/>
                  <a:ext cx="3454791" cy="2876166"/>
                  <a:chOff x="718272" y="2262448"/>
                  <a:chExt cx="3454791" cy="2876166"/>
                </a:xfrm>
              </p:grpSpPr>
              <p:grpSp>
                <p:nvGrpSpPr>
                  <p:cNvPr id="307" name="Groupe 306"/>
                  <p:cNvGrpSpPr/>
                  <p:nvPr/>
                </p:nvGrpSpPr>
                <p:grpSpPr>
                  <a:xfrm>
                    <a:off x="911151" y="2262448"/>
                    <a:ext cx="3261912" cy="2876166"/>
                    <a:chOff x="3851532" y="1530934"/>
                    <a:chExt cx="3261912" cy="2876166"/>
                  </a:xfrm>
                </p:grpSpPr>
                <p:sp>
                  <p:nvSpPr>
                    <p:cNvPr id="309" name="Rectangle 5"/>
                    <p:cNvSpPr/>
                    <p:nvPr/>
                  </p:nvSpPr>
                  <p:spPr>
                    <a:xfrm rot="21074577">
                      <a:off x="3851532" y="1530934"/>
                      <a:ext cx="3116185" cy="2876166"/>
                    </a:xfrm>
                    <a:custGeom>
                      <a:avLst/>
                      <a:gdLst>
                        <a:gd name="connsiteX0" fmla="*/ 0 w 2958182"/>
                        <a:gd name="connsiteY0" fmla="*/ 0 h 2855644"/>
                        <a:gd name="connsiteX1" fmla="*/ 2958182 w 2958182"/>
                        <a:gd name="connsiteY1" fmla="*/ 0 h 2855644"/>
                        <a:gd name="connsiteX2" fmla="*/ 2958182 w 2958182"/>
                        <a:gd name="connsiteY2" fmla="*/ 2855644 h 2855644"/>
                        <a:gd name="connsiteX3" fmla="*/ 0 w 2958182"/>
                        <a:gd name="connsiteY3" fmla="*/ 2855644 h 2855644"/>
                        <a:gd name="connsiteX4" fmla="*/ 0 w 2958182"/>
                        <a:gd name="connsiteY4" fmla="*/ 0 h 2855644"/>
                        <a:gd name="connsiteX0" fmla="*/ 0 w 2958182"/>
                        <a:gd name="connsiteY0" fmla="*/ 0 h 2855644"/>
                        <a:gd name="connsiteX1" fmla="*/ 2958182 w 2958182"/>
                        <a:gd name="connsiteY1" fmla="*/ 0 h 2855644"/>
                        <a:gd name="connsiteX2" fmla="*/ 2958182 w 2958182"/>
                        <a:gd name="connsiteY2" fmla="*/ 2855644 h 2855644"/>
                        <a:gd name="connsiteX3" fmla="*/ 99227 w 2958182"/>
                        <a:gd name="connsiteY3" fmla="*/ 2774555 h 2855644"/>
                        <a:gd name="connsiteX4" fmla="*/ 0 w 2958182"/>
                        <a:gd name="connsiteY4" fmla="*/ 0 h 2855644"/>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48460 w 3007415"/>
                        <a:gd name="connsiteY3" fmla="*/ 2830326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911415"/>
                        <a:gd name="connsiteX1" fmla="*/ 3007415 w 3007415"/>
                        <a:gd name="connsiteY1" fmla="*/ 55771 h 2911415"/>
                        <a:gd name="connsiteX2" fmla="*/ 3007415 w 3007415"/>
                        <a:gd name="connsiteY2" fmla="*/ 2911415 h 2911415"/>
                        <a:gd name="connsiteX3" fmla="*/ 152810 w 3007415"/>
                        <a:gd name="connsiteY3" fmla="*/ 2802085 h 2911415"/>
                        <a:gd name="connsiteX4" fmla="*/ 0 w 3007415"/>
                        <a:gd name="connsiteY4" fmla="*/ 0 h 2911415"/>
                        <a:gd name="connsiteX0" fmla="*/ 0 w 3007415"/>
                        <a:gd name="connsiteY0" fmla="*/ 0 h 2802085"/>
                        <a:gd name="connsiteX1" fmla="*/ 3007415 w 3007415"/>
                        <a:gd name="connsiteY1" fmla="*/ 55771 h 2802085"/>
                        <a:gd name="connsiteX2" fmla="*/ 2795981 w 3007415"/>
                        <a:gd name="connsiteY2" fmla="*/ 2782473 h 2802085"/>
                        <a:gd name="connsiteX3" fmla="*/ 152810 w 3007415"/>
                        <a:gd name="connsiteY3" fmla="*/ 2802085 h 2802085"/>
                        <a:gd name="connsiteX4" fmla="*/ 0 w 3007415"/>
                        <a:gd name="connsiteY4" fmla="*/ 0 h 2802085"/>
                        <a:gd name="connsiteX0" fmla="*/ 0 w 3007415"/>
                        <a:gd name="connsiteY0" fmla="*/ 0 h 2910528"/>
                        <a:gd name="connsiteX1" fmla="*/ 3007415 w 3007415"/>
                        <a:gd name="connsiteY1" fmla="*/ 55771 h 2910528"/>
                        <a:gd name="connsiteX2" fmla="*/ 2795981 w 3007415"/>
                        <a:gd name="connsiteY2" fmla="*/ 2782473 h 2910528"/>
                        <a:gd name="connsiteX3" fmla="*/ 152810 w 3007415"/>
                        <a:gd name="connsiteY3" fmla="*/ 2802085 h 2910528"/>
                        <a:gd name="connsiteX4" fmla="*/ 0 w 3007415"/>
                        <a:gd name="connsiteY4" fmla="*/ 0 h 2910528"/>
                        <a:gd name="connsiteX0" fmla="*/ 0 w 3016462"/>
                        <a:gd name="connsiteY0" fmla="*/ 0 h 2910528"/>
                        <a:gd name="connsiteX1" fmla="*/ 3007415 w 3016462"/>
                        <a:gd name="connsiteY1" fmla="*/ 55771 h 2910528"/>
                        <a:gd name="connsiteX2" fmla="*/ 2795981 w 3016462"/>
                        <a:gd name="connsiteY2" fmla="*/ 2782473 h 2910528"/>
                        <a:gd name="connsiteX3" fmla="*/ 152810 w 3016462"/>
                        <a:gd name="connsiteY3" fmla="*/ 2802085 h 2910528"/>
                        <a:gd name="connsiteX4" fmla="*/ 0 w 3016462"/>
                        <a:gd name="connsiteY4" fmla="*/ 0 h 2910528"/>
                        <a:gd name="connsiteX0" fmla="*/ 0 w 3064249"/>
                        <a:gd name="connsiteY0" fmla="*/ 0 h 2898641"/>
                        <a:gd name="connsiteX1" fmla="*/ 3007415 w 3064249"/>
                        <a:gd name="connsiteY1" fmla="*/ 55771 h 2898641"/>
                        <a:gd name="connsiteX2" fmla="*/ 2875643 w 3064249"/>
                        <a:gd name="connsiteY2" fmla="*/ 2765832 h 2898641"/>
                        <a:gd name="connsiteX3" fmla="*/ 152810 w 3064249"/>
                        <a:gd name="connsiteY3" fmla="*/ 2802085 h 2898641"/>
                        <a:gd name="connsiteX4" fmla="*/ 0 w 3064249"/>
                        <a:gd name="connsiteY4" fmla="*/ 0 h 2898641"/>
                        <a:gd name="connsiteX0" fmla="*/ 0 w 3070540"/>
                        <a:gd name="connsiteY0" fmla="*/ 0 h 2898641"/>
                        <a:gd name="connsiteX1" fmla="*/ 3007415 w 3070540"/>
                        <a:gd name="connsiteY1" fmla="*/ 55771 h 2898641"/>
                        <a:gd name="connsiteX2" fmla="*/ 2875643 w 3070540"/>
                        <a:gd name="connsiteY2" fmla="*/ 2765832 h 2898641"/>
                        <a:gd name="connsiteX3" fmla="*/ 152810 w 3070540"/>
                        <a:gd name="connsiteY3" fmla="*/ 2802085 h 2898641"/>
                        <a:gd name="connsiteX4" fmla="*/ 0 w 3070540"/>
                        <a:gd name="connsiteY4" fmla="*/ 0 h 2898641"/>
                        <a:gd name="connsiteX0" fmla="*/ 0 w 3050496"/>
                        <a:gd name="connsiteY0" fmla="*/ 0 h 2831008"/>
                        <a:gd name="connsiteX1" fmla="*/ 3007415 w 3050496"/>
                        <a:gd name="connsiteY1" fmla="*/ 55771 h 2831008"/>
                        <a:gd name="connsiteX2" fmla="*/ 2844527 w 3050496"/>
                        <a:gd name="connsiteY2" fmla="*/ 2655027 h 2831008"/>
                        <a:gd name="connsiteX3" fmla="*/ 152810 w 3050496"/>
                        <a:gd name="connsiteY3" fmla="*/ 2802085 h 2831008"/>
                        <a:gd name="connsiteX4" fmla="*/ 0 w 3050496"/>
                        <a:gd name="connsiteY4" fmla="*/ 0 h 2831008"/>
                        <a:gd name="connsiteX0" fmla="*/ 0 w 3083026"/>
                        <a:gd name="connsiteY0" fmla="*/ 0 h 2802085"/>
                        <a:gd name="connsiteX1" fmla="*/ 3007415 w 3083026"/>
                        <a:gd name="connsiteY1" fmla="*/ 55771 h 2802085"/>
                        <a:gd name="connsiteX2" fmla="*/ 2894153 w 3083026"/>
                        <a:gd name="connsiteY2" fmla="*/ 2551842 h 2802085"/>
                        <a:gd name="connsiteX3" fmla="*/ 152810 w 3083026"/>
                        <a:gd name="connsiteY3" fmla="*/ 2802085 h 2802085"/>
                        <a:gd name="connsiteX4" fmla="*/ 0 w 3083026"/>
                        <a:gd name="connsiteY4" fmla="*/ 0 h 2802085"/>
                        <a:gd name="connsiteX0" fmla="*/ 0 w 3077100"/>
                        <a:gd name="connsiteY0" fmla="*/ 0 h 2839147"/>
                        <a:gd name="connsiteX1" fmla="*/ 3007415 w 3077100"/>
                        <a:gd name="connsiteY1" fmla="*/ 55771 h 2839147"/>
                        <a:gd name="connsiteX2" fmla="*/ 2885440 w 3077100"/>
                        <a:gd name="connsiteY2" fmla="*/ 2670966 h 2839147"/>
                        <a:gd name="connsiteX3" fmla="*/ 152810 w 3077100"/>
                        <a:gd name="connsiteY3" fmla="*/ 2802085 h 2839147"/>
                        <a:gd name="connsiteX4" fmla="*/ 0 w 3077100"/>
                        <a:gd name="connsiteY4" fmla="*/ 0 h 2839147"/>
                        <a:gd name="connsiteX0" fmla="*/ 0 w 3084012"/>
                        <a:gd name="connsiteY0" fmla="*/ 0 h 2810619"/>
                        <a:gd name="connsiteX1" fmla="*/ 3007415 w 3084012"/>
                        <a:gd name="connsiteY1" fmla="*/ 55771 h 2810619"/>
                        <a:gd name="connsiteX2" fmla="*/ 2895591 w 3084012"/>
                        <a:gd name="connsiteY2" fmla="*/ 2605068 h 2810619"/>
                        <a:gd name="connsiteX3" fmla="*/ 152810 w 3084012"/>
                        <a:gd name="connsiteY3" fmla="*/ 2802085 h 2810619"/>
                        <a:gd name="connsiteX4" fmla="*/ 0 w 3084012"/>
                        <a:gd name="connsiteY4" fmla="*/ 0 h 2810619"/>
                        <a:gd name="connsiteX0" fmla="*/ 0 w 3108841"/>
                        <a:gd name="connsiteY0" fmla="*/ 0 h 2802085"/>
                        <a:gd name="connsiteX1" fmla="*/ 3007415 w 3108841"/>
                        <a:gd name="connsiteY1" fmla="*/ 55771 h 2802085"/>
                        <a:gd name="connsiteX2" fmla="*/ 2930854 w 3108841"/>
                        <a:gd name="connsiteY2" fmla="*/ 2501276 h 2802085"/>
                        <a:gd name="connsiteX3" fmla="*/ 152810 w 3108841"/>
                        <a:gd name="connsiteY3" fmla="*/ 2802085 h 2802085"/>
                        <a:gd name="connsiteX4" fmla="*/ 0 w 3108841"/>
                        <a:gd name="connsiteY4" fmla="*/ 0 h 2802085"/>
                        <a:gd name="connsiteX0" fmla="*/ 0 w 3073089"/>
                        <a:gd name="connsiteY0" fmla="*/ 0 h 2802085"/>
                        <a:gd name="connsiteX1" fmla="*/ 3007415 w 3073089"/>
                        <a:gd name="connsiteY1" fmla="*/ 55771 h 2802085"/>
                        <a:gd name="connsiteX2" fmla="*/ 2879470 w 3073089"/>
                        <a:gd name="connsiteY2" fmla="*/ 2334344 h 2802085"/>
                        <a:gd name="connsiteX3" fmla="*/ 152810 w 3073089"/>
                        <a:gd name="connsiteY3" fmla="*/ 2802085 h 2802085"/>
                        <a:gd name="connsiteX4" fmla="*/ 0 w 3073089"/>
                        <a:gd name="connsiteY4" fmla="*/ 0 h 2802085"/>
                        <a:gd name="connsiteX0" fmla="*/ 0 w 3142862"/>
                        <a:gd name="connsiteY0" fmla="*/ 0 h 2802085"/>
                        <a:gd name="connsiteX1" fmla="*/ 3007415 w 3142862"/>
                        <a:gd name="connsiteY1" fmla="*/ 55771 h 2802085"/>
                        <a:gd name="connsiteX2" fmla="*/ 2879470 w 3142862"/>
                        <a:gd name="connsiteY2" fmla="*/ 2334344 h 2802085"/>
                        <a:gd name="connsiteX3" fmla="*/ 152810 w 3142862"/>
                        <a:gd name="connsiteY3" fmla="*/ 2802085 h 2802085"/>
                        <a:gd name="connsiteX4" fmla="*/ 0 w 3142862"/>
                        <a:gd name="connsiteY4" fmla="*/ 0 h 2802085"/>
                        <a:gd name="connsiteX0" fmla="*/ 0 w 3142862"/>
                        <a:gd name="connsiteY0" fmla="*/ 0 h 2860388"/>
                        <a:gd name="connsiteX1" fmla="*/ 3007415 w 3142862"/>
                        <a:gd name="connsiteY1" fmla="*/ 55771 h 2860388"/>
                        <a:gd name="connsiteX2" fmla="*/ 2879470 w 3142862"/>
                        <a:gd name="connsiteY2" fmla="*/ 2334344 h 2860388"/>
                        <a:gd name="connsiteX3" fmla="*/ 187196 w 3142862"/>
                        <a:gd name="connsiteY3" fmla="*/ 2860388 h 2860388"/>
                        <a:gd name="connsiteX4" fmla="*/ 0 w 3142862"/>
                        <a:gd name="connsiteY4" fmla="*/ 0 h 2860388"/>
                        <a:gd name="connsiteX0" fmla="*/ 0 w 3142862"/>
                        <a:gd name="connsiteY0" fmla="*/ 0 h 2876373"/>
                        <a:gd name="connsiteX1" fmla="*/ 3007415 w 3142862"/>
                        <a:gd name="connsiteY1" fmla="*/ 55771 h 2876373"/>
                        <a:gd name="connsiteX2" fmla="*/ 2879470 w 3142862"/>
                        <a:gd name="connsiteY2" fmla="*/ 2334344 h 2876373"/>
                        <a:gd name="connsiteX3" fmla="*/ 187196 w 3142862"/>
                        <a:gd name="connsiteY3" fmla="*/ 2860388 h 2876373"/>
                        <a:gd name="connsiteX4" fmla="*/ 0 w 3142862"/>
                        <a:gd name="connsiteY4" fmla="*/ 0 h 2876373"/>
                        <a:gd name="connsiteX0" fmla="*/ 0 w 3142862"/>
                        <a:gd name="connsiteY0" fmla="*/ 0 h 2869960"/>
                        <a:gd name="connsiteX1" fmla="*/ 3007415 w 3142862"/>
                        <a:gd name="connsiteY1" fmla="*/ 55771 h 2869960"/>
                        <a:gd name="connsiteX2" fmla="*/ 2879470 w 3142862"/>
                        <a:gd name="connsiteY2" fmla="*/ 2334344 h 2869960"/>
                        <a:gd name="connsiteX3" fmla="*/ 187196 w 3142862"/>
                        <a:gd name="connsiteY3" fmla="*/ 2860388 h 2869960"/>
                        <a:gd name="connsiteX4" fmla="*/ 0 w 3142862"/>
                        <a:gd name="connsiteY4" fmla="*/ 0 h 2869960"/>
                        <a:gd name="connsiteX0" fmla="*/ 0 w 3142862"/>
                        <a:gd name="connsiteY0" fmla="*/ 0 h 2875403"/>
                        <a:gd name="connsiteX1" fmla="*/ 3007415 w 3142862"/>
                        <a:gd name="connsiteY1" fmla="*/ 55771 h 2875403"/>
                        <a:gd name="connsiteX2" fmla="*/ 2879470 w 3142862"/>
                        <a:gd name="connsiteY2" fmla="*/ 2334344 h 2875403"/>
                        <a:gd name="connsiteX3" fmla="*/ 187196 w 3142862"/>
                        <a:gd name="connsiteY3" fmla="*/ 2860388 h 2875403"/>
                        <a:gd name="connsiteX4" fmla="*/ 0 w 3142862"/>
                        <a:gd name="connsiteY4" fmla="*/ 0 h 2875403"/>
                        <a:gd name="connsiteX0" fmla="*/ 0 w 3155056"/>
                        <a:gd name="connsiteY0" fmla="*/ 0 h 2875403"/>
                        <a:gd name="connsiteX1" fmla="*/ 3007415 w 3155056"/>
                        <a:gd name="connsiteY1" fmla="*/ 55771 h 2875403"/>
                        <a:gd name="connsiteX2" fmla="*/ 2879470 w 3155056"/>
                        <a:gd name="connsiteY2" fmla="*/ 2334344 h 2875403"/>
                        <a:gd name="connsiteX3" fmla="*/ 187196 w 3155056"/>
                        <a:gd name="connsiteY3" fmla="*/ 2860388 h 2875403"/>
                        <a:gd name="connsiteX4" fmla="*/ 0 w 3155056"/>
                        <a:gd name="connsiteY4" fmla="*/ 0 h 2875403"/>
                        <a:gd name="connsiteX0" fmla="*/ 0 w 3111070"/>
                        <a:gd name="connsiteY0" fmla="*/ 0 h 2875403"/>
                        <a:gd name="connsiteX1" fmla="*/ 3007415 w 3111070"/>
                        <a:gd name="connsiteY1" fmla="*/ 55771 h 2875403"/>
                        <a:gd name="connsiteX2" fmla="*/ 2879470 w 3111070"/>
                        <a:gd name="connsiteY2" fmla="*/ 2334344 h 2875403"/>
                        <a:gd name="connsiteX3" fmla="*/ 187196 w 3111070"/>
                        <a:gd name="connsiteY3" fmla="*/ 2860388 h 2875403"/>
                        <a:gd name="connsiteX4" fmla="*/ 0 w 3111070"/>
                        <a:gd name="connsiteY4" fmla="*/ 0 h 2875403"/>
                        <a:gd name="connsiteX0" fmla="*/ 0 w 3116300"/>
                        <a:gd name="connsiteY0" fmla="*/ 0 h 2875403"/>
                        <a:gd name="connsiteX1" fmla="*/ 3007415 w 3116300"/>
                        <a:gd name="connsiteY1" fmla="*/ 55771 h 2875403"/>
                        <a:gd name="connsiteX2" fmla="*/ 2879470 w 3116300"/>
                        <a:gd name="connsiteY2" fmla="*/ 2334344 h 2875403"/>
                        <a:gd name="connsiteX3" fmla="*/ 187196 w 3116300"/>
                        <a:gd name="connsiteY3" fmla="*/ 2860388 h 2875403"/>
                        <a:gd name="connsiteX4" fmla="*/ 0 w 3116300"/>
                        <a:gd name="connsiteY4" fmla="*/ 0 h 287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300" h="2875403">
                          <a:moveTo>
                            <a:pt x="0" y="0"/>
                          </a:moveTo>
                          <a:cubicBezTo>
                            <a:pt x="1127017" y="85961"/>
                            <a:pt x="2004943" y="37181"/>
                            <a:pt x="3007415" y="55771"/>
                          </a:cubicBezTo>
                          <a:cubicBezTo>
                            <a:pt x="2936937" y="964672"/>
                            <a:pt x="3368549" y="2290401"/>
                            <a:pt x="2879470" y="2334344"/>
                          </a:cubicBezTo>
                          <a:cubicBezTo>
                            <a:pt x="2708049" y="2614029"/>
                            <a:pt x="1197859" y="2950916"/>
                            <a:pt x="187196" y="2860388"/>
                          </a:cubicBezTo>
                          <a:cubicBezTo>
                            <a:pt x="13901" y="1782226"/>
                            <a:pt x="148001" y="804419"/>
                            <a:pt x="0" y="0"/>
                          </a:cubicBezTo>
                          <a:close/>
                        </a:path>
                      </a:pathLst>
                    </a:custGeom>
                    <a:gradFill>
                      <a:gsLst>
                        <a:gs pos="57000">
                          <a:schemeClr val="accent5">
                            <a:lumMod val="60000"/>
                            <a:lumOff val="40000"/>
                          </a:schemeClr>
                        </a:gs>
                        <a:gs pos="0">
                          <a:srgbClr val="00B0F0"/>
                        </a:gs>
                        <a:gs pos="73000">
                          <a:schemeClr val="accent5">
                            <a:lumMod val="60000"/>
                            <a:lumOff val="40000"/>
                          </a:schemeClr>
                        </a:gs>
                        <a:gs pos="100000">
                          <a:srgbClr val="00B0F0"/>
                        </a:gs>
                      </a:gsLst>
                      <a:lin ang="5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Triangle rectangle 7"/>
                    <p:cNvSpPr/>
                    <p:nvPr/>
                  </p:nvSpPr>
                  <p:spPr>
                    <a:xfrm rot="14260875">
                      <a:off x="6185180" y="3089786"/>
                      <a:ext cx="337253" cy="1519274"/>
                    </a:xfrm>
                    <a:custGeom>
                      <a:avLst/>
                      <a:gdLst>
                        <a:gd name="connsiteX0" fmla="*/ 0 w 360040"/>
                        <a:gd name="connsiteY0" fmla="*/ 1205112 h 1205112"/>
                        <a:gd name="connsiteX1" fmla="*/ 0 w 360040"/>
                        <a:gd name="connsiteY1" fmla="*/ 0 h 1205112"/>
                        <a:gd name="connsiteX2" fmla="*/ 360040 w 360040"/>
                        <a:gd name="connsiteY2" fmla="*/ 1205112 h 1205112"/>
                        <a:gd name="connsiteX3" fmla="*/ 0 w 360040"/>
                        <a:gd name="connsiteY3" fmla="*/ 1205112 h 1205112"/>
                        <a:gd name="connsiteX0" fmla="*/ 0 w 284031"/>
                        <a:gd name="connsiteY0" fmla="*/ 1205112 h 1205112"/>
                        <a:gd name="connsiteX1" fmla="*/ 0 w 284031"/>
                        <a:gd name="connsiteY1" fmla="*/ 0 h 1205112"/>
                        <a:gd name="connsiteX2" fmla="*/ 284031 w 284031"/>
                        <a:gd name="connsiteY2" fmla="*/ 826409 h 1205112"/>
                        <a:gd name="connsiteX3" fmla="*/ 0 w 284031"/>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66580"/>
                        <a:gd name="connsiteY0" fmla="*/ 1205112 h 1205112"/>
                        <a:gd name="connsiteX1" fmla="*/ 0 w 366580"/>
                        <a:gd name="connsiteY1" fmla="*/ 0 h 1205112"/>
                        <a:gd name="connsiteX2" fmla="*/ 366580 w 366580"/>
                        <a:gd name="connsiteY2" fmla="*/ 963165 h 1205112"/>
                        <a:gd name="connsiteX3" fmla="*/ 0 w 366580"/>
                        <a:gd name="connsiteY3" fmla="*/ 1205112 h 120511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0 w 375287"/>
                        <a:gd name="connsiteY0" fmla="*/ 1227782 h 1227782"/>
                        <a:gd name="connsiteX1" fmla="*/ 8707 w 375287"/>
                        <a:gd name="connsiteY1" fmla="*/ 0 h 1227782"/>
                        <a:gd name="connsiteX2" fmla="*/ 375287 w 375287"/>
                        <a:gd name="connsiteY2" fmla="*/ 963165 h 1227782"/>
                        <a:gd name="connsiteX3" fmla="*/ 0 w 375287"/>
                        <a:gd name="connsiteY3" fmla="*/ 1227782 h 1227782"/>
                        <a:gd name="connsiteX0" fmla="*/ 126017 w 501304"/>
                        <a:gd name="connsiteY0" fmla="*/ 1227782 h 1227782"/>
                        <a:gd name="connsiteX1" fmla="*/ 134724 w 501304"/>
                        <a:gd name="connsiteY1" fmla="*/ 0 h 1227782"/>
                        <a:gd name="connsiteX2" fmla="*/ 501304 w 501304"/>
                        <a:gd name="connsiteY2" fmla="*/ 963165 h 1227782"/>
                        <a:gd name="connsiteX3" fmla="*/ 126017 w 501304"/>
                        <a:gd name="connsiteY3" fmla="*/ 1227782 h 1227782"/>
                        <a:gd name="connsiteX0" fmla="*/ 129311 w 504598"/>
                        <a:gd name="connsiteY0" fmla="*/ 1227782 h 1227782"/>
                        <a:gd name="connsiteX1" fmla="*/ 138018 w 504598"/>
                        <a:gd name="connsiteY1" fmla="*/ 0 h 1227782"/>
                        <a:gd name="connsiteX2" fmla="*/ 504598 w 504598"/>
                        <a:gd name="connsiteY2" fmla="*/ 963165 h 1227782"/>
                        <a:gd name="connsiteX3" fmla="*/ 129311 w 504598"/>
                        <a:gd name="connsiteY3" fmla="*/ 1227782 h 1227782"/>
                        <a:gd name="connsiteX0" fmla="*/ 122131 w 497418"/>
                        <a:gd name="connsiteY0" fmla="*/ 1406841 h 1406841"/>
                        <a:gd name="connsiteX1" fmla="*/ 159583 w 497418"/>
                        <a:gd name="connsiteY1" fmla="*/ 0 h 1406841"/>
                        <a:gd name="connsiteX2" fmla="*/ 497418 w 497418"/>
                        <a:gd name="connsiteY2" fmla="*/ 1142224 h 1406841"/>
                        <a:gd name="connsiteX3" fmla="*/ 122131 w 497418"/>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509800"/>
                        <a:gd name="connsiteY0" fmla="*/ 1406841 h 1406841"/>
                        <a:gd name="connsiteX1" fmla="*/ 171965 w 509800"/>
                        <a:gd name="connsiteY1" fmla="*/ 0 h 1406841"/>
                        <a:gd name="connsiteX2" fmla="*/ 509800 w 509800"/>
                        <a:gd name="connsiteY2" fmla="*/ 1142224 h 1406841"/>
                        <a:gd name="connsiteX3" fmla="*/ 134513 w 509800"/>
                        <a:gd name="connsiteY3" fmla="*/ 1406841 h 1406841"/>
                        <a:gd name="connsiteX0" fmla="*/ 134513 w 403203"/>
                        <a:gd name="connsiteY0" fmla="*/ 1406841 h 1406841"/>
                        <a:gd name="connsiteX1" fmla="*/ 171965 w 403203"/>
                        <a:gd name="connsiteY1" fmla="*/ 0 h 1406841"/>
                        <a:gd name="connsiteX2" fmla="*/ 403203 w 403203"/>
                        <a:gd name="connsiteY2" fmla="*/ 1117809 h 1406841"/>
                        <a:gd name="connsiteX3" fmla="*/ 134513 w 403203"/>
                        <a:gd name="connsiteY3" fmla="*/ 1406841 h 1406841"/>
                        <a:gd name="connsiteX0" fmla="*/ 134513 w 412457"/>
                        <a:gd name="connsiteY0" fmla="*/ 1406841 h 1406841"/>
                        <a:gd name="connsiteX1" fmla="*/ 171965 w 412457"/>
                        <a:gd name="connsiteY1" fmla="*/ 0 h 1406841"/>
                        <a:gd name="connsiteX2" fmla="*/ 412456 w 412457"/>
                        <a:gd name="connsiteY2" fmla="*/ 1149013 h 1406841"/>
                        <a:gd name="connsiteX3" fmla="*/ 134513 w 412457"/>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34513 w 412456"/>
                        <a:gd name="connsiteY0" fmla="*/ 1406841 h 1406841"/>
                        <a:gd name="connsiteX1" fmla="*/ 171965 w 412456"/>
                        <a:gd name="connsiteY1" fmla="*/ 0 h 1406841"/>
                        <a:gd name="connsiteX2" fmla="*/ 412456 w 412456"/>
                        <a:gd name="connsiteY2" fmla="*/ 1149013 h 1406841"/>
                        <a:gd name="connsiteX3" fmla="*/ 134513 w 412456"/>
                        <a:gd name="connsiteY3" fmla="*/ 1406841 h 1406841"/>
                        <a:gd name="connsiteX0" fmla="*/ 140084 w 398701"/>
                        <a:gd name="connsiteY0" fmla="*/ 1442880 h 1442880"/>
                        <a:gd name="connsiteX1" fmla="*/ 158210 w 398701"/>
                        <a:gd name="connsiteY1" fmla="*/ 0 h 1442880"/>
                        <a:gd name="connsiteX2" fmla="*/ 398701 w 398701"/>
                        <a:gd name="connsiteY2" fmla="*/ 1149013 h 1442880"/>
                        <a:gd name="connsiteX3" fmla="*/ 140084 w 39870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 name="connsiteX0" fmla="*/ 163454 w 422071"/>
                        <a:gd name="connsiteY0" fmla="*/ 1442880 h 1442880"/>
                        <a:gd name="connsiteX1" fmla="*/ 181580 w 422071"/>
                        <a:gd name="connsiteY1" fmla="*/ 0 h 1442880"/>
                        <a:gd name="connsiteX2" fmla="*/ 422071 w 422071"/>
                        <a:gd name="connsiteY2" fmla="*/ 1149013 h 1442880"/>
                        <a:gd name="connsiteX3" fmla="*/ 163454 w 422071"/>
                        <a:gd name="connsiteY3" fmla="*/ 1442880 h 1442880"/>
                      </a:gdLst>
                      <a:ahLst/>
                      <a:cxnLst>
                        <a:cxn ang="0">
                          <a:pos x="connsiteX0" y="connsiteY0"/>
                        </a:cxn>
                        <a:cxn ang="0">
                          <a:pos x="connsiteX1" y="connsiteY1"/>
                        </a:cxn>
                        <a:cxn ang="0">
                          <a:pos x="connsiteX2" y="connsiteY2"/>
                        </a:cxn>
                        <a:cxn ang="0">
                          <a:pos x="connsiteX3" y="connsiteY3"/>
                        </a:cxn>
                      </a:cxnLst>
                      <a:rect l="l" t="t" r="r" b="b"/>
                      <a:pathLst>
                        <a:path w="422071" h="1442880">
                          <a:moveTo>
                            <a:pt x="163454" y="1442880"/>
                          </a:moveTo>
                          <a:cubicBezTo>
                            <a:pt x="-176501" y="1226284"/>
                            <a:pt x="107547" y="307905"/>
                            <a:pt x="181580" y="0"/>
                          </a:cubicBezTo>
                          <a:cubicBezTo>
                            <a:pt x="115191" y="556789"/>
                            <a:pt x="137346" y="827855"/>
                            <a:pt x="422071" y="1149013"/>
                          </a:cubicBezTo>
                          <a:cubicBezTo>
                            <a:pt x="129579" y="963158"/>
                            <a:pt x="66208" y="1301405"/>
                            <a:pt x="163454" y="144288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8" name="Rectangle 1"/>
                  <p:cNvSpPr/>
                  <p:nvPr/>
                </p:nvSpPr>
                <p:spPr>
                  <a:xfrm rot="21081215">
                    <a:off x="718272" y="2301870"/>
                    <a:ext cx="3004844" cy="453127"/>
                  </a:xfrm>
                  <a:custGeom>
                    <a:avLst/>
                    <a:gdLst>
                      <a:gd name="connsiteX0" fmla="*/ 0 w 2972903"/>
                      <a:gd name="connsiteY0" fmla="*/ 0 h 432048"/>
                      <a:gd name="connsiteX1" fmla="*/ 2972903 w 2972903"/>
                      <a:gd name="connsiteY1" fmla="*/ 0 h 432048"/>
                      <a:gd name="connsiteX2" fmla="*/ 2972903 w 2972903"/>
                      <a:gd name="connsiteY2" fmla="*/ 432048 h 432048"/>
                      <a:gd name="connsiteX3" fmla="*/ 0 w 2972903"/>
                      <a:gd name="connsiteY3" fmla="*/ 432048 h 432048"/>
                      <a:gd name="connsiteX4" fmla="*/ 0 w 2972903"/>
                      <a:gd name="connsiteY4" fmla="*/ 0 h 432048"/>
                      <a:gd name="connsiteX0" fmla="*/ 0 w 2995014"/>
                      <a:gd name="connsiteY0" fmla="*/ 0 h 445045"/>
                      <a:gd name="connsiteX1" fmla="*/ 2995014 w 2995014"/>
                      <a:gd name="connsiteY1" fmla="*/ 12997 h 445045"/>
                      <a:gd name="connsiteX2" fmla="*/ 2995014 w 2995014"/>
                      <a:gd name="connsiteY2" fmla="*/ 445045 h 445045"/>
                      <a:gd name="connsiteX3" fmla="*/ 22111 w 2995014"/>
                      <a:gd name="connsiteY3" fmla="*/ 445045 h 445045"/>
                      <a:gd name="connsiteX4" fmla="*/ 0 w 2995014"/>
                      <a:gd name="connsiteY4" fmla="*/ 0 h 445045"/>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2995014"/>
                      <a:gd name="connsiteY0" fmla="*/ 0 h 452411"/>
                      <a:gd name="connsiteX1" fmla="*/ 2995014 w 2995014"/>
                      <a:gd name="connsiteY1" fmla="*/ 12997 h 452411"/>
                      <a:gd name="connsiteX2" fmla="*/ 2995014 w 2995014"/>
                      <a:gd name="connsiteY2" fmla="*/ 445045 h 452411"/>
                      <a:gd name="connsiteX3" fmla="*/ 54711 w 2995014"/>
                      <a:gd name="connsiteY3" fmla="*/ 452411 h 452411"/>
                      <a:gd name="connsiteX4" fmla="*/ 0 w 2995014"/>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0135"/>
                      <a:gd name="connsiteY0" fmla="*/ 0 h 452411"/>
                      <a:gd name="connsiteX1" fmla="*/ 3000135 w 3000135"/>
                      <a:gd name="connsiteY1" fmla="*/ 42680 h 452411"/>
                      <a:gd name="connsiteX2" fmla="*/ 2995014 w 3000135"/>
                      <a:gd name="connsiteY2" fmla="*/ 445045 h 452411"/>
                      <a:gd name="connsiteX3" fmla="*/ 54711 w 3000135"/>
                      <a:gd name="connsiteY3" fmla="*/ 452411 h 452411"/>
                      <a:gd name="connsiteX4" fmla="*/ 0 w 3000135"/>
                      <a:gd name="connsiteY4" fmla="*/ 0 h 452411"/>
                      <a:gd name="connsiteX0" fmla="*/ 0 w 3004844"/>
                      <a:gd name="connsiteY0" fmla="*/ 0 h 453127"/>
                      <a:gd name="connsiteX1" fmla="*/ 3004844 w 3004844"/>
                      <a:gd name="connsiteY1" fmla="*/ 43396 h 453127"/>
                      <a:gd name="connsiteX2" fmla="*/ 2999723 w 3004844"/>
                      <a:gd name="connsiteY2" fmla="*/ 445761 h 453127"/>
                      <a:gd name="connsiteX3" fmla="*/ 59420 w 3004844"/>
                      <a:gd name="connsiteY3" fmla="*/ 453127 h 453127"/>
                      <a:gd name="connsiteX4" fmla="*/ 0 w 3004844"/>
                      <a:gd name="connsiteY4" fmla="*/ 0 h 453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844" h="453127">
                        <a:moveTo>
                          <a:pt x="0" y="0"/>
                        </a:moveTo>
                        <a:cubicBezTo>
                          <a:pt x="1010590" y="39916"/>
                          <a:pt x="1225988" y="50439"/>
                          <a:pt x="3004844" y="43396"/>
                        </a:cubicBezTo>
                        <a:lnTo>
                          <a:pt x="2999723" y="445761"/>
                        </a:lnTo>
                        <a:lnTo>
                          <a:pt x="59420" y="453127"/>
                        </a:lnTo>
                        <a:cubicBezTo>
                          <a:pt x="41183" y="302323"/>
                          <a:pt x="64021" y="451618"/>
                          <a:pt x="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04" name="Rectangle à coins arrondis 303"/>
              <p:cNvSpPr/>
              <p:nvPr/>
            </p:nvSpPr>
            <p:spPr>
              <a:xfrm rot="21134448">
                <a:off x="3809788" y="2303377"/>
                <a:ext cx="1336346" cy="34107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050" b="1" i="1" dirty="0">
                    <a:solidFill>
                      <a:srgbClr val="0070C0"/>
                    </a:solidFill>
                  </a:rPr>
                  <a:t>PRE REQUIS</a:t>
                </a:r>
              </a:p>
            </p:txBody>
          </p:sp>
        </p:grpSp>
        <p:grpSp>
          <p:nvGrpSpPr>
            <p:cNvPr id="295" name="Groupe 294"/>
            <p:cNvGrpSpPr/>
            <p:nvPr/>
          </p:nvGrpSpPr>
          <p:grpSpPr>
            <a:xfrm rot="682902">
              <a:off x="2352465" y="4853708"/>
              <a:ext cx="223501" cy="363133"/>
              <a:chOff x="6324195" y="2380134"/>
              <a:chExt cx="816091" cy="1892292"/>
            </a:xfrm>
          </p:grpSpPr>
          <p:sp>
            <p:nvSpPr>
              <p:cNvPr id="296" name="Rectangle 11"/>
              <p:cNvSpPr/>
              <p:nvPr/>
            </p:nvSpPr>
            <p:spPr>
              <a:xfrm>
                <a:off x="6680166" y="3333369"/>
                <a:ext cx="105362" cy="939057"/>
              </a:xfrm>
              <a:custGeom>
                <a:avLst/>
                <a:gdLst>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691782"/>
                  <a:gd name="connsiteX1" fmla="*/ 360040 w 360040"/>
                  <a:gd name="connsiteY1" fmla="*/ 0 h 1691782"/>
                  <a:gd name="connsiteX2" fmla="*/ 360040 w 360040"/>
                  <a:gd name="connsiteY2" fmla="*/ 1691782 h 1691782"/>
                  <a:gd name="connsiteX3" fmla="*/ 0 w 360040"/>
                  <a:gd name="connsiteY3" fmla="*/ 1691782 h 1691782"/>
                  <a:gd name="connsiteX4" fmla="*/ 0 w 360040"/>
                  <a:gd name="connsiteY4" fmla="*/ 0 h 1691782"/>
                  <a:gd name="connsiteX0" fmla="*/ 0 w 360040"/>
                  <a:gd name="connsiteY0" fmla="*/ 0 h 1891526"/>
                  <a:gd name="connsiteX1" fmla="*/ 360040 w 360040"/>
                  <a:gd name="connsiteY1" fmla="*/ 0 h 1891526"/>
                  <a:gd name="connsiteX2" fmla="*/ 360040 w 360040"/>
                  <a:gd name="connsiteY2" fmla="*/ 1691782 h 1891526"/>
                  <a:gd name="connsiteX3" fmla="*/ 0 w 360040"/>
                  <a:gd name="connsiteY3" fmla="*/ 1691782 h 1891526"/>
                  <a:gd name="connsiteX4" fmla="*/ 0 w 360040"/>
                  <a:gd name="connsiteY4" fmla="*/ 0 h 1891526"/>
                  <a:gd name="connsiteX0" fmla="*/ 0 w 360954"/>
                  <a:gd name="connsiteY0" fmla="*/ 0 h 1800769"/>
                  <a:gd name="connsiteX1" fmla="*/ 360040 w 360954"/>
                  <a:gd name="connsiteY1" fmla="*/ 0 h 1800769"/>
                  <a:gd name="connsiteX2" fmla="*/ 360040 w 360954"/>
                  <a:gd name="connsiteY2" fmla="*/ 1691782 h 1800769"/>
                  <a:gd name="connsiteX3" fmla="*/ 0 w 360954"/>
                  <a:gd name="connsiteY3" fmla="*/ 1691782 h 1800769"/>
                  <a:gd name="connsiteX4" fmla="*/ 0 w 360954"/>
                  <a:gd name="connsiteY4" fmla="*/ 0 h 1800769"/>
                  <a:gd name="connsiteX0" fmla="*/ 0 w 360725"/>
                  <a:gd name="connsiteY0" fmla="*/ 0 h 1757138"/>
                  <a:gd name="connsiteX1" fmla="*/ 360040 w 360725"/>
                  <a:gd name="connsiteY1" fmla="*/ 0 h 1757138"/>
                  <a:gd name="connsiteX2" fmla="*/ 360040 w 360725"/>
                  <a:gd name="connsiteY2" fmla="*/ 1691782 h 1757138"/>
                  <a:gd name="connsiteX3" fmla="*/ 0 w 360725"/>
                  <a:gd name="connsiteY3" fmla="*/ 1691782 h 1757138"/>
                  <a:gd name="connsiteX4" fmla="*/ 0 w 360725"/>
                  <a:gd name="connsiteY4" fmla="*/ 0 h 1757138"/>
                  <a:gd name="connsiteX0" fmla="*/ 0 w 360725"/>
                  <a:gd name="connsiteY0" fmla="*/ 0 h 1760590"/>
                  <a:gd name="connsiteX1" fmla="*/ 360040 w 360725"/>
                  <a:gd name="connsiteY1" fmla="*/ 0 h 1760590"/>
                  <a:gd name="connsiteX2" fmla="*/ 360040 w 360725"/>
                  <a:gd name="connsiteY2" fmla="*/ 1705177 h 1760590"/>
                  <a:gd name="connsiteX3" fmla="*/ 0 w 360725"/>
                  <a:gd name="connsiteY3" fmla="*/ 1691782 h 1760590"/>
                  <a:gd name="connsiteX4" fmla="*/ 0 w 360725"/>
                  <a:gd name="connsiteY4" fmla="*/ 0 h 1760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25" h="1760590">
                    <a:moveTo>
                      <a:pt x="0" y="0"/>
                    </a:moveTo>
                    <a:lnTo>
                      <a:pt x="360040" y="0"/>
                    </a:lnTo>
                    <a:lnTo>
                      <a:pt x="360040" y="1705177"/>
                    </a:lnTo>
                    <a:cubicBezTo>
                      <a:pt x="376233" y="1695041"/>
                      <a:pt x="100933" y="1843776"/>
                      <a:pt x="0" y="1691782"/>
                    </a:cubicBezTo>
                    <a:lnTo>
                      <a:pt x="0" y="0"/>
                    </a:lnTo>
                    <a:close/>
                  </a:path>
                </a:pathLst>
              </a:custGeom>
              <a:gradFill flip="none" rotWithShape="1">
                <a:gsLst>
                  <a:gs pos="0">
                    <a:srgbClr val="FFFFFF"/>
                  </a:gs>
                  <a:gs pos="7001">
                    <a:srgbClr val="E6E6E6"/>
                  </a:gs>
                  <a:gs pos="32001">
                    <a:srgbClr val="7D8496"/>
                  </a:gs>
                  <a:gs pos="47000">
                    <a:srgbClr val="E6E6E6"/>
                  </a:gs>
                  <a:gs pos="85001">
                    <a:srgbClr val="7D8496"/>
                  </a:gs>
                  <a:gs pos="100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p:cNvSpPr/>
              <p:nvPr/>
            </p:nvSpPr>
            <p:spPr>
              <a:xfrm>
                <a:off x="6324195" y="2969949"/>
                <a:ext cx="816091" cy="70207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w="3175">
                <a:solidFill>
                  <a:srgbClr val="E353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p:cNvSpPr/>
              <p:nvPr/>
            </p:nvSpPr>
            <p:spPr>
              <a:xfrm rot="1800000">
                <a:off x="6343308" y="3036225"/>
                <a:ext cx="647605" cy="593913"/>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9" name="Picture 5"/>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3138" t="19901" r="24571" b="27188"/>
              <a:stretch/>
            </p:blipFill>
            <p:spPr bwMode="auto">
              <a:xfrm rot="19764694">
                <a:off x="6730129" y="3272365"/>
                <a:ext cx="385960" cy="29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0" name="Trapèze 10"/>
              <p:cNvSpPr/>
              <p:nvPr/>
            </p:nvSpPr>
            <p:spPr>
              <a:xfrm>
                <a:off x="6488604" y="2632162"/>
                <a:ext cx="487272" cy="765707"/>
              </a:xfrm>
              <a:custGeom>
                <a:avLst/>
                <a:gdLst>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216152"/>
                  <a:gd name="connsiteX1" fmla="*/ 228600 w 914400"/>
                  <a:gd name="connsiteY1" fmla="*/ 0 h 1216152"/>
                  <a:gd name="connsiteX2" fmla="*/ 685800 w 914400"/>
                  <a:gd name="connsiteY2" fmla="*/ 0 h 1216152"/>
                  <a:gd name="connsiteX3" fmla="*/ 914400 w 914400"/>
                  <a:gd name="connsiteY3" fmla="*/ 1216152 h 1216152"/>
                  <a:gd name="connsiteX4" fmla="*/ 0 w 914400"/>
                  <a:gd name="connsiteY4" fmla="*/ 1216152 h 1216152"/>
                  <a:gd name="connsiteX0" fmla="*/ 0 w 914400"/>
                  <a:gd name="connsiteY0" fmla="*/ 1216152 h 1406802"/>
                  <a:gd name="connsiteX1" fmla="*/ 228600 w 914400"/>
                  <a:gd name="connsiteY1" fmla="*/ 0 h 1406802"/>
                  <a:gd name="connsiteX2" fmla="*/ 685800 w 914400"/>
                  <a:gd name="connsiteY2" fmla="*/ 0 h 1406802"/>
                  <a:gd name="connsiteX3" fmla="*/ 914400 w 914400"/>
                  <a:gd name="connsiteY3" fmla="*/ 1216152 h 1406802"/>
                  <a:gd name="connsiteX4" fmla="*/ 0 w 914400"/>
                  <a:gd name="connsiteY4" fmla="*/ 1216152 h 1406802"/>
                  <a:gd name="connsiteX0" fmla="*/ 0 w 914400"/>
                  <a:gd name="connsiteY0" fmla="*/ 1216152 h 1436902"/>
                  <a:gd name="connsiteX1" fmla="*/ 228600 w 914400"/>
                  <a:gd name="connsiteY1" fmla="*/ 0 h 1436902"/>
                  <a:gd name="connsiteX2" fmla="*/ 685800 w 914400"/>
                  <a:gd name="connsiteY2" fmla="*/ 0 h 1436902"/>
                  <a:gd name="connsiteX3" fmla="*/ 914400 w 914400"/>
                  <a:gd name="connsiteY3" fmla="*/ 1216152 h 1436902"/>
                  <a:gd name="connsiteX4" fmla="*/ 0 w 914400"/>
                  <a:gd name="connsiteY4" fmla="*/ 1216152 h 143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1436902">
                    <a:moveTo>
                      <a:pt x="0" y="1216152"/>
                    </a:moveTo>
                    <a:lnTo>
                      <a:pt x="228600" y="0"/>
                    </a:lnTo>
                    <a:lnTo>
                      <a:pt x="685800" y="0"/>
                    </a:lnTo>
                    <a:lnTo>
                      <a:pt x="914400" y="1216152"/>
                    </a:lnTo>
                    <a:cubicBezTo>
                      <a:pt x="737539" y="1517152"/>
                      <a:pt x="167923" y="1503746"/>
                      <a:pt x="0" y="1216152"/>
                    </a:cubicBezTo>
                    <a:close/>
                  </a:path>
                </a:pathLst>
              </a:cu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p:cNvSpPr/>
              <p:nvPr/>
            </p:nvSpPr>
            <p:spPr>
              <a:xfrm>
                <a:off x="6444208" y="2380134"/>
                <a:ext cx="576064" cy="504056"/>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p:cNvSpPr/>
              <p:nvPr/>
            </p:nvSpPr>
            <p:spPr>
              <a:xfrm>
                <a:off x="6444208" y="2380134"/>
                <a:ext cx="576064" cy="432048"/>
              </a:xfrm>
              <a:prstGeom prst="ellipse">
                <a:avLst/>
              </a:prstGeom>
              <a:gradFill flip="none" rotWithShape="1">
                <a:gsLst>
                  <a:gs pos="0">
                    <a:srgbClr val="EE7339">
                      <a:shade val="30000"/>
                      <a:satMod val="115000"/>
                    </a:srgbClr>
                  </a:gs>
                  <a:gs pos="50000">
                    <a:srgbClr val="EE7339">
                      <a:shade val="67500"/>
                      <a:satMod val="115000"/>
                    </a:srgbClr>
                  </a:gs>
                  <a:gs pos="100000">
                    <a:srgbClr val="EE7339">
                      <a:shade val="100000"/>
                      <a:satMod val="115000"/>
                    </a:srgb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8219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0.wav"/>
                                        </p:tgtEl>
                                      </p:cMediaNode>
                                    </p:audio>
                                  </p:subTnLst>
                                </p:cTn>
                              </p:par>
                            </p:childTnLst>
                          </p:cTn>
                        </p:par>
                        <p:par>
                          <p:cTn id="7" fill="hold">
                            <p:stCondLst>
                              <p:cond delay="0"/>
                            </p:stCondLst>
                            <p:childTnLst>
                              <p:par>
                                <p:cTn id="8" presetID="2" presetClass="entr" presetSubtype="4" fill="hold" nodeType="afterEffect">
                                  <p:stCondLst>
                                    <p:cond delay="2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42" presetClass="entr" presetSubtype="0" fill="hold" nodeType="afterEffect">
                                  <p:stCondLst>
                                    <p:cond delay="4400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anim calcmode="lin" valueType="num">
                                      <p:cBhvr>
                                        <p:cTn id="16" dur="1000" fill="hold"/>
                                        <p:tgtEl>
                                          <p:spTgt spid="68"/>
                                        </p:tgtEl>
                                        <p:attrNameLst>
                                          <p:attrName>ppt_x</p:attrName>
                                        </p:attrNameLst>
                                      </p:cBhvr>
                                      <p:tavLst>
                                        <p:tav tm="0">
                                          <p:val>
                                            <p:strVal val="#ppt_x"/>
                                          </p:val>
                                        </p:tav>
                                        <p:tav tm="100000">
                                          <p:val>
                                            <p:strVal val="#ppt_x"/>
                                          </p:val>
                                        </p:tav>
                                      </p:tavLst>
                                    </p:anim>
                                    <p:anim calcmode="lin" valueType="num">
                                      <p:cBhvr>
                                        <p:cTn id="17" dur="1000" fill="hold"/>
                                        <p:tgtEl>
                                          <p:spTgt spid="68"/>
                                        </p:tgtEl>
                                        <p:attrNameLst>
                                          <p:attrName>ppt_y</p:attrName>
                                        </p:attrNameLst>
                                      </p:cBhvr>
                                      <p:tavLst>
                                        <p:tav tm="0">
                                          <p:val>
                                            <p:strVal val="#ppt_y+.1"/>
                                          </p:val>
                                        </p:tav>
                                        <p:tav tm="100000">
                                          <p:val>
                                            <p:strVal val="#ppt_y"/>
                                          </p:val>
                                        </p:tav>
                                      </p:tavLst>
                                    </p:anim>
                                  </p:childTnLst>
                                </p:cTn>
                              </p:par>
                            </p:childTnLst>
                          </p:cTn>
                        </p:par>
                        <p:par>
                          <p:cTn id="18" fill="hold">
                            <p:stCondLst>
                              <p:cond delay="48000"/>
                            </p:stCondLst>
                            <p:childTnLst>
                              <p:par>
                                <p:cTn id="19" presetID="42" presetClass="entr" presetSubtype="0" fill="hold" nodeType="afterEffect">
                                  <p:stCondLst>
                                    <p:cond delay="500"/>
                                  </p:stCondLst>
                                  <p:childTnLst>
                                    <p:set>
                                      <p:cBhvr>
                                        <p:cTn id="20" dur="1" fill="hold">
                                          <p:stCondLst>
                                            <p:cond delay="0"/>
                                          </p:stCondLst>
                                        </p:cTn>
                                        <p:tgtEl>
                                          <p:spTgt spid="311"/>
                                        </p:tgtEl>
                                        <p:attrNameLst>
                                          <p:attrName>style.visibility</p:attrName>
                                        </p:attrNameLst>
                                      </p:cBhvr>
                                      <p:to>
                                        <p:strVal val="visible"/>
                                      </p:to>
                                    </p:set>
                                    <p:animEffect transition="in" filter="fade">
                                      <p:cBhvr>
                                        <p:cTn id="21" dur="1000"/>
                                        <p:tgtEl>
                                          <p:spTgt spid="311"/>
                                        </p:tgtEl>
                                      </p:cBhvr>
                                    </p:animEffect>
                                    <p:anim calcmode="lin" valueType="num">
                                      <p:cBhvr>
                                        <p:cTn id="22" dur="1000" fill="hold"/>
                                        <p:tgtEl>
                                          <p:spTgt spid="311"/>
                                        </p:tgtEl>
                                        <p:attrNameLst>
                                          <p:attrName>ppt_x</p:attrName>
                                        </p:attrNameLst>
                                      </p:cBhvr>
                                      <p:tavLst>
                                        <p:tav tm="0">
                                          <p:val>
                                            <p:strVal val="#ppt_x"/>
                                          </p:val>
                                        </p:tav>
                                        <p:tav tm="100000">
                                          <p:val>
                                            <p:strVal val="#ppt_x"/>
                                          </p:val>
                                        </p:tav>
                                      </p:tavLst>
                                    </p:anim>
                                    <p:anim calcmode="lin" valueType="num">
                                      <p:cBhvr>
                                        <p:cTn id="23" dur="1000" fill="hold"/>
                                        <p:tgtEl>
                                          <p:spTgt spid="311"/>
                                        </p:tgtEl>
                                        <p:attrNameLst>
                                          <p:attrName>ppt_y</p:attrName>
                                        </p:attrNameLst>
                                      </p:cBhvr>
                                      <p:tavLst>
                                        <p:tav tm="0">
                                          <p:val>
                                            <p:strVal val="#ppt_y+.1"/>
                                          </p:val>
                                        </p:tav>
                                        <p:tav tm="100000">
                                          <p:val>
                                            <p:strVal val="#ppt_y"/>
                                          </p:val>
                                        </p:tav>
                                      </p:tavLst>
                                    </p:anim>
                                  </p:childTnLst>
                                </p:cTn>
                              </p:par>
                            </p:childTnLst>
                          </p:cTn>
                        </p:par>
                        <p:par>
                          <p:cTn id="24" fill="hold">
                            <p:stCondLst>
                              <p:cond delay="49500"/>
                            </p:stCondLst>
                            <p:childTnLst>
                              <p:par>
                                <p:cTn id="25" presetID="42" presetClass="entr" presetSubtype="0" fill="hold" nodeType="afterEffect">
                                  <p:stCondLst>
                                    <p:cond delay="500"/>
                                  </p:stCondLst>
                                  <p:childTnLst>
                                    <p:set>
                                      <p:cBhvr>
                                        <p:cTn id="26" dur="1" fill="hold">
                                          <p:stCondLst>
                                            <p:cond delay="0"/>
                                          </p:stCondLst>
                                        </p:cTn>
                                        <p:tgtEl>
                                          <p:spTgt spid="293"/>
                                        </p:tgtEl>
                                        <p:attrNameLst>
                                          <p:attrName>style.visibility</p:attrName>
                                        </p:attrNameLst>
                                      </p:cBhvr>
                                      <p:to>
                                        <p:strVal val="visible"/>
                                      </p:to>
                                    </p:set>
                                    <p:animEffect transition="in" filter="fade">
                                      <p:cBhvr>
                                        <p:cTn id="27" dur="1000"/>
                                        <p:tgtEl>
                                          <p:spTgt spid="293"/>
                                        </p:tgtEl>
                                      </p:cBhvr>
                                    </p:animEffect>
                                    <p:anim calcmode="lin" valueType="num">
                                      <p:cBhvr>
                                        <p:cTn id="28" dur="1000" fill="hold"/>
                                        <p:tgtEl>
                                          <p:spTgt spid="293"/>
                                        </p:tgtEl>
                                        <p:attrNameLst>
                                          <p:attrName>ppt_x</p:attrName>
                                        </p:attrNameLst>
                                      </p:cBhvr>
                                      <p:tavLst>
                                        <p:tav tm="0">
                                          <p:val>
                                            <p:strVal val="#ppt_x"/>
                                          </p:val>
                                        </p:tav>
                                        <p:tav tm="100000">
                                          <p:val>
                                            <p:strVal val="#ppt_x"/>
                                          </p:val>
                                        </p:tav>
                                      </p:tavLst>
                                    </p:anim>
                                    <p:anim calcmode="lin" valueType="num">
                                      <p:cBhvr>
                                        <p:cTn id="29" dur="1000" fill="hold"/>
                                        <p:tgtEl>
                                          <p:spTgt spid="293"/>
                                        </p:tgtEl>
                                        <p:attrNameLst>
                                          <p:attrName>ppt_y</p:attrName>
                                        </p:attrNameLst>
                                      </p:cBhvr>
                                      <p:tavLst>
                                        <p:tav tm="0">
                                          <p:val>
                                            <p:strVal val="#ppt_y+.1"/>
                                          </p:val>
                                        </p:tav>
                                        <p:tav tm="100000">
                                          <p:val>
                                            <p:strVal val="#ppt_y"/>
                                          </p:val>
                                        </p:tav>
                                      </p:tavLst>
                                    </p:anim>
                                  </p:childTnLst>
                                </p:cTn>
                              </p:par>
                            </p:childTnLst>
                          </p:cTn>
                        </p:par>
                        <p:par>
                          <p:cTn id="30" fill="hold">
                            <p:stCondLst>
                              <p:cond delay="51000"/>
                            </p:stCondLst>
                            <p:childTnLst>
                              <p:par>
                                <p:cTn id="31" presetID="42" presetClass="entr" presetSubtype="0" fill="hold" nodeType="afterEffect">
                                  <p:stCondLst>
                                    <p:cond delay="500"/>
                                  </p:stCondLst>
                                  <p:childTnLst>
                                    <p:set>
                                      <p:cBhvr>
                                        <p:cTn id="32" dur="1" fill="hold">
                                          <p:stCondLst>
                                            <p:cond delay="0"/>
                                          </p:stCondLst>
                                        </p:cTn>
                                        <p:tgtEl>
                                          <p:spTgt spid="168"/>
                                        </p:tgtEl>
                                        <p:attrNameLst>
                                          <p:attrName>style.visibility</p:attrName>
                                        </p:attrNameLst>
                                      </p:cBhvr>
                                      <p:to>
                                        <p:strVal val="visible"/>
                                      </p:to>
                                    </p:set>
                                    <p:animEffect transition="in" filter="fade">
                                      <p:cBhvr>
                                        <p:cTn id="33" dur="1000"/>
                                        <p:tgtEl>
                                          <p:spTgt spid="168"/>
                                        </p:tgtEl>
                                      </p:cBhvr>
                                    </p:animEffect>
                                    <p:anim calcmode="lin" valueType="num">
                                      <p:cBhvr>
                                        <p:cTn id="34" dur="1000" fill="hold"/>
                                        <p:tgtEl>
                                          <p:spTgt spid="168"/>
                                        </p:tgtEl>
                                        <p:attrNameLst>
                                          <p:attrName>ppt_x</p:attrName>
                                        </p:attrNameLst>
                                      </p:cBhvr>
                                      <p:tavLst>
                                        <p:tav tm="0">
                                          <p:val>
                                            <p:strVal val="#ppt_x"/>
                                          </p:val>
                                        </p:tav>
                                        <p:tav tm="100000">
                                          <p:val>
                                            <p:strVal val="#ppt_x"/>
                                          </p:val>
                                        </p:tav>
                                      </p:tavLst>
                                    </p:anim>
                                    <p:anim calcmode="lin" valueType="num">
                                      <p:cBhvr>
                                        <p:cTn id="35" dur="1000" fill="hold"/>
                                        <p:tgtEl>
                                          <p:spTgt spid="168"/>
                                        </p:tgtEl>
                                        <p:attrNameLst>
                                          <p:attrName>ppt_y</p:attrName>
                                        </p:attrNameLst>
                                      </p:cBhvr>
                                      <p:tavLst>
                                        <p:tav tm="0">
                                          <p:val>
                                            <p:strVal val="#ppt_y+.1"/>
                                          </p:val>
                                        </p:tav>
                                        <p:tav tm="100000">
                                          <p:val>
                                            <p:strVal val="#ppt_y"/>
                                          </p:val>
                                        </p:tav>
                                      </p:tavLst>
                                    </p:anim>
                                  </p:childTnLst>
                                </p:cTn>
                              </p:par>
                            </p:childTnLst>
                          </p:cTn>
                        </p:par>
                        <p:par>
                          <p:cTn id="36" fill="hold">
                            <p:stCondLst>
                              <p:cond delay="52500"/>
                            </p:stCondLst>
                            <p:childTnLst>
                              <p:par>
                                <p:cTn id="37" presetID="42" presetClass="entr" presetSubtype="0" fill="hold" nodeType="afterEffect">
                                  <p:stCondLst>
                                    <p:cond delay="500"/>
                                  </p:stCondLst>
                                  <p:childTnLst>
                                    <p:set>
                                      <p:cBhvr>
                                        <p:cTn id="38" dur="1" fill="hold">
                                          <p:stCondLst>
                                            <p:cond delay="0"/>
                                          </p:stCondLst>
                                        </p:cTn>
                                        <p:tgtEl>
                                          <p:spTgt spid="237"/>
                                        </p:tgtEl>
                                        <p:attrNameLst>
                                          <p:attrName>style.visibility</p:attrName>
                                        </p:attrNameLst>
                                      </p:cBhvr>
                                      <p:to>
                                        <p:strVal val="visible"/>
                                      </p:to>
                                    </p:set>
                                    <p:animEffect transition="in" filter="fade">
                                      <p:cBhvr>
                                        <p:cTn id="39" dur="1000"/>
                                        <p:tgtEl>
                                          <p:spTgt spid="237"/>
                                        </p:tgtEl>
                                      </p:cBhvr>
                                    </p:animEffect>
                                    <p:anim calcmode="lin" valueType="num">
                                      <p:cBhvr>
                                        <p:cTn id="40" dur="1000" fill="hold"/>
                                        <p:tgtEl>
                                          <p:spTgt spid="237"/>
                                        </p:tgtEl>
                                        <p:attrNameLst>
                                          <p:attrName>ppt_x</p:attrName>
                                        </p:attrNameLst>
                                      </p:cBhvr>
                                      <p:tavLst>
                                        <p:tav tm="0">
                                          <p:val>
                                            <p:strVal val="#ppt_x"/>
                                          </p:val>
                                        </p:tav>
                                        <p:tav tm="100000">
                                          <p:val>
                                            <p:strVal val="#ppt_x"/>
                                          </p:val>
                                        </p:tav>
                                      </p:tavLst>
                                    </p:anim>
                                    <p:anim calcmode="lin" valueType="num">
                                      <p:cBhvr>
                                        <p:cTn id="41" dur="1000" fill="hold"/>
                                        <p:tgtEl>
                                          <p:spTgt spid="237"/>
                                        </p:tgtEl>
                                        <p:attrNameLst>
                                          <p:attrName>ppt_y</p:attrName>
                                        </p:attrNameLst>
                                      </p:cBhvr>
                                      <p:tavLst>
                                        <p:tav tm="0">
                                          <p:val>
                                            <p:strVal val="#ppt_y+.1"/>
                                          </p:val>
                                        </p:tav>
                                        <p:tav tm="100000">
                                          <p:val>
                                            <p:strVal val="#ppt_y"/>
                                          </p:val>
                                        </p:tav>
                                      </p:tavLst>
                                    </p:anim>
                                  </p:childTnLst>
                                </p:cTn>
                              </p:par>
                            </p:childTnLst>
                          </p:cTn>
                        </p:par>
                        <p:par>
                          <p:cTn id="42" fill="hold">
                            <p:stCondLst>
                              <p:cond delay="54000"/>
                            </p:stCondLst>
                            <p:childTnLst>
                              <p:par>
                                <p:cTn id="43" presetID="42" presetClass="entr" presetSubtype="0" fill="hold" nodeType="afterEffect">
                                  <p:stCondLst>
                                    <p:cond delay="500"/>
                                  </p:stCondLst>
                                  <p:childTnLst>
                                    <p:set>
                                      <p:cBhvr>
                                        <p:cTn id="44" dur="1" fill="hold">
                                          <p:stCondLst>
                                            <p:cond delay="0"/>
                                          </p:stCondLst>
                                        </p:cTn>
                                        <p:tgtEl>
                                          <p:spTgt spid="202"/>
                                        </p:tgtEl>
                                        <p:attrNameLst>
                                          <p:attrName>style.visibility</p:attrName>
                                        </p:attrNameLst>
                                      </p:cBhvr>
                                      <p:to>
                                        <p:strVal val="visible"/>
                                      </p:to>
                                    </p:set>
                                    <p:animEffect transition="in" filter="fade">
                                      <p:cBhvr>
                                        <p:cTn id="45" dur="1000"/>
                                        <p:tgtEl>
                                          <p:spTgt spid="202"/>
                                        </p:tgtEl>
                                      </p:cBhvr>
                                    </p:animEffect>
                                    <p:anim calcmode="lin" valueType="num">
                                      <p:cBhvr>
                                        <p:cTn id="46" dur="1000" fill="hold"/>
                                        <p:tgtEl>
                                          <p:spTgt spid="202"/>
                                        </p:tgtEl>
                                        <p:attrNameLst>
                                          <p:attrName>ppt_x</p:attrName>
                                        </p:attrNameLst>
                                      </p:cBhvr>
                                      <p:tavLst>
                                        <p:tav tm="0">
                                          <p:val>
                                            <p:strVal val="#ppt_x"/>
                                          </p:val>
                                        </p:tav>
                                        <p:tav tm="100000">
                                          <p:val>
                                            <p:strVal val="#ppt_x"/>
                                          </p:val>
                                        </p:tav>
                                      </p:tavLst>
                                    </p:anim>
                                    <p:anim calcmode="lin" valueType="num">
                                      <p:cBhvr>
                                        <p:cTn id="47" dur="1000" fill="hold"/>
                                        <p:tgtEl>
                                          <p:spTgt spid="202"/>
                                        </p:tgtEl>
                                        <p:attrNameLst>
                                          <p:attrName>ppt_y</p:attrName>
                                        </p:attrNameLst>
                                      </p:cBhvr>
                                      <p:tavLst>
                                        <p:tav tm="0">
                                          <p:val>
                                            <p:strVal val="#ppt_y+.1"/>
                                          </p:val>
                                        </p:tav>
                                        <p:tav tm="100000">
                                          <p:val>
                                            <p:strVal val="#ppt_y"/>
                                          </p:val>
                                        </p:tav>
                                      </p:tavLst>
                                    </p:anim>
                                  </p:childTnLst>
                                </p:cTn>
                              </p:par>
                            </p:childTnLst>
                          </p:cTn>
                        </p:par>
                        <p:par>
                          <p:cTn id="48" fill="hold">
                            <p:stCondLst>
                              <p:cond delay="55500"/>
                            </p:stCondLst>
                            <p:childTnLst>
                              <p:par>
                                <p:cTn id="49" presetID="42" presetClass="entr" presetSubtype="0" fill="hold" nodeType="afterEffect">
                                  <p:stCondLst>
                                    <p:cond delay="500"/>
                                  </p:stCondLst>
                                  <p:childTnLst>
                                    <p:set>
                                      <p:cBhvr>
                                        <p:cTn id="50" dur="1" fill="hold">
                                          <p:stCondLst>
                                            <p:cond delay="0"/>
                                          </p:stCondLst>
                                        </p:cTn>
                                        <p:tgtEl>
                                          <p:spTgt spid="279"/>
                                        </p:tgtEl>
                                        <p:attrNameLst>
                                          <p:attrName>style.visibility</p:attrName>
                                        </p:attrNameLst>
                                      </p:cBhvr>
                                      <p:to>
                                        <p:strVal val="visible"/>
                                      </p:to>
                                    </p:set>
                                    <p:animEffect transition="in" filter="fade">
                                      <p:cBhvr>
                                        <p:cTn id="51" dur="1000"/>
                                        <p:tgtEl>
                                          <p:spTgt spid="279"/>
                                        </p:tgtEl>
                                      </p:cBhvr>
                                    </p:animEffect>
                                    <p:anim calcmode="lin" valueType="num">
                                      <p:cBhvr>
                                        <p:cTn id="52" dur="1000" fill="hold"/>
                                        <p:tgtEl>
                                          <p:spTgt spid="279"/>
                                        </p:tgtEl>
                                        <p:attrNameLst>
                                          <p:attrName>ppt_x</p:attrName>
                                        </p:attrNameLst>
                                      </p:cBhvr>
                                      <p:tavLst>
                                        <p:tav tm="0">
                                          <p:val>
                                            <p:strVal val="#ppt_x"/>
                                          </p:val>
                                        </p:tav>
                                        <p:tav tm="100000">
                                          <p:val>
                                            <p:strVal val="#ppt_x"/>
                                          </p:val>
                                        </p:tav>
                                      </p:tavLst>
                                    </p:anim>
                                    <p:anim calcmode="lin" valueType="num">
                                      <p:cBhvr>
                                        <p:cTn id="53" dur="1000" fill="hold"/>
                                        <p:tgtEl>
                                          <p:spTgt spid="279"/>
                                        </p:tgtEl>
                                        <p:attrNameLst>
                                          <p:attrName>ppt_y</p:attrName>
                                        </p:attrNameLst>
                                      </p:cBhvr>
                                      <p:tavLst>
                                        <p:tav tm="0">
                                          <p:val>
                                            <p:strVal val="#ppt_y+.1"/>
                                          </p:val>
                                        </p:tav>
                                        <p:tav tm="100000">
                                          <p:val>
                                            <p:strVal val="#ppt_y"/>
                                          </p:val>
                                        </p:tav>
                                      </p:tavLst>
                                    </p:anim>
                                  </p:childTnLst>
                                </p:cTn>
                              </p:par>
                            </p:childTnLst>
                          </p:cTn>
                        </p:par>
                        <p:par>
                          <p:cTn id="54" fill="hold">
                            <p:stCondLst>
                              <p:cond delay="57000"/>
                            </p:stCondLst>
                            <p:childTnLst>
                              <p:par>
                                <p:cTn id="55" presetID="42" presetClass="entr" presetSubtype="0" fill="hold" nodeType="afterEffect">
                                  <p:stCondLst>
                                    <p:cond delay="500"/>
                                  </p:stCondLst>
                                  <p:childTnLst>
                                    <p:set>
                                      <p:cBhvr>
                                        <p:cTn id="56" dur="1" fill="hold">
                                          <p:stCondLst>
                                            <p:cond delay="0"/>
                                          </p:stCondLst>
                                        </p:cTn>
                                        <p:tgtEl>
                                          <p:spTgt spid="243"/>
                                        </p:tgtEl>
                                        <p:attrNameLst>
                                          <p:attrName>style.visibility</p:attrName>
                                        </p:attrNameLst>
                                      </p:cBhvr>
                                      <p:to>
                                        <p:strVal val="visible"/>
                                      </p:to>
                                    </p:set>
                                    <p:animEffect transition="in" filter="fade">
                                      <p:cBhvr>
                                        <p:cTn id="57" dur="1000"/>
                                        <p:tgtEl>
                                          <p:spTgt spid="243"/>
                                        </p:tgtEl>
                                      </p:cBhvr>
                                    </p:animEffect>
                                    <p:anim calcmode="lin" valueType="num">
                                      <p:cBhvr>
                                        <p:cTn id="58" dur="1000" fill="hold"/>
                                        <p:tgtEl>
                                          <p:spTgt spid="243"/>
                                        </p:tgtEl>
                                        <p:attrNameLst>
                                          <p:attrName>ppt_x</p:attrName>
                                        </p:attrNameLst>
                                      </p:cBhvr>
                                      <p:tavLst>
                                        <p:tav tm="0">
                                          <p:val>
                                            <p:strVal val="#ppt_x"/>
                                          </p:val>
                                        </p:tav>
                                        <p:tav tm="100000">
                                          <p:val>
                                            <p:strVal val="#ppt_x"/>
                                          </p:val>
                                        </p:tav>
                                      </p:tavLst>
                                    </p:anim>
                                    <p:anim calcmode="lin" valueType="num">
                                      <p:cBhvr>
                                        <p:cTn id="59" dur="1000" fill="hold"/>
                                        <p:tgtEl>
                                          <p:spTgt spid="243"/>
                                        </p:tgtEl>
                                        <p:attrNameLst>
                                          <p:attrName>ppt_y</p:attrName>
                                        </p:attrNameLst>
                                      </p:cBhvr>
                                      <p:tavLst>
                                        <p:tav tm="0">
                                          <p:val>
                                            <p:strVal val="#ppt_y+.1"/>
                                          </p:val>
                                        </p:tav>
                                        <p:tav tm="100000">
                                          <p:val>
                                            <p:strVal val="#ppt_y"/>
                                          </p:val>
                                        </p:tav>
                                      </p:tavLst>
                                    </p:anim>
                                  </p:childTnLst>
                                </p:cTn>
                              </p:par>
                            </p:childTnLst>
                          </p:cTn>
                        </p:par>
                        <p:par>
                          <p:cTn id="60" fill="hold">
                            <p:stCondLst>
                              <p:cond delay="58500"/>
                            </p:stCondLst>
                            <p:childTnLst>
                              <p:par>
                                <p:cTn id="61" presetID="42" presetClass="entr" presetSubtype="0" fill="hold" nodeType="afterEffect">
                                  <p:stCondLst>
                                    <p:cond delay="500"/>
                                  </p:stCondLst>
                                  <p:childTnLst>
                                    <p:set>
                                      <p:cBhvr>
                                        <p:cTn id="62" dur="1" fill="hold">
                                          <p:stCondLst>
                                            <p:cond delay="0"/>
                                          </p:stCondLst>
                                        </p:cTn>
                                        <p:tgtEl>
                                          <p:spTgt spid="292"/>
                                        </p:tgtEl>
                                        <p:attrNameLst>
                                          <p:attrName>style.visibility</p:attrName>
                                        </p:attrNameLst>
                                      </p:cBhvr>
                                      <p:to>
                                        <p:strVal val="visible"/>
                                      </p:to>
                                    </p:set>
                                    <p:animEffect transition="in" filter="fade">
                                      <p:cBhvr>
                                        <p:cTn id="63" dur="1000"/>
                                        <p:tgtEl>
                                          <p:spTgt spid="292"/>
                                        </p:tgtEl>
                                      </p:cBhvr>
                                    </p:animEffect>
                                    <p:anim calcmode="lin" valueType="num">
                                      <p:cBhvr>
                                        <p:cTn id="64" dur="1000" fill="hold"/>
                                        <p:tgtEl>
                                          <p:spTgt spid="292"/>
                                        </p:tgtEl>
                                        <p:attrNameLst>
                                          <p:attrName>ppt_x</p:attrName>
                                        </p:attrNameLst>
                                      </p:cBhvr>
                                      <p:tavLst>
                                        <p:tav tm="0">
                                          <p:val>
                                            <p:strVal val="#ppt_x"/>
                                          </p:val>
                                        </p:tav>
                                        <p:tav tm="100000">
                                          <p:val>
                                            <p:strVal val="#ppt_x"/>
                                          </p:val>
                                        </p:tav>
                                      </p:tavLst>
                                    </p:anim>
                                    <p:anim calcmode="lin" valueType="num">
                                      <p:cBhvr>
                                        <p:cTn id="65" dur="1000" fill="hold"/>
                                        <p:tgtEl>
                                          <p:spTgt spid="292"/>
                                        </p:tgtEl>
                                        <p:attrNameLst>
                                          <p:attrName>ppt_y</p:attrName>
                                        </p:attrNameLst>
                                      </p:cBhvr>
                                      <p:tavLst>
                                        <p:tav tm="0">
                                          <p:val>
                                            <p:strVal val="#ppt_y+.1"/>
                                          </p:val>
                                        </p:tav>
                                        <p:tav tm="100000">
                                          <p:val>
                                            <p:strVal val="#ppt_y"/>
                                          </p:val>
                                        </p:tav>
                                      </p:tavLst>
                                    </p:anim>
                                  </p:childTnLst>
                                </p:cTn>
                              </p:par>
                            </p:childTnLst>
                          </p:cTn>
                        </p:par>
                        <p:par>
                          <p:cTn id="66" fill="hold">
                            <p:stCondLst>
                              <p:cond delay="60000"/>
                            </p:stCondLst>
                            <p:childTnLst>
                              <p:par>
                                <p:cTn id="67" presetID="42" presetClass="entr" presetSubtype="0" fill="hold" nodeType="afterEffect">
                                  <p:stCondLst>
                                    <p:cond delay="500"/>
                                  </p:stCondLst>
                                  <p:childTnLst>
                                    <p:set>
                                      <p:cBhvr>
                                        <p:cTn id="68" dur="1" fill="hold">
                                          <p:stCondLst>
                                            <p:cond delay="0"/>
                                          </p:stCondLst>
                                        </p:cTn>
                                        <p:tgtEl>
                                          <p:spTgt spid="167"/>
                                        </p:tgtEl>
                                        <p:attrNameLst>
                                          <p:attrName>style.visibility</p:attrName>
                                        </p:attrNameLst>
                                      </p:cBhvr>
                                      <p:to>
                                        <p:strVal val="visible"/>
                                      </p:to>
                                    </p:set>
                                    <p:animEffect transition="in" filter="fade">
                                      <p:cBhvr>
                                        <p:cTn id="69" dur="1000"/>
                                        <p:tgtEl>
                                          <p:spTgt spid="167"/>
                                        </p:tgtEl>
                                      </p:cBhvr>
                                    </p:animEffect>
                                    <p:anim calcmode="lin" valueType="num">
                                      <p:cBhvr>
                                        <p:cTn id="70" dur="1000" fill="hold"/>
                                        <p:tgtEl>
                                          <p:spTgt spid="167"/>
                                        </p:tgtEl>
                                        <p:attrNameLst>
                                          <p:attrName>ppt_x</p:attrName>
                                        </p:attrNameLst>
                                      </p:cBhvr>
                                      <p:tavLst>
                                        <p:tav tm="0">
                                          <p:val>
                                            <p:strVal val="#ppt_x"/>
                                          </p:val>
                                        </p:tav>
                                        <p:tav tm="100000">
                                          <p:val>
                                            <p:strVal val="#ppt_x"/>
                                          </p:val>
                                        </p:tav>
                                      </p:tavLst>
                                    </p:anim>
                                    <p:anim calcmode="lin" valueType="num">
                                      <p:cBhvr>
                                        <p:cTn id="71" dur="1000" fill="hold"/>
                                        <p:tgtEl>
                                          <p:spTgt spid="167"/>
                                        </p:tgtEl>
                                        <p:attrNameLst>
                                          <p:attrName>ppt_y</p:attrName>
                                        </p:attrNameLst>
                                      </p:cBhvr>
                                      <p:tavLst>
                                        <p:tav tm="0">
                                          <p:val>
                                            <p:strVal val="#ppt_y+.1"/>
                                          </p:val>
                                        </p:tav>
                                        <p:tav tm="100000">
                                          <p:val>
                                            <p:strVal val="#ppt_y"/>
                                          </p:val>
                                        </p:tav>
                                      </p:tavLst>
                                    </p:anim>
                                  </p:childTnLst>
                                </p:cTn>
                              </p:par>
                            </p:childTnLst>
                          </p:cTn>
                        </p:par>
                        <p:par>
                          <p:cTn id="72" fill="hold">
                            <p:stCondLst>
                              <p:cond delay="61500"/>
                            </p:stCondLst>
                            <p:childTnLst>
                              <p:par>
                                <p:cTn id="73" presetID="42" presetClass="entr" presetSubtype="0" fill="hold" nodeType="afterEffect">
                                  <p:stCondLst>
                                    <p:cond delay="500"/>
                                  </p:stCondLst>
                                  <p:childTnLst>
                                    <p:set>
                                      <p:cBhvr>
                                        <p:cTn id="74" dur="1" fill="hold">
                                          <p:stCondLst>
                                            <p:cond delay="0"/>
                                          </p:stCondLst>
                                        </p:cTn>
                                        <p:tgtEl>
                                          <p:spTgt spid="236"/>
                                        </p:tgtEl>
                                        <p:attrNameLst>
                                          <p:attrName>style.visibility</p:attrName>
                                        </p:attrNameLst>
                                      </p:cBhvr>
                                      <p:to>
                                        <p:strVal val="visible"/>
                                      </p:to>
                                    </p:set>
                                    <p:animEffect transition="in" filter="fade">
                                      <p:cBhvr>
                                        <p:cTn id="75" dur="1000"/>
                                        <p:tgtEl>
                                          <p:spTgt spid="236"/>
                                        </p:tgtEl>
                                      </p:cBhvr>
                                    </p:animEffect>
                                    <p:anim calcmode="lin" valueType="num">
                                      <p:cBhvr>
                                        <p:cTn id="76" dur="1000" fill="hold"/>
                                        <p:tgtEl>
                                          <p:spTgt spid="236"/>
                                        </p:tgtEl>
                                        <p:attrNameLst>
                                          <p:attrName>ppt_x</p:attrName>
                                        </p:attrNameLst>
                                      </p:cBhvr>
                                      <p:tavLst>
                                        <p:tav tm="0">
                                          <p:val>
                                            <p:strVal val="#ppt_x"/>
                                          </p:val>
                                        </p:tav>
                                        <p:tav tm="100000">
                                          <p:val>
                                            <p:strVal val="#ppt_x"/>
                                          </p:val>
                                        </p:tav>
                                      </p:tavLst>
                                    </p:anim>
                                    <p:anim calcmode="lin" valueType="num">
                                      <p:cBhvr>
                                        <p:cTn id="77" dur="1000" fill="hold"/>
                                        <p:tgtEl>
                                          <p:spTgt spid="236"/>
                                        </p:tgtEl>
                                        <p:attrNameLst>
                                          <p:attrName>ppt_y</p:attrName>
                                        </p:attrNameLst>
                                      </p:cBhvr>
                                      <p:tavLst>
                                        <p:tav tm="0">
                                          <p:val>
                                            <p:strVal val="#ppt_y+.1"/>
                                          </p:val>
                                        </p:tav>
                                        <p:tav tm="100000">
                                          <p:val>
                                            <p:strVal val="#ppt_y"/>
                                          </p:val>
                                        </p:tav>
                                      </p:tavLst>
                                    </p:anim>
                                  </p:childTnLst>
                                </p:cTn>
                              </p:par>
                            </p:childTnLst>
                          </p:cTn>
                        </p:par>
                        <p:par>
                          <p:cTn id="78" fill="hold">
                            <p:stCondLst>
                              <p:cond delay="63000"/>
                            </p:stCondLst>
                            <p:childTnLst>
                              <p:par>
                                <p:cTn id="79" presetID="42" presetClass="entr" presetSubtype="0" fill="hold" nodeType="afterEffect">
                                  <p:stCondLst>
                                    <p:cond delay="500"/>
                                  </p:stCondLst>
                                  <p:childTnLst>
                                    <p:set>
                                      <p:cBhvr>
                                        <p:cTn id="80" dur="1" fill="hold">
                                          <p:stCondLst>
                                            <p:cond delay="0"/>
                                          </p:stCondLst>
                                        </p:cTn>
                                        <p:tgtEl>
                                          <p:spTgt spid="242"/>
                                        </p:tgtEl>
                                        <p:attrNameLst>
                                          <p:attrName>style.visibility</p:attrName>
                                        </p:attrNameLst>
                                      </p:cBhvr>
                                      <p:to>
                                        <p:strVal val="visible"/>
                                      </p:to>
                                    </p:set>
                                    <p:animEffect transition="in" filter="fade">
                                      <p:cBhvr>
                                        <p:cTn id="81" dur="1000"/>
                                        <p:tgtEl>
                                          <p:spTgt spid="242"/>
                                        </p:tgtEl>
                                      </p:cBhvr>
                                    </p:animEffect>
                                    <p:anim calcmode="lin" valueType="num">
                                      <p:cBhvr>
                                        <p:cTn id="82" dur="1000" fill="hold"/>
                                        <p:tgtEl>
                                          <p:spTgt spid="242"/>
                                        </p:tgtEl>
                                        <p:attrNameLst>
                                          <p:attrName>ppt_x</p:attrName>
                                        </p:attrNameLst>
                                      </p:cBhvr>
                                      <p:tavLst>
                                        <p:tav tm="0">
                                          <p:val>
                                            <p:strVal val="#ppt_x"/>
                                          </p:val>
                                        </p:tav>
                                        <p:tav tm="100000">
                                          <p:val>
                                            <p:strVal val="#ppt_x"/>
                                          </p:val>
                                        </p:tav>
                                      </p:tavLst>
                                    </p:anim>
                                    <p:anim calcmode="lin" valueType="num">
                                      <p:cBhvr>
                                        <p:cTn id="83" dur="1000" fill="hold"/>
                                        <p:tgtEl>
                                          <p:spTgt spid="242"/>
                                        </p:tgtEl>
                                        <p:attrNameLst>
                                          <p:attrName>ppt_y</p:attrName>
                                        </p:attrNameLst>
                                      </p:cBhvr>
                                      <p:tavLst>
                                        <p:tav tm="0">
                                          <p:val>
                                            <p:strVal val="#ppt_y+.1"/>
                                          </p:val>
                                        </p:tav>
                                        <p:tav tm="100000">
                                          <p:val>
                                            <p:strVal val="#ppt_y"/>
                                          </p:val>
                                        </p:tav>
                                      </p:tavLst>
                                    </p:anim>
                                  </p:childTnLst>
                                </p:cTn>
                              </p:par>
                            </p:childTnLst>
                          </p:cTn>
                        </p:par>
                        <p:par>
                          <p:cTn id="84" fill="hold">
                            <p:stCondLst>
                              <p:cond delay="64500"/>
                            </p:stCondLst>
                            <p:childTnLst>
                              <p:par>
                                <p:cTn id="85" presetID="42" presetClass="entr" presetSubtype="0" fill="hold" nodeType="afterEffect">
                                  <p:stCondLst>
                                    <p:cond delay="500"/>
                                  </p:stCondLst>
                                  <p:childTnLst>
                                    <p:set>
                                      <p:cBhvr>
                                        <p:cTn id="86" dur="1" fill="hold">
                                          <p:stCondLst>
                                            <p:cond delay="0"/>
                                          </p:stCondLst>
                                        </p:cTn>
                                        <p:tgtEl>
                                          <p:spTgt spid="312"/>
                                        </p:tgtEl>
                                        <p:attrNameLst>
                                          <p:attrName>style.visibility</p:attrName>
                                        </p:attrNameLst>
                                      </p:cBhvr>
                                      <p:to>
                                        <p:strVal val="visible"/>
                                      </p:to>
                                    </p:set>
                                    <p:animEffect transition="in" filter="fade">
                                      <p:cBhvr>
                                        <p:cTn id="87" dur="1000"/>
                                        <p:tgtEl>
                                          <p:spTgt spid="312"/>
                                        </p:tgtEl>
                                      </p:cBhvr>
                                    </p:animEffect>
                                    <p:anim calcmode="lin" valueType="num">
                                      <p:cBhvr>
                                        <p:cTn id="88" dur="1000" fill="hold"/>
                                        <p:tgtEl>
                                          <p:spTgt spid="312"/>
                                        </p:tgtEl>
                                        <p:attrNameLst>
                                          <p:attrName>ppt_x</p:attrName>
                                        </p:attrNameLst>
                                      </p:cBhvr>
                                      <p:tavLst>
                                        <p:tav tm="0">
                                          <p:val>
                                            <p:strVal val="#ppt_x"/>
                                          </p:val>
                                        </p:tav>
                                        <p:tav tm="100000">
                                          <p:val>
                                            <p:strVal val="#ppt_x"/>
                                          </p:val>
                                        </p:tav>
                                      </p:tavLst>
                                    </p:anim>
                                    <p:anim calcmode="lin" valueType="num">
                                      <p:cBhvr>
                                        <p:cTn id="89" dur="1000" fill="hold"/>
                                        <p:tgtEl>
                                          <p:spTgt spid="312"/>
                                        </p:tgtEl>
                                        <p:attrNameLst>
                                          <p:attrName>ppt_y</p:attrName>
                                        </p:attrNameLst>
                                      </p:cBhvr>
                                      <p:tavLst>
                                        <p:tav tm="0">
                                          <p:val>
                                            <p:strVal val="#ppt_y+.1"/>
                                          </p:val>
                                        </p:tav>
                                        <p:tav tm="100000">
                                          <p:val>
                                            <p:strVal val="#ppt_y"/>
                                          </p:val>
                                        </p:tav>
                                      </p:tavLst>
                                    </p:anim>
                                  </p:childTnLst>
                                </p:cTn>
                              </p:par>
                            </p:childTnLst>
                          </p:cTn>
                        </p:par>
                        <p:par>
                          <p:cTn id="90" fill="hold">
                            <p:stCondLst>
                              <p:cond delay="66000"/>
                            </p:stCondLst>
                            <p:childTnLst>
                              <p:par>
                                <p:cTn id="91" presetID="42" presetClass="entr" presetSubtype="0" fill="hold" nodeType="afterEffect">
                                  <p:stCondLst>
                                    <p:cond delay="500"/>
                                  </p:stCondLst>
                                  <p:childTnLst>
                                    <p:set>
                                      <p:cBhvr>
                                        <p:cTn id="92" dur="1" fill="hold">
                                          <p:stCondLst>
                                            <p:cond delay="0"/>
                                          </p:stCondLst>
                                        </p:cTn>
                                        <p:tgtEl>
                                          <p:spTgt spid="285"/>
                                        </p:tgtEl>
                                        <p:attrNameLst>
                                          <p:attrName>style.visibility</p:attrName>
                                        </p:attrNameLst>
                                      </p:cBhvr>
                                      <p:to>
                                        <p:strVal val="visible"/>
                                      </p:to>
                                    </p:set>
                                    <p:animEffect transition="in" filter="fade">
                                      <p:cBhvr>
                                        <p:cTn id="93" dur="1000"/>
                                        <p:tgtEl>
                                          <p:spTgt spid="285"/>
                                        </p:tgtEl>
                                      </p:cBhvr>
                                    </p:animEffect>
                                    <p:anim calcmode="lin" valueType="num">
                                      <p:cBhvr>
                                        <p:cTn id="94" dur="1000" fill="hold"/>
                                        <p:tgtEl>
                                          <p:spTgt spid="285"/>
                                        </p:tgtEl>
                                        <p:attrNameLst>
                                          <p:attrName>ppt_x</p:attrName>
                                        </p:attrNameLst>
                                      </p:cBhvr>
                                      <p:tavLst>
                                        <p:tav tm="0">
                                          <p:val>
                                            <p:strVal val="#ppt_x"/>
                                          </p:val>
                                        </p:tav>
                                        <p:tav tm="100000">
                                          <p:val>
                                            <p:strVal val="#ppt_x"/>
                                          </p:val>
                                        </p:tav>
                                      </p:tavLst>
                                    </p:anim>
                                    <p:anim calcmode="lin" valueType="num">
                                      <p:cBhvr>
                                        <p:cTn id="95" dur="1000" fill="hold"/>
                                        <p:tgtEl>
                                          <p:spTgt spid="285"/>
                                        </p:tgtEl>
                                        <p:attrNameLst>
                                          <p:attrName>ppt_y</p:attrName>
                                        </p:attrNameLst>
                                      </p:cBhvr>
                                      <p:tavLst>
                                        <p:tav tm="0">
                                          <p:val>
                                            <p:strVal val="#ppt_y+.1"/>
                                          </p:val>
                                        </p:tav>
                                        <p:tav tm="100000">
                                          <p:val>
                                            <p:strVal val="#ppt_y"/>
                                          </p:val>
                                        </p:tav>
                                      </p:tavLst>
                                    </p:anim>
                                  </p:childTnLst>
                                </p:cTn>
                              </p:par>
                            </p:childTnLst>
                          </p:cTn>
                        </p:par>
                        <p:par>
                          <p:cTn id="96" fill="hold">
                            <p:stCondLst>
                              <p:cond delay="67500"/>
                            </p:stCondLst>
                            <p:childTnLst>
                              <p:par>
                                <p:cTn id="97" presetID="42" presetClass="entr" presetSubtype="0" fill="hold" nodeType="afterEffect">
                                  <p:stCondLst>
                                    <p:cond delay="500"/>
                                  </p:stCondLst>
                                  <p:childTnLst>
                                    <p:set>
                                      <p:cBhvr>
                                        <p:cTn id="98" dur="1" fill="hold">
                                          <p:stCondLst>
                                            <p:cond delay="0"/>
                                          </p:stCondLst>
                                        </p:cTn>
                                        <p:tgtEl>
                                          <p:spTgt spid="78"/>
                                        </p:tgtEl>
                                        <p:attrNameLst>
                                          <p:attrName>style.visibility</p:attrName>
                                        </p:attrNameLst>
                                      </p:cBhvr>
                                      <p:to>
                                        <p:strVal val="visible"/>
                                      </p:to>
                                    </p:set>
                                    <p:animEffect transition="in" filter="fade">
                                      <p:cBhvr>
                                        <p:cTn id="99" dur="1000"/>
                                        <p:tgtEl>
                                          <p:spTgt spid="78"/>
                                        </p:tgtEl>
                                      </p:cBhvr>
                                    </p:animEffect>
                                    <p:anim calcmode="lin" valueType="num">
                                      <p:cBhvr>
                                        <p:cTn id="100" dur="1000" fill="hold"/>
                                        <p:tgtEl>
                                          <p:spTgt spid="78"/>
                                        </p:tgtEl>
                                        <p:attrNameLst>
                                          <p:attrName>ppt_x</p:attrName>
                                        </p:attrNameLst>
                                      </p:cBhvr>
                                      <p:tavLst>
                                        <p:tav tm="0">
                                          <p:val>
                                            <p:strVal val="#ppt_x"/>
                                          </p:val>
                                        </p:tav>
                                        <p:tav tm="100000">
                                          <p:val>
                                            <p:strVal val="#ppt_x"/>
                                          </p:val>
                                        </p:tav>
                                      </p:tavLst>
                                    </p:anim>
                                    <p:anim calcmode="lin" valueType="num">
                                      <p:cBhvr>
                                        <p:cTn id="101" dur="1000" fill="hold"/>
                                        <p:tgtEl>
                                          <p:spTgt spid="78"/>
                                        </p:tgtEl>
                                        <p:attrNameLst>
                                          <p:attrName>ppt_y</p:attrName>
                                        </p:attrNameLst>
                                      </p:cBhvr>
                                      <p:tavLst>
                                        <p:tav tm="0">
                                          <p:val>
                                            <p:strVal val="#ppt_y+.1"/>
                                          </p:val>
                                        </p:tav>
                                        <p:tav tm="100000">
                                          <p:val>
                                            <p:strVal val="#ppt_y"/>
                                          </p:val>
                                        </p:tav>
                                      </p:tavLst>
                                    </p:anim>
                                  </p:childTnLst>
                                </p:cTn>
                              </p:par>
                            </p:childTnLst>
                          </p:cTn>
                        </p:par>
                        <p:par>
                          <p:cTn id="102" fill="hold">
                            <p:stCondLst>
                              <p:cond delay="69000"/>
                            </p:stCondLst>
                            <p:childTnLst>
                              <p:par>
                                <p:cTn id="103" presetID="42" presetClass="entr" presetSubtype="0" fill="hold" nodeType="afterEffect">
                                  <p:stCondLst>
                                    <p:cond delay="500"/>
                                  </p:stCondLst>
                                  <p:childTnLst>
                                    <p:set>
                                      <p:cBhvr>
                                        <p:cTn id="104" dur="1" fill="hold">
                                          <p:stCondLst>
                                            <p:cond delay="0"/>
                                          </p:stCondLst>
                                        </p:cTn>
                                        <p:tgtEl>
                                          <p:spTgt spid="287"/>
                                        </p:tgtEl>
                                        <p:attrNameLst>
                                          <p:attrName>style.visibility</p:attrName>
                                        </p:attrNameLst>
                                      </p:cBhvr>
                                      <p:to>
                                        <p:strVal val="visible"/>
                                      </p:to>
                                    </p:set>
                                    <p:animEffect transition="in" filter="fade">
                                      <p:cBhvr>
                                        <p:cTn id="105" dur="1000"/>
                                        <p:tgtEl>
                                          <p:spTgt spid="287"/>
                                        </p:tgtEl>
                                      </p:cBhvr>
                                    </p:animEffect>
                                    <p:anim calcmode="lin" valueType="num">
                                      <p:cBhvr>
                                        <p:cTn id="106" dur="1000" fill="hold"/>
                                        <p:tgtEl>
                                          <p:spTgt spid="287"/>
                                        </p:tgtEl>
                                        <p:attrNameLst>
                                          <p:attrName>ppt_x</p:attrName>
                                        </p:attrNameLst>
                                      </p:cBhvr>
                                      <p:tavLst>
                                        <p:tav tm="0">
                                          <p:val>
                                            <p:strVal val="#ppt_x"/>
                                          </p:val>
                                        </p:tav>
                                        <p:tav tm="100000">
                                          <p:val>
                                            <p:strVal val="#ppt_x"/>
                                          </p:val>
                                        </p:tav>
                                      </p:tavLst>
                                    </p:anim>
                                    <p:anim calcmode="lin" valueType="num">
                                      <p:cBhvr>
                                        <p:cTn id="107" dur="1000" fill="hold"/>
                                        <p:tgtEl>
                                          <p:spTgt spid="287"/>
                                        </p:tgtEl>
                                        <p:attrNameLst>
                                          <p:attrName>ppt_y</p:attrName>
                                        </p:attrNameLst>
                                      </p:cBhvr>
                                      <p:tavLst>
                                        <p:tav tm="0">
                                          <p:val>
                                            <p:strVal val="#ppt_y+.1"/>
                                          </p:val>
                                        </p:tav>
                                        <p:tav tm="100000">
                                          <p:val>
                                            <p:strVal val="#ppt_y"/>
                                          </p:val>
                                        </p:tav>
                                      </p:tavLst>
                                    </p:anim>
                                  </p:childTnLst>
                                </p:cTn>
                              </p:par>
                            </p:childTnLst>
                          </p:cTn>
                        </p:par>
                        <p:par>
                          <p:cTn id="108" fill="hold">
                            <p:stCondLst>
                              <p:cond delay="70500"/>
                            </p:stCondLst>
                            <p:childTnLst>
                              <p:par>
                                <p:cTn id="109" presetID="42" presetClass="entr" presetSubtype="0" fill="hold" nodeType="afterEffect">
                                  <p:stCondLst>
                                    <p:cond delay="500"/>
                                  </p:stCondLst>
                                  <p:childTnLst>
                                    <p:set>
                                      <p:cBhvr>
                                        <p:cTn id="110" dur="1" fill="hold">
                                          <p:stCondLst>
                                            <p:cond delay="0"/>
                                          </p:stCondLst>
                                        </p:cTn>
                                        <p:tgtEl>
                                          <p:spTgt spid="204"/>
                                        </p:tgtEl>
                                        <p:attrNameLst>
                                          <p:attrName>style.visibility</p:attrName>
                                        </p:attrNameLst>
                                      </p:cBhvr>
                                      <p:to>
                                        <p:strVal val="visible"/>
                                      </p:to>
                                    </p:set>
                                    <p:animEffect transition="in" filter="fade">
                                      <p:cBhvr>
                                        <p:cTn id="111" dur="1000"/>
                                        <p:tgtEl>
                                          <p:spTgt spid="204"/>
                                        </p:tgtEl>
                                      </p:cBhvr>
                                    </p:animEffect>
                                    <p:anim calcmode="lin" valueType="num">
                                      <p:cBhvr>
                                        <p:cTn id="112" dur="1000" fill="hold"/>
                                        <p:tgtEl>
                                          <p:spTgt spid="204"/>
                                        </p:tgtEl>
                                        <p:attrNameLst>
                                          <p:attrName>ppt_x</p:attrName>
                                        </p:attrNameLst>
                                      </p:cBhvr>
                                      <p:tavLst>
                                        <p:tav tm="0">
                                          <p:val>
                                            <p:strVal val="#ppt_x"/>
                                          </p:val>
                                        </p:tav>
                                        <p:tav tm="100000">
                                          <p:val>
                                            <p:strVal val="#ppt_x"/>
                                          </p:val>
                                        </p:tav>
                                      </p:tavLst>
                                    </p:anim>
                                    <p:anim calcmode="lin" valueType="num">
                                      <p:cBhvr>
                                        <p:cTn id="113" dur="1000" fill="hold"/>
                                        <p:tgtEl>
                                          <p:spTgt spid="204"/>
                                        </p:tgtEl>
                                        <p:attrNameLst>
                                          <p:attrName>ppt_y</p:attrName>
                                        </p:attrNameLst>
                                      </p:cBhvr>
                                      <p:tavLst>
                                        <p:tav tm="0">
                                          <p:val>
                                            <p:strVal val="#ppt_y+.1"/>
                                          </p:val>
                                        </p:tav>
                                        <p:tav tm="100000">
                                          <p:val>
                                            <p:strVal val="#ppt_y"/>
                                          </p:val>
                                        </p:tav>
                                      </p:tavLst>
                                    </p:anim>
                                  </p:childTnLst>
                                </p:cTn>
                              </p:par>
                            </p:childTnLst>
                          </p:cTn>
                        </p:par>
                        <p:par>
                          <p:cTn id="114" fill="hold">
                            <p:stCondLst>
                              <p:cond delay="72000"/>
                            </p:stCondLst>
                            <p:childTnLst>
                              <p:par>
                                <p:cTn id="115" presetID="42" presetClass="entr" presetSubtype="0" fill="hold" nodeType="afterEffect">
                                  <p:stCondLst>
                                    <p:cond delay="500"/>
                                  </p:stCondLst>
                                  <p:childTnLst>
                                    <p:set>
                                      <p:cBhvr>
                                        <p:cTn id="116" dur="1" fill="hold">
                                          <p:stCondLst>
                                            <p:cond delay="0"/>
                                          </p:stCondLst>
                                        </p:cTn>
                                        <p:tgtEl>
                                          <p:spTgt spid="238"/>
                                        </p:tgtEl>
                                        <p:attrNameLst>
                                          <p:attrName>style.visibility</p:attrName>
                                        </p:attrNameLst>
                                      </p:cBhvr>
                                      <p:to>
                                        <p:strVal val="visible"/>
                                      </p:to>
                                    </p:set>
                                    <p:animEffect transition="in" filter="fade">
                                      <p:cBhvr>
                                        <p:cTn id="117" dur="1000"/>
                                        <p:tgtEl>
                                          <p:spTgt spid="238"/>
                                        </p:tgtEl>
                                      </p:cBhvr>
                                    </p:animEffect>
                                    <p:anim calcmode="lin" valueType="num">
                                      <p:cBhvr>
                                        <p:cTn id="118" dur="1000" fill="hold"/>
                                        <p:tgtEl>
                                          <p:spTgt spid="238"/>
                                        </p:tgtEl>
                                        <p:attrNameLst>
                                          <p:attrName>ppt_x</p:attrName>
                                        </p:attrNameLst>
                                      </p:cBhvr>
                                      <p:tavLst>
                                        <p:tav tm="0">
                                          <p:val>
                                            <p:strVal val="#ppt_x"/>
                                          </p:val>
                                        </p:tav>
                                        <p:tav tm="100000">
                                          <p:val>
                                            <p:strVal val="#ppt_x"/>
                                          </p:val>
                                        </p:tav>
                                      </p:tavLst>
                                    </p:anim>
                                    <p:anim calcmode="lin" valueType="num">
                                      <p:cBhvr>
                                        <p:cTn id="119" dur="1000" fill="hold"/>
                                        <p:tgtEl>
                                          <p:spTgt spid="238"/>
                                        </p:tgtEl>
                                        <p:attrNameLst>
                                          <p:attrName>ppt_y</p:attrName>
                                        </p:attrNameLst>
                                      </p:cBhvr>
                                      <p:tavLst>
                                        <p:tav tm="0">
                                          <p:val>
                                            <p:strVal val="#ppt_y+.1"/>
                                          </p:val>
                                        </p:tav>
                                        <p:tav tm="100000">
                                          <p:val>
                                            <p:strVal val="#ppt_y"/>
                                          </p:val>
                                        </p:tav>
                                      </p:tavLst>
                                    </p:anim>
                                  </p:childTnLst>
                                </p:cTn>
                              </p:par>
                            </p:childTnLst>
                          </p:cTn>
                        </p:par>
                        <p:par>
                          <p:cTn id="120" fill="hold">
                            <p:stCondLst>
                              <p:cond delay="73500"/>
                            </p:stCondLst>
                            <p:childTnLst>
                              <p:par>
                                <p:cTn id="121" presetID="42" presetClass="entr" presetSubtype="0" fill="hold" nodeType="afterEffect">
                                  <p:stCondLst>
                                    <p:cond delay="500"/>
                                  </p:stCondLst>
                                  <p:childTnLst>
                                    <p:set>
                                      <p:cBhvr>
                                        <p:cTn id="122" dur="1" fill="hold">
                                          <p:stCondLst>
                                            <p:cond delay="0"/>
                                          </p:stCondLst>
                                        </p:cTn>
                                        <p:tgtEl>
                                          <p:spTgt spid="281"/>
                                        </p:tgtEl>
                                        <p:attrNameLst>
                                          <p:attrName>style.visibility</p:attrName>
                                        </p:attrNameLst>
                                      </p:cBhvr>
                                      <p:to>
                                        <p:strVal val="visible"/>
                                      </p:to>
                                    </p:set>
                                    <p:animEffect transition="in" filter="fade">
                                      <p:cBhvr>
                                        <p:cTn id="123" dur="1000"/>
                                        <p:tgtEl>
                                          <p:spTgt spid="281"/>
                                        </p:tgtEl>
                                      </p:cBhvr>
                                    </p:animEffect>
                                    <p:anim calcmode="lin" valueType="num">
                                      <p:cBhvr>
                                        <p:cTn id="124" dur="1000" fill="hold"/>
                                        <p:tgtEl>
                                          <p:spTgt spid="281"/>
                                        </p:tgtEl>
                                        <p:attrNameLst>
                                          <p:attrName>ppt_x</p:attrName>
                                        </p:attrNameLst>
                                      </p:cBhvr>
                                      <p:tavLst>
                                        <p:tav tm="0">
                                          <p:val>
                                            <p:strVal val="#ppt_x"/>
                                          </p:val>
                                        </p:tav>
                                        <p:tav tm="100000">
                                          <p:val>
                                            <p:strVal val="#ppt_x"/>
                                          </p:val>
                                        </p:tav>
                                      </p:tavLst>
                                    </p:anim>
                                    <p:anim calcmode="lin" valueType="num">
                                      <p:cBhvr>
                                        <p:cTn id="125" dur="1000" fill="hold"/>
                                        <p:tgtEl>
                                          <p:spTgt spid="281"/>
                                        </p:tgtEl>
                                        <p:attrNameLst>
                                          <p:attrName>ppt_y</p:attrName>
                                        </p:attrNameLst>
                                      </p:cBhvr>
                                      <p:tavLst>
                                        <p:tav tm="0">
                                          <p:val>
                                            <p:strVal val="#ppt_y+.1"/>
                                          </p:val>
                                        </p:tav>
                                        <p:tav tm="100000">
                                          <p:val>
                                            <p:strVal val="#ppt_y"/>
                                          </p:val>
                                        </p:tav>
                                      </p:tavLst>
                                    </p:anim>
                                  </p:childTnLst>
                                </p:cTn>
                              </p:par>
                            </p:childTnLst>
                          </p:cTn>
                        </p:par>
                        <p:par>
                          <p:cTn id="126" fill="hold">
                            <p:stCondLst>
                              <p:cond delay="75000"/>
                            </p:stCondLst>
                            <p:childTnLst>
                              <p:par>
                                <p:cTn id="127" presetID="42" presetClass="entr" presetSubtype="0" fill="hold" nodeType="afterEffect">
                                  <p:stCondLst>
                                    <p:cond delay="500"/>
                                  </p:stCondLst>
                                  <p:childTnLst>
                                    <p:set>
                                      <p:cBhvr>
                                        <p:cTn id="128" dur="1" fill="hold">
                                          <p:stCondLst>
                                            <p:cond delay="0"/>
                                          </p:stCondLst>
                                        </p:cTn>
                                        <p:tgtEl>
                                          <p:spTgt spid="17"/>
                                        </p:tgtEl>
                                        <p:attrNameLst>
                                          <p:attrName>style.visibility</p:attrName>
                                        </p:attrNameLst>
                                      </p:cBhvr>
                                      <p:to>
                                        <p:strVal val="visible"/>
                                      </p:to>
                                    </p:set>
                                    <p:animEffect transition="in" filter="fade">
                                      <p:cBhvr>
                                        <p:cTn id="129" dur="1000"/>
                                        <p:tgtEl>
                                          <p:spTgt spid="17"/>
                                        </p:tgtEl>
                                      </p:cBhvr>
                                    </p:animEffect>
                                    <p:anim calcmode="lin" valueType="num">
                                      <p:cBhvr>
                                        <p:cTn id="130" dur="1000" fill="hold"/>
                                        <p:tgtEl>
                                          <p:spTgt spid="17"/>
                                        </p:tgtEl>
                                        <p:attrNameLst>
                                          <p:attrName>ppt_x</p:attrName>
                                        </p:attrNameLst>
                                      </p:cBhvr>
                                      <p:tavLst>
                                        <p:tav tm="0">
                                          <p:val>
                                            <p:strVal val="#ppt_x"/>
                                          </p:val>
                                        </p:tav>
                                        <p:tav tm="100000">
                                          <p:val>
                                            <p:strVal val="#ppt_x"/>
                                          </p:val>
                                        </p:tav>
                                      </p:tavLst>
                                    </p:anim>
                                    <p:anim calcmode="lin" valueType="num">
                                      <p:cBhvr>
                                        <p:cTn id="1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24744"/>
            <a:ext cx="274460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51520" y="116632"/>
            <a:ext cx="8496944" cy="553998"/>
          </a:xfrm>
          <a:prstGeom prst="rect">
            <a:avLst/>
          </a:prstGeom>
          <a:solidFill>
            <a:schemeClr val="accent2">
              <a:lumMod val="40000"/>
              <a:lumOff val="60000"/>
            </a:schemeClr>
          </a:solidFill>
        </p:spPr>
        <p:txBody>
          <a:bodyPr wrap="square" rtlCol="0">
            <a:spAutoFit/>
          </a:bodyPr>
          <a:lstStyle/>
          <a:p>
            <a:pPr algn="ctr">
              <a:spcBef>
                <a:spcPct val="0"/>
              </a:spcBef>
            </a:pPr>
            <a:r>
              <a:rPr lang="fr-FR" sz="3000" b="1" cap="small" dirty="0">
                <a:latin typeface="+mj-lt"/>
                <a:ea typeface="+mj-ea"/>
                <a:cs typeface="+mj-cs"/>
              </a:rPr>
              <a:t>Un exemple de supports professeur</a:t>
            </a:r>
          </a:p>
        </p:txBody>
      </p:sp>
      <p:pic>
        <p:nvPicPr>
          <p:cNvPr id="6" name="Picture 2">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39" y="1150268"/>
            <a:ext cx="2612023" cy="415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843808" y="5656892"/>
            <a:ext cx="5580620" cy="523220"/>
          </a:xfrm>
          <a:prstGeom prst="rect">
            <a:avLst/>
          </a:prstGeom>
        </p:spPr>
        <p:txBody>
          <a:bodyPr wrap="square">
            <a:spAutoFit/>
          </a:bodyPr>
          <a:lstStyle/>
          <a:p>
            <a:r>
              <a:rPr lang="fr-FR" sz="1400" dirty="0">
                <a:hlinkClick r:id="rId6"/>
              </a:rPr>
              <a:t>Vidéo cuisine Meunière:</a:t>
            </a:r>
          </a:p>
          <a:p>
            <a:r>
              <a:rPr lang="fr-FR" sz="1400" dirty="0">
                <a:hlinkClick r:id="rId6"/>
              </a:rPr>
              <a:t>http://webtv.ac-versailles.fr/restauration/Soles-meuniere</a:t>
            </a:r>
            <a:endParaRPr lang="fr-FR" sz="1400" dirty="0"/>
          </a:p>
        </p:txBody>
      </p:sp>
      <p:pic>
        <p:nvPicPr>
          <p:cNvPr id="8" name="Picture 2">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8144" y="1124744"/>
            <a:ext cx="288032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611560" y="710394"/>
            <a:ext cx="2880320" cy="369332"/>
          </a:xfrm>
          <a:prstGeom prst="rect">
            <a:avLst/>
          </a:prstGeom>
          <a:noFill/>
        </p:spPr>
        <p:txBody>
          <a:bodyPr wrap="square" rtlCol="0">
            <a:spAutoFit/>
          </a:bodyPr>
          <a:lstStyle/>
          <a:p>
            <a:r>
              <a:rPr lang="fr-FR" dirty="0"/>
              <a:t>Des fiches techniques</a:t>
            </a:r>
          </a:p>
        </p:txBody>
      </p:sp>
      <p:sp>
        <p:nvSpPr>
          <p:cNvPr id="9" name="ZoneTexte 8"/>
          <p:cNvSpPr txBox="1"/>
          <p:nvPr/>
        </p:nvSpPr>
        <p:spPr>
          <a:xfrm>
            <a:off x="1623822" y="5733836"/>
            <a:ext cx="1080119" cy="369332"/>
          </a:xfrm>
          <a:prstGeom prst="rect">
            <a:avLst/>
          </a:prstGeom>
          <a:noFill/>
        </p:spPr>
        <p:txBody>
          <a:bodyPr wrap="square" rtlCol="0">
            <a:spAutoFit/>
          </a:bodyPr>
          <a:lstStyle/>
          <a:p>
            <a:pPr algn="r"/>
            <a:r>
              <a:rPr lang="fr-FR" b="1" u="sng" dirty="0">
                <a:solidFill>
                  <a:srgbClr val="0070C0"/>
                </a:solidFill>
              </a:rPr>
              <a:t>Vidéo</a:t>
            </a:r>
            <a:r>
              <a:rPr lang="fr-FR" dirty="0"/>
              <a:t> :</a:t>
            </a:r>
          </a:p>
        </p:txBody>
      </p:sp>
    </p:spTree>
    <p:extLst>
      <p:ext uri="{BB962C8B-B14F-4D97-AF65-F5344CB8AC3E}">
        <p14:creationId xmlns:p14="http://schemas.microsoft.com/office/powerpoint/2010/main" val="204408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1.wav"/>
                                        </p:tgtEl>
                                      </p:cMediaNode>
                                    </p:audio>
                                  </p:subTnLst>
                                </p:cTn>
                              </p:par>
                            </p:childTnLst>
                          </p:cTn>
                        </p:par>
                        <p:par>
                          <p:cTn id="7" fill="hold">
                            <p:stCondLst>
                              <p:cond delay="0"/>
                            </p:stCondLst>
                            <p:childTnLst>
                              <p:par>
                                <p:cTn id="8" presetID="2" presetClass="entr" presetSubtype="4" fill="hold" nodeType="afterEffect">
                                  <p:stCondLst>
                                    <p:cond delay="500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par>
                          <p:cTn id="12" fill="hold">
                            <p:stCondLst>
                              <p:cond delay="5500"/>
                            </p:stCondLst>
                            <p:childTnLst>
                              <p:par>
                                <p:cTn id="13" presetID="2" presetClass="entr" presetSubtype="4"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8000"/>
                            </p:stCondLst>
                            <p:childTnLst>
                              <p:par>
                                <p:cTn id="18" presetID="2" presetClass="entr" presetSubtype="4" fill="hold" nodeType="after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par>
                          <p:cTn id="22" fill="hold">
                            <p:stCondLst>
                              <p:cond delay="105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1500"/>
                            </p:stCondLst>
                            <p:childTnLst>
                              <p:par>
                                <p:cTn id="29" presetID="42"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112" y="896424"/>
            <a:ext cx="5260007" cy="338554"/>
          </a:xfrm>
          <a:prstGeom prst="rect">
            <a:avLst/>
          </a:prstGeom>
          <a:solidFill>
            <a:srgbClr val="CCFFCC"/>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1600" dirty="0"/>
              <a:t>BILAN ENVIRONNEMENTAL                  </a:t>
            </a:r>
            <a:r>
              <a:rPr lang="fr-FR" sz="1600" dirty="0">
                <a:solidFill>
                  <a:srgbClr val="FF0000"/>
                </a:solidFill>
              </a:rPr>
              <a:t>C5-1.3</a:t>
            </a:r>
          </a:p>
        </p:txBody>
      </p:sp>
      <p:sp>
        <p:nvSpPr>
          <p:cNvPr id="8" name="ZoneTexte 7"/>
          <p:cNvSpPr txBox="1"/>
          <p:nvPr/>
        </p:nvSpPr>
        <p:spPr>
          <a:xfrm>
            <a:off x="251520" y="116632"/>
            <a:ext cx="8496944" cy="553998"/>
          </a:xfrm>
          <a:prstGeom prst="rect">
            <a:avLst/>
          </a:prstGeom>
          <a:solidFill>
            <a:schemeClr val="accent2">
              <a:lumMod val="40000"/>
              <a:lumOff val="60000"/>
            </a:schemeClr>
          </a:solidFill>
        </p:spPr>
        <p:txBody>
          <a:bodyPr wrap="square" rtlCol="0">
            <a:spAutoFit/>
          </a:bodyPr>
          <a:lstStyle/>
          <a:p>
            <a:pPr algn="ctr">
              <a:spcBef>
                <a:spcPct val="0"/>
              </a:spcBef>
            </a:pPr>
            <a:r>
              <a:rPr lang="fr-FR" sz="3000" b="1" cap="small" dirty="0">
                <a:latin typeface="+mj-lt"/>
                <a:ea typeface="+mj-ea"/>
                <a:cs typeface="+mj-cs"/>
              </a:rPr>
              <a:t>Un exemple de supports professeur</a:t>
            </a:r>
          </a:p>
        </p:txBody>
      </p:sp>
      <p:grpSp>
        <p:nvGrpSpPr>
          <p:cNvPr id="9" name="Groupe 8"/>
          <p:cNvGrpSpPr/>
          <p:nvPr/>
        </p:nvGrpSpPr>
        <p:grpSpPr>
          <a:xfrm>
            <a:off x="1743440" y="1283455"/>
            <a:ext cx="4579564" cy="886925"/>
            <a:chOff x="1802990" y="1602496"/>
            <a:chExt cx="4579564" cy="886925"/>
          </a:xfrm>
        </p:grpSpPr>
        <p:pic>
          <p:nvPicPr>
            <p:cNvPr id="10" name="Picture 13" descr="Plaque jaune signalétique de tri pour vos poubelles Tra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990" y="1602496"/>
              <a:ext cx="886925" cy="886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Plaque signalétique de tri sélectif pour supports de sac muraux"/>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1" t="38227" r="22955" b="37490"/>
            <a:stretch/>
          </p:blipFill>
          <p:spPr bwMode="auto">
            <a:xfrm>
              <a:off x="5518727" y="1754835"/>
              <a:ext cx="863827" cy="723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descr="Plaque signalétique de tri sélectif pour supports de sac muraux"/>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36" t="37259" r="50000" b="37899"/>
            <a:stretch/>
          </p:blipFill>
          <p:spPr bwMode="auto">
            <a:xfrm>
              <a:off x="2843808" y="1687961"/>
              <a:ext cx="845702" cy="732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1" descr="Les Émoticônes au format png, grand format | Emoticone, Recyclag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9286" y="1643112"/>
              <a:ext cx="1054762" cy="84630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113" y="2297113"/>
            <a:ext cx="8358187" cy="201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251520" y="4372686"/>
            <a:ext cx="4319686" cy="338554"/>
          </a:xfrm>
          <a:prstGeom prst="rect">
            <a:avLst/>
          </a:prstGeom>
          <a:solidFill>
            <a:srgbClr val="CCFFCC"/>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1600" dirty="0"/>
              <a:t>HYGIENE ALIMENTAIRE     </a:t>
            </a:r>
            <a:r>
              <a:rPr lang="fr-FR" sz="1600" dirty="0">
                <a:solidFill>
                  <a:srgbClr val="FF0000"/>
                </a:solidFill>
              </a:rPr>
              <a:t>C5-1.2</a:t>
            </a:r>
          </a:p>
        </p:txBody>
      </p:sp>
      <p:grpSp>
        <p:nvGrpSpPr>
          <p:cNvPr id="15" name="Groupe 14"/>
          <p:cNvGrpSpPr/>
          <p:nvPr/>
        </p:nvGrpSpPr>
        <p:grpSpPr>
          <a:xfrm>
            <a:off x="453727" y="4541963"/>
            <a:ext cx="7918716" cy="2060099"/>
            <a:chOff x="486114" y="4537253"/>
            <a:chExt cx="7918716" cy="2060099"/>
          </a:xfrm>
        </p:grpSpPr>
        <p:pic>
          <p:nvPicPr>
            <p:cNvPr id="16" name="Picture 29" descr="Idée de lectu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9992" y="4537253"/>
              <a:ext cx="1555103" cy="20600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718" t="21944" r="36485" b="12501"/>
            <a:stretch/>
          </p:blipFill>
          <p:spPr bwMode="auto">
            <a:xfrm rot="21052836">
              <a:off x="3168647" y="4812266"/>
              <a:ext cx="1128506" cy="155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à coins arrondis 17"/>
            <p:cNvSpPr/>
            <p:nvPr/>
          </p:nvSpPr>
          <p:spPr>
            <a:xfrm rot="705722">
              <a:off x="5530985" y="4984725"/>
              <a:ext cx="2873845" cy="1000544"/>
            </a:xfrm>
            <a:prstGeom prst="roundRect">
              <a:avLst/>
            </a:prstGeom>
            <a:solidFill>
              <a:schemeClr val="bg2"/>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a:solidFill>
                    <a:srgbClr val="0070C0"/>
                  </a:solidFill>
                </a:rPr>
                <a:t>+ </a:t>
              </a:r>
              <a:r>
                <a:rPr lang="fr-FR" sz="1400" b="1" u="sng" dirty="0">
                  <a:solidFill>
                    <a:srgbClr val="0070C0"/>
                  </a:solidFill>
                </a:rPr>
                <a:t>Plan de Maîtrise Sanitaire</a:t>
              </a:r>
              <a:r>
                <a:rPr lang="fr-FR" sz="1400" dirty="0"/>
                <a:t> </a:t>
              </a:r>
            </a:p>
            <a:p>
              <a:pPr algn="ctr"/>
              <a:r>
                <a:rPr lang="fr-FR" sz="1400" dirty="0"/>
                <a:t>Nécessaire à l’apprentissage  </a:t>
              </a:r>
            </a:p>
            <a:p>
              <a:pPr algn="ctr"/>
              <a:r>
                <a:rPr lang="fr-FR" sz="1400" dirty="0"/>
                <a:t>et au suivi des protocoles</a:t>
              </a:r>
            </a:p>
          </p:txBody>
        </p:sp>
        <p:pic>
          <p:nvPicPr>
            <p:cNvPr id="19" name="Picture 23" descr="QU'EST CE QUE L'HACCP ? - SuperPhysiqu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114" y="4929872"/>
              <a:ext cx="2514652" cy="151494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 1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144" y="116632"/>
            <a:ext cx="571166" cy="796921"/>
          </a:xfrm>
          <a:prstGeom prst="ellipse">
            <a:avLst/>
          </a:prstGeom>
          <a:noFill/>
          <a:ln>
            <a:noFill/>
          </a:ln>
        </p:spPr>
      </p:pic>
    </p:spTree>
    <p:extLst>
      <p:ext uri="{BB962C8B-B14F-4D97-AF65-F5344CB8AC3E}">
        <p14:creationId xmlns:p14="http://schemas.microsoft.com/office/powerpoint/2010/main" val="24622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2.wav"/>
                                        </p:tgtEl>
                                      </p:cMediaNode>
                                    </p:audio>
                                  </p:sub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APO22.wav"/>
                                        </p:tgtEl>
                                      </p:cMediaNode>
                                    </p:audio>
                                  </p:subTnLst>
                                </p:cTn>
                              </p:par>
                            </p:childTnLst>
                          </p:cTn>
                        </p:par>
                        <p:par>
                          <p:cTn id="10" fill="hold">
                            <p:stCondLst>
                              <p:cond delay="0"/>
                            </p:stCondLst>
                            <p:childTnLst>
                              <p:par>
                                <p:cTn id="11" presetID="2" presetClass="entr" presetSubtype="4"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20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nodeType="afterEffect">
                                  <p:stCondLst>
                                    <p:cond delay="200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par>
                          <p:cTn id="25" fill="hold">
                            <p:stCondLst>
                              <p:cond delay="6500"/>
                            </p:stCondLst>
                            <p:childTnLst>
                              <p:par>
                                <p:cTn id="26" presetID="2" presetClass="entr" presetSubtype="4" fill="hold" grpId="0" nodeType="afterEffect">
                                  <p:stCondLst>
                                    <p:cond delay="70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4000"/>
                            </p:stCondLst>
                            <p:childTnLst>
                              <p:par>
                                <p:cTn id="31" presetID="2" presetClass="entr" presetSubtype="4" fill="hold" nodeType="afterEffect">
                                  <p:stCondLst>
                                    <p:cond delay="50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9"/>
          <p:cNvSpPr>
            <a:spLocks noChangeArrowheads="1"/>
          </p:cNvSpPr>
          <p:nvPr/>
        </p:nvSpPr>
        <p:spPr bwMode="auto">
          <a:xfrm>
            <a:off x="5507484" y="1080220"/>
            <a:ext cx="3097213" cy="355600"/>
          </a:xfrm>
          <a:prstGeom prst="rect">
            <a:avLst/>
          </a:prstGeom>
          <a:noFill/>
          <a:ln w="9525">
            <a:noFill/>
            <a:miter lim="800000"/>
            <a:headEnd/>
            <a:tailEnd/>
          </a:ln>
        </p:spPr>
        <p:txBody>
          <a:bodyPr>
            <a:spAutoFit/>
          </a:bodyPr>
          <a:lstStyle/>
          <a:p>
            <a:pPr algn="ctr"/>
            <a:endParaRPr lang="fr-FR" sz="1800" b="1" dirty="0">
              <a:solidFill>
                <a:srgbClr val="000000"/>
              </a:solidFill>
              <a:latin typeface="Copperplate Gothic Bold" pitchFamily="34" charset="0"/>
            </a:endParaRPr>
          </a:p>
        </p:txBody>
      </p:sp>
      <p:sp>
        <p:nvSpPr>
          <p:cNvPr id="13" name="Rectangle 49"/>
          <p:cNvSpPr>
            <a:spLocks noChangeArrowheads="1"/>
          </p:cNvSpPr>
          <p:nvPr/>
        </p:nvSpPr>
        <p:spPr bwMode="auto">
          <a:xfrm>
            <a:off x="5507484" y="2997052"/>
            <a:ext cx="3097213" cy="355600"/>
          </a:xfrm>
          <a:prstGeom prst="rect">
            <a:avLst/>
          </a:prstGeom>
          <a:noFill/>
          <a:ln w="9525">
            <a:noFill/>
            <a:miter lim="800000"/>
            <a:headEnd/>
            <a:tailEnd/>
          </a:ln>
        </p:spPr>
        <p:txBody>
          <a:bodyPr>
            <a:spAutoFit/>
          </a:bodyPr>
          <a:lstStyle/>
          <a:p>
            <a:pPr algn="ctr"/>
            <a:endParaRPr lang="fr-FR" sz="1800" b="1" dirty="0">
              <a:solidFill>
                <a:srgbClr val="000000"/>
              </a:solidFill>
              <a:latin typeface="Copperplate Gothic Bold" pitchFamily="34" charset="0"/>
            </a:endParaRPr>
          </a:p>
        </p:txBody>
      </p:sp>
      <p:sp>
        <p:nvSpPr>
          <p:cNvPr id="24" name="Rectangle 49"/>
          <p:cNvSpPr>
            <a:spLocks noChangeArrowheads="1"/>
          </p:cNvSpPr>
          <p:nvPr/>
        </p:nvSpPr>
        <p:spPr bwMode="auto">
          <a:xfrm>
            <a:off x="5651500" y="5589340"/>
            <a:ext cx="3097213" cy="355600"/>
          </a:xfrm>
          <a:prstGeom prst="rect">
            <a:avLst/>
          </a:prstGeom>
          <a:noFill/>
          <a:ln w="9525">
            <a:noFill/>
            <a:miter lim="800000"/>
            <a:headEnd/>
            <a:tailEnd/>
          </a:ln>
        </p:spPr>
        <p:txBody>
          <a:bodyPr>
            <a:spAutoFit/>
          </a:bodyPr>
          <a:lstStyle/>
          <a:p>
            <a:pPr algn="ctr"/>
            <a:endParaRPr lang="fr-FR" sz="1800" b="1" dirty="0">
              <a:solidFill>
                <a:srgbClr val="000000"/>
              </a:solidFill>
              <a:latin typeface="Copperplate Gothic Bold" pitchFamily="34" charset="0"/>
            </a:endParaRPr>
          </a:p>
        </p:txBody>
      </p:sp>
      <p:sp>
        <p:nvSpPr>
          <p:cNvPr id="38" name="Rectangle 37"/>
          <p:cNvSpPr/>
          <p:nvPr/>
        </p:nvSpPr>
        <p:spPr>
          <a:xfrm>
            <a:off x="3373186" y="1076539"/>
            <a:ext cx="1512168" cy="1525802"/>
          </a:xfrm>
          <a:prstGeom prst="rect">
            <a:avLst/>
          </a:prstGeom>
        </p:spPr>
        <p:txBody>
          <a:bodyPr wrap="square">
            <a:spAutoFit/>
          </a:bodyPr>
          <a:lstStyle/>
          <a:p>
            <a:pPr>
              <a:lnSpc>
                <a:spcPct val="115000"/>
              </a:lnSpc>
              <a:spcAft>
                <a:spcPts val="0"/>
              </a:spcAft>
            </a:pPr>
            <a:r>
              <a:rPr lang="fr-FR" sz="900" b="1" u="sng" dirty="0">
                <a:latin typeface="Calibri"/>
                <a:ea typeface="Calibri"/>
                <a:cs typeface="Times New Roman"/>
              </a:rPr>
              <a:t>Typicité :</a:t>
            </a:r>
          </a:p>
          <a:p>
            <a:pPr>
              <a:lnSpc>
                <a:spcPct val="115000"/>
              </a:lnSpc>
              <a:spcAft>
                <a:spcPts val="0"/>
              </a:spcAft>
            </a:pPr>
            <a:r>
              <a:rPr lang="fr-FR" sz="900" dirty="0">
                <a:latin typeface="Calibri"/>
                <a:ea typeface="Calibri"/>
                <a:cs typeface="Times New Roman"/>
              </a:rPr>
              <a:t>Soupe à base de crabes avec une liaison au riz</a:t>
            </a:r>
          </a:p>
          <a:p>
            <a:pPr>
              <a:lnSpc>
                <a:spcPct val="115000"/>
              </a:lnSpc>
              <a:defRPr/>
            </a:pPr>
            <a:r>
              <a:rPr lang="fr-FR" sz="900" dirty="0">
                <a:latin typeface="Calibri"/>
                <a:ea typeface="Calibri"/>
                <a:cs typeface="Times New Roman"/>
              </a:rPr>
              <a:t> </a:t>
            </a:r>
            <a:r>
              <a:rPr lang="fr-FR" sz="900" b="1" u="sng" dirty="0">
                <a:latin typeface="Calibri"/>
                <a:ea typeface="Calibri"/>
                <a:cs typeface="Times New Roman"/>
              </a:rPr>
              <a:t>Techniques :</a:t>
            </a:r>
            <a:endParaRPr lang="fr-FR" sz="900" dirty="0">
              <a:latin typeface="Calibri"/>
              <a:ea typeface="Calibri"/>
              <a:cs typeface="Times New Roman"/>
            </a:endParaRPr>
          </a:p>
          <a:p>
            <a:pPr>
              <a:lnSpc>
                <a:spcPct val="115000"/>
              </a:lnSpc>
              <a:spcAft>
                <a:spcPts val="0"/>
              </a:spcAft>
            </a:pPr>
            <a:r>
              <a:rPr lang="fr-FR" sz="900" dirty="0">
                <a:latin typeface="Calibri"/>
                <a:ea typeface="Calibri"/>
                <a:cs typeface="Times New Roman"/>
              </a:rPr>
              <a:t>(voir fiche technique)</a:t>
            </a:r>
          </a:p>
          <a:p>
            <a:pPr>
              <a:lnSpc>
                <a:spcPct val="115000"/>
              </a:lnSpc>
              <a:spcAft>
                <a:spcPts val="0"/>
              </a:spcAft>
            </a:pPr>
            <a:r>
              <a:rPr lang="fr-FR" sz="900" b="1" u="sng" dirty="0">
                <a:latin typeface="Calibri"/>
                <a:ea typeface="Calibri"/>
                <a:cs typeface="Times New Roman"/>
              </a:rPr>
              <a:t>Dérivés </a:t>
            </a:r>
            <a:r>
              <a:rPr lang="fr-FR" sz="900" dirty="0">
                <a:latin typeface="Calibri"/>
                <a:ea typeface="Calibri"/>
                <a:cs typeface="Times New Roman"/>
              </a:rPr>
              <a:t>:</a:t>
            </a:r>
          </a:p>
          <a:p>
            <a:pPr>
              <a:lnSpc>
                <a:spcPct val="115000"/>
              </a:lnSpc>
              <a:spcAft>
                <a:spcPts val="0"/>
              </a:spcAft>
            </a:pPr>
            <a:r>
              <a:rPr lang="fr-FR" sz="900" dirty="0">
                <a:latin typeface="Calibri"/>
                <a:ea typeface="Calibri"/>
                <a:cs typeface="Times New Roman"/>
              </a:rPr>
              <a:t>- soupe de poisson</a:t>
            </a:r>
          </a:p>
          <a:p>
            <a:pPr>
              <a:lnSpc>
                <a:spcPct val="115000"/>
              </a:lnSpc>
              <a:spcAft>
                <a:spcPts val="0"/>
              </a:spcAft>
            </a:pPr>
            <a:r>
              <a:rPr lang="fr-FR" sz="900" dirty="0">
                <a:latin typeface="Calibri"/>
                <a:ea typeface="Calibri"/>
                <a:cs typeface="Times New Roman"/>
              </a:rPr>
              <a:t>- bisque de homard</a:t>
            </a:r>
          </a:p>
          <a:p>
            <a:pPr>
              <a:lnSpc>
                <a:spcPct val="115000"/>
              </a:lnSpc>
              <a:spcAft>
                <a:spcPts val="0"/>
              </a:spcAft>
            </a:pPr>
            <a:r>
              <a:rPr lang="fr-FR" sz="900" dirty="0">
                <a:latin typeface="Calibri"/>
                <a:ea typeface="Calibri"/>
                <a:cs typeface="Times New Roman"/>
              </a:rPr>
              <a:t>- sauce Américaine</a:t>
            </a:r>
          </a:p>
        </p:txBody>
      </p:sp>
      <p:sp>
        <p:nvSpPr>
          <p:cNvPr id="1026" name="AutoShape 2" descr="Icône Vidéo, lecture, mono Gratuit de SnipIcons Mo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 name="Image 39" descr="icone techno.PNG"/>
          <p:cNvPicPr>
            <a:picLocks noChangeAspect="1"/>
          </p:cNvPicPr>
          <p:nvPr/>
        </p:nvPicPr>
        <p:blipFill>
          <a:blip r:embed="rId4" cstate="print"/>
          <a:stretch>
            <a:fillRect/>
          </a:stretch>
        </p:blipFill>
        <p:spPr>
          <a:xfrm>
            <a:off x="1803565" y="571085"/>
            <a:ext cx="504056" cy="288032"/>
          </a:xfrm>
          <a:prstGeom prst="rect">
            <a:avLst/>
          </a:prstGeom>
        </p:spPr>
      </p:pic>
      <p:pic>
        <p:nvPicPr>
          <p:cNvPr id="41" name="Image 40" descr="technique.PNG"/>
          <p:cNvPicPr>
            <a:picLocks noChangeAspect="1"/>
          </p:cNvPicPr>
          <p:nvPr/>
        </p:nvPicPr>
        <p:blipFill>
          <a:blip r:embed="rId5" cstate="print"/>
          <a:stretch>
            <a:fillRect/>
          </a:stretch>
        </p:blipFill>
        <p:spPr>
          <a:xfrm>
            <a:off x="3483979" y="536569"/>
            <a:ext cx="360040" cy="383457"/>
          </a:xfrm>
          <a:prstGeom prst="rect">
            <a:avLst/>
          </a:prstGeom>
        </p:spPr>
      </p:pic>
      <p:pic>
        <p:nvPicPr>
          <p:cNvPr id="42" name="Image 41" descr="vocabulaire.PNG"/>
          <p:cNvPicPr>
            <a:picLocks noChangeAspect="1"/>
          </p:cNvPicPr>
          <p:nvPr/>
        </p:nvPicPr>
        <p:blipFill>
          <a:blip r:embed="rId6" cstate="print"/>
          <a:stretch>
            <a:fillRect/>
          </a:stretch>
        </p:blipFill>
        <p:spPr>
          <a:xfrm>
            <a:off x="5300772" y="525496"/>
            <a:ext cx="298396" cy="312294"/>
          </a:xfrm>
          <a:prstGeom prst="rect">
            <a:avLst/>
          </a:prstGeom>
        </p:spPr>
      </p:pic>
      <p:pic>
        <p:nvPicPr>
          <p:cNvPr id="43" name="Image 42" descr="video.PNG"/>
          <p:cNvPicPr>
            <a:picLocks noChangeAspect="1"/>
          </p:cNvPicPr>
          <p:nvPr/>
        </p:nvPicPr>
        <p:blipFill>
          <a:blip r:embed="rId7" cstate="print"/>
          <a:stretch>
            <a:fillRect/>
          </a:stretch>
        </p:blipFill>
        <p:spPr>
          <a:xfrm flipV="1">
            <a:off x="7031890" y="557721"/>
            <a:ext cx="432048" cy="333511"/>
          </a:xfrm>
          <a:prstGeom prst="rect">
            <a:avLst/>
          </a:prstGeom>
        </p:spPr>
      </p:pic>
      <p:grpSp>
        <p:nvGrpSpPr>
          <p:cNvPr id="15" name="Groupe 14"/>
          <p:cNvGrpSpPr/>
          <p:nvPr/>
        </p:nvGrpSpPr>
        <p:grpSpPr>
          <a:xfrm>
            <a:off x="138719" y="21736"/>
            <a:ext cx="8642387" cy="6804105"/>
            <a:chOff x="106326" y="23510"/>
            <a:chExt cx="8642387" cy="6804105"/>
          </a:xfrm>
        </p:grpSpPr>
        <p:sp>
          <p:nvSpPr>
            <p:cNvPr id="3" name="Rectangle 2"/>
            <p:cNvSpPr>
              <a:spLocks noChangeArrowheads="1"/>
            </p:cNvSpPr>
            <p:nvPr/>
          </p:nvSpPr>
          <p:spPr bwMode="auto">
            <a:xfrm>
              <a:off x="284835" y="604011"/>
              <a:ext cx="1447800" cy="476209"/>
            </a:xfrm>
            <a:prstGeom prst="rect">
              <a:avLst/>
            </a:prstGeom>
            <a:solidFill>
              <a:schemeClr val="accent2">
                <a:lumMod val="40000"/>
                <a:lumOff val="60000"/>
              </a:schemeClr>
            </a:solidFill>
            <a:ln w="50760">
              <a:solidFill>
                <a:schemeClr val="accent5">
                  <a:lumMod val="60000"/>
                  <a:lumOff val="40000"/>
                </a:schemeClr>
              </a:solidFill>
              <a:miter lim="800000"/>
              <a:headEnd/>
              <a:tailEnd/>
            </a:ln>
          </p:spPr>
          <p:txBody>
            <a:bodyPr lIns="90000" tIns="46800" rIns="90000" bIns="46800" anchor="ctr"/>
            <a:lstStyle/>
            <a:p>
              <a:pPr algn="ctr">
                <a:lnSpc>
                  <a:spcPct val="115000"/>
                </a:lnSpc>
                <a:spcAft>
                  <a:spcPts val="0"/>
                </a:spcAft>
              </a:pPr>
              <a:r>
                <a:rPr lang="fr-FR" sz="1600" b="1" dirty="0">
                  <a:latin typeface="+mj-lt"/>
                  <a:ea typeface="Calibri"/>
                  <a:cs typeface="Times New Roman"/>
                </a:rPr>
                <a:t>Fiche synthétique </a:t>
              </a:r>
              <a:endParaRPr lang="fr-FR" sz="1600" dirty="0">
                <a:latin typeface="+mj-lt"/>
                <a:ea typeface="Calibri"/>
                <a:cs typeface="Times New Roman"/>
              </a:endParaRPr>
            </a:p>
          </p:txBody>
        </p:sp>
        <p:sp>
          <p:nvSpPr>
            <p:cNvPr id="4" name="Rectangle 3"/>
            <p:cNvSpPr>
              <a:spLocks noChangeArrowheads="1"/>
            </p:cNvSpPr>
            <p:nvPr/>
          </p:nvSpPr>
          <p:spPr bwMode="auto">
            <a:xfrm>
              <a:off x="1744337" y="454453"/>
              <a:ext cx="1512168" cy="513928"/>
            </a:xfrm>
            <a:prstGeom prst="rect">
              <a:avLst/>
            </a:prstGeom>
            <a:solidFill>
              <a:schemeClr val="accent1">
                <a:lumMod val="20000"/>
                <a:lumOff val="80000"/>
              </a:schemeClr>
            </a:solidFill>
            <a:ln w="50760">
              <a:solidFill>
                <a:schemeClr val="accent5">
                  <a:lumMod val="60000"/>
                  <a:lumOff val="40000"/>
                </a:schemeClr>
              </a:solidFill>
              <a:miter lim="800000"/>
              <a:headEnd/>
              <a:tailEnd/>
            </a:ln>
          </p:spPr>
          <p:txBody>
            <a:bodyPr lIns="90000" tIns="46800" rIns="90000" bIns="46800" anchor="ctr"/>
            <a:lstStyle/>
            <a:p>
              <a:pPr algn="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err="1">
                  <a:solidFill>
                    <a:srgbClr val="000000"/>
                  </a:solidFill>
                </a:rPr>
                <a:t>Apport</a:t>
              </a:r>
              <a:r>
                <a:rPr lang="en-GB" sz="1200" b="1" dirty="0">
                  <a:solidFill>
                    <a:srgbClr val="000000"/>
                  </a:solidFill>
                </a:rPr>
                <a:t> </a:t>
              </a:r>
            </a:p>
            <a:p>
              <a:pPr algn="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rPr>
                <a:t>Techno.</a:t>
              </a:r>
            </a:p>
          </p:txBody>
        </p:sp>
        <p:sp>
          <p:nvSpPr>
            <p:cNvPr id="5" name="Rectangle 4"/>
            <p:cNvSpPr>
              <a:spLocks noChangeArrowheads="1"/>
            </p:cNvSpPr>
            <p:nvPr/>
          </p:nvSpPr>
          <p:spPr bwMode="auto">
            <a:xfrm>
              <a:off x="3339963" y="450143"/>
              <a:ext cx="1676400" cy="533400"/>
            </a:xfrm>
            <a:prstGeom prst="rect">
              <a:avLst/>
            </a:prstGeom>
            <a:solidFill>
              <a:schemeClr val="accent1">
                <a:lumMod val="60000"/>
                <a:lumOff val="40000"/>
              </a:schemeClr>
            </a:solidFill>
            <a:ln w="50760">
              <a:solidFill>
                <a:schemeClr val="accent5">
                  <a:lumMod val="60000"/>
                  <a:lumOff val="40000"/>
                </a:schemeClr>
              </a:solidFill>
              <a:miter lim="800000"/>
              <a:headEnd/>
              <a:tailEnd/>
            </a:ln>
          </p:spPr>
          <p:txBody>
            <a:bodyPr lIns="90000" tIns="46800" rIns="90000" bIns="46800" anchor="ctr"/>
            <a:lstStyle/>
            <a:p>
              <a:pPr algn="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Technique</a:t>
              </a:r>
            </a:p>
            <a:p>
              <a:pPr algn="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a:solidFill>
                    <a:srgbClr val="000000"/>
                  </a:solidFill>
                </a:rPr>
                <a:t> et </a:t>
              </a:r>
              <a:r>
                <a:rPr lang="en-GB" sz="1000" b="1" dirty="0" err="1">
                  <a:solidFill>
                    <a:srgbClr val="000000"/>
                  </a:solidFill>
                </a:rPr>
                <a:t>dérivés</a:t>
              </a:r>
              <a:endParaRPr lang="en-GB" sz="1000" b="1" dirty="0">
                <a:solidFill>
                  <a:srgbClr val="000000"/>
                </a:solidFill>
              </a:endParaRPr>
            </a:p>
          </p:txBody>
        </p:sp>
        <p:sp>
          <p:nvSpPr>
            <p:cNvPr id="6" name="Rectangle 5"/>
            <p:cNvSpPr>
              <a:spLocks noChangeArrowheads="1"/>
            </p:cNvSpPr>
            <p:nvPr/>
          </p:nvSpPr>
          <p:spPr bwMode="auto">
            <a:xfrm>
              <a:off x="5104642" y="447646"/>
              <a:ext cx="1604392" cy="533400"/>
            </a:xfrm>
            <a:prstGeom prst="rect">
              <a:avLst/>
            </a:prstGeom>
            <a:solidFill>
              <a:schemeClr val="accent1">
                <a:lumMod val="60000"/>
                <a:lumOff val="40000"/>
              </a:schemeClr>
            </a:solidFill>
            <a:ln w="50760">
              <a:solidFill>
                <a:schemeClr val="accent5">
                  <a:lumMod val="60000"/>
                  <a:lumOff val="40000"/>
                </a:schemeClr>
              </a:solidFill>
              <a:miter lim="800000"/>
              <a:headEnd/>
              <a:tailEnd/>
            </a:ln>
          </p:spPr>
          <p:txBody>
            <a:bodyPr lIns="90000" tIns="46800" rIns="90000" bIns="46800" anchor="ctr"/>
            <a:lstStyle/>
            <a:p>
              <a:pPr algn="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00" b="1" dirty="0" err="1">
                  <a:solidFill>
                    <a:srgbClr val="000000"/>
                  </a:solidFill>
                </a:rPr>
                <a:t>Vocabulaire</a:t>
              </a:r>
              <a:endParaRPr lang="en-GB" sz="1000" b="1" dirty="0">
                <a:solidFill>
                  <a:srgbClr val="000000"/>
                </a:solidFill>
              </a:endParaRPr>
            </a:p>
          </p:txBody>
        </p:sp>
        <p:sp>
          <p:nvSpPr>
            <p:cNvPr id="7" name="Rectangle 6"/>
            <p:cNvSpPr>
              <a:spLocks noChangeArrowheads="1"/>
            </p:cNvSpPr>
            <p:nvPr/>
          </p:nvSpPr>
          <p:spPr bwMode="auto">
            <a:xfrm>
              <a:off x="6787840" y="454453"/>
              <a:ext cx="1894656" cy="513928"/>
            </a:xfrm>
            <a:prstGeom prst="rect">
              <a:avLst/>
            </a:prstGeom>
            <a:solidFill>
              <a:schemeClr val="accent1">
                <a:lumMod val="20000"/>
                <a:lumOff val="80000"/>
              </a:schemeClr>
            </a:solidFill>
            <a:ln w="50760">
              <a:solidFill>
                <a:schemeClr val="accent5">
                  <a:lumMod val="60000"/>
                  <a:lumOff val="40000"/>
                </a:schemeClr>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050" b="1" dirty="0">
                  <a:solidFill>
                    <a:srgbClr val="000000"/>
                  </a:solidFill>
                </a:rPr>
                <a:t>liens</a:t>
              </a:r>
            </a:p>
          </p:txBody>
        </p:sp>
        <p:grpSp>
          <p:nvGrpSpPr>
            <p:cNvPr id="8" name="Groupe 7"/>
            <p:cNvGrpSpPr/>
            <p:nvPr/>
          </p:nvGrpSpPr>
          <p:grpSpPr>
            <a:xfrm>
              <a:off x="1691680" y="1026562"/>
              <a:ext cx="6990816" cy="5801053"/>
              <a:chOff x="1691680" y="1026562"/>
              <a:chExt cx="6990816" cy="5801053"/>
            </a:xfrm>
          </p:grpSpPr>
          <p:sp>
            <p:nvSpPr>
              <p:cNvPr id="9" name="Rectangle 13"/>
              <p:cNvSpPr>
                <a:spLocks noChangeArrowheads="1"/>
              </p:cNvSpPr>
              <p:nvPr/>
            </p:nvSpPr>
            <p:spPr bwMode="auto">
              <a:xfrm>
                <a:off x="1707202" y="1053592"/>
                <a:ext cx="1512168" cy="1844824"/>
              </a:xfrm>
              <a:prstGeom prst="rect">
                <a:avLst/>
              </a:prstGeom>
              <a:noFill/>
              <a:ln w="50760">
                <a:solidFill>
                  <a:srgbClr val="92D050"/>
                </a:solidFill>
                <a:miter lim="800000"/>
                <a:headEnd/>
                <a:tailEnd/>
              </a:ln>
            </p:spPr>
            <p:txBody>
              <a:bodyPr lIns="90000" tIns="46800" rIns="90000" bIns="46800" anchor="ctr"/>
              <a:lstStyle/>
              <a:p>
                <a:pPr>
                  <a:lnSpc>
                    <a:spcPct val="115000"/>
                  </a:lnSpc>
                  <a:spcAft>
                    <a:spcPts val="0"/>
                  </a:spcAft>
                </a:pPr>
                <a:r>
                  <a:rPr lang="fr-FR" sz="900" dirty="0">
                    <a:latin typeface="Calibri"/>
                    <a:ea typeface="Calibri"/>
                    <a:cs typeface="Times New Roman"/>
                  </a:rPr>
                  <a:t>* </a:t>
                </a:r>
                <a:r>
                  <a:rPr lang="fr-FR" sz="900" b="1" u="sng" dirty="0">
                    <a:latin typeface="Calibri"/>
                    <a:ea typeface="Calibri"/>
                    <a:cs typeface="Times New Roman"/>
                  </a:rPr>
                  <a:t>LES CRUSTACÉS</a:t>
                </a:r>
                <a:r>
                  <a:rPr lang="fr-FR" sz="900" dirty="0">
                    <a:latin typeface="Calibri"/>
                    <a:ea typeface="Calibri"/>
                    <a:cs typeface="Times New Roman"/>
                  </a:rPr>
                  <a:t> :</a:t>
                </a:r>
                <a:r>
                  <a:rPr lang="fr-FR" sz="900" dirty="0">
                    <a:solidFill>
                      <a:srgbClr val="E46C0A"/>
                    </a:solidFill>
                    <a:latin typeface="Calibri"/>
                    <a:ea typeface="Calibri"/>
                    <a:cs typeface="Times New Roman"/>
                  </a:rPr>
                  <a:t> l’étrille</a:t>
                </a:r>
                <a:endParaRPr lang="fr-FR" sz="900" dirty="0">
                  <a:latin typeface="Calibri"/>
                  <a:ea typeface="Calibri"/>
                  <a:cs typeface="Times New Roman"/>
                </a:endParaRPr>
              </a:p>
              <a:p>
                <a:pPr>
                  <a:lnSpc>
                    <a:spcPct val="115000"/>
                  </a:lnSpc>
                  <a:spcAft>
                    <a:spcPts val="0"/>
                  </a:spcAft>
                </a:pPr>
                <a:r>
                  <a:rPr lang="fr-FR" sz="900" dirty="0">
                    <a:latin typeface="Calibri"/>
                    <a:ea typeface="Calibri"/>
                    <a:cs typeface="Times New Roman"/>
                  </a:rPr>
                  <a:t>- critères de fraîcheur</a:t>
                </a:r>
              </a:p>
              <a:p>
                <a:pPr>
                  <a:lnSpc>
                    <a:spcPct val="115000"/>
                  </a:lnSpc>
                  <a:spcAft>
                    <a:spcPts val="0"/>
                  </a:spcAft>
                </a:pPr>
                <a:r>
                  <a:rPr lang="fr-FR" sz="900" dirty="0">
                    <a:latin typeface="Calibri"/>
                    <a:ea typeface="Calibri"/>
                    <a:cs typeface="Times New Roman"/>
                  </a:rPr>
                  <a:t>- classification</a:t>
                </a:r>
              </a:p>
              <a:p>
                <a:pPr>
                  <a:lnSpc>
                    <a:spcPct val="115000"/>
                  </a:lnSpc>
                  <a:spcAft>
                    <a:spcPts val="0"/>
                  </a:spcAft>
                </a:pPr>
                <a:r>
                  <a:rPr lang="fr-FR" sz="900" dirty="0">
                    <a:latin typeface="Calibri"/>
                    <a:ea typeface="Calibri"/>
                    <a:cs typeface="Times New Roman"/>
                  </a:rPr>
                  <a:t>- provenance</a:t>
                </a:r>
              </a:p>
              <a:p>
                <a:pPr>
                  <a:lnSpc>
                    <a:spcPct val="115000"/>
                  </a:lnSpc>
                  <a:spcAft>
                    <a:spcPts val="0"/>
                  </a:spcAft>
                </a:pPr>
                <a:r>
                  <a:rPr lang="fr-FR" sz="900" dirty="0">
                    <a:latin typeface="Calibri"/>
                    <a:ea typeface="Calibri"/>
                    <a:cs typeface="Times New Roman"/>
                  </a:rPr>
                  <a:t>- coût</a:t>
                </a:r>
              </a:p>
              <a:p>
                <a:pPr>
                  <a:lnSpc>
                    <a:spcPct val="115000"/>
                  </a:lnSpc>
                  <a:spcAft>
                    <a:spcPts val="0"/>
                  </a:spcAft>
                </a:pPr>
                <a:r>
                  <a:rPr lang="fr-FR" sz="900" dirty="0">
                    <a:latin typeface="Calibri"/>
                    <a:ea typeface="Calibri"/>
                    <a:cs typeface="Times New Roman"/>
                  </a:rPr>
                  <a:t>- Pourcentage de pertes</a:t>
                </a:r>
              </a:p>
              <a:p>
                <a:pPr>
                  <a:lnSpc>
                    <a:spcPct val="115000"/>
                  </a:lnSpc>
                  <a:spcAft>
                    <a:spcPts val="0"/>
                  </a:spcAft>
                </a:pPr>
                <a:r>
                  <a:rPr lang="fr-FR" sz="900" dirty="0">
                    <a:latin typeface="Calibri"/>
                    <a:ea typeface="Calibri"/>
                    <a:cs typeface="Times New Roman"/>
                  </a:rPr>
                  <a:t>* </a:t>
                </a:r>
                <a:r>
                  <a:rPr lang="fr-FR" sz="900" b="1" u="sng" dirty="0">
                    <a:latin typeface="Calibri"/>
                    <a:ea typeface="Calibri"/>
                    <a:cs typeface="Times New Roman"/>
                  </a:rPr>
                  <a:t>LES POTAGES ET SOUPES</a:t>
                </a:r>
                <a:r>
                  <a:rPr lang="fr-FR" sz="900" dirty="0">
                    <a:latin typeface="Calibri"/>
                    <a:ea typeface="Calibri"/>
                    <a:cs typeface="Times New Roman"/>
                  </a:rPr>
                  <a:t> : </a:t>
                </a:r>
                <a:r>
                  <a:rPr lang="fr-FR" sz="900" dirty="0">
                    <a:solidFill>
                      <a:srgbClr val="E46C0A"/>
                    </a:solidFill>
                    <a:latin typeface="Calibri"/>
                    <a:ea typeface="Calibri"/>
                    <a:cs typeface="Times New Roman"/>
                  </a:rPr>
                  <a:t>la bisque</a:t>
                </a:r>
                <a:endParaRPr lang="fr-FR" sz="900" dirty="0">
                  <a:latin typeface="Calibri"/>
                  <a:ea typeface="Calibri"/>
                  <a:cs typeface="Times New Roman"/>
                </a:endParaRPr>
              </a:p>
              <a:p>
                <a:pPr>
                  <a:lnSpc>
                    <a:spcPct val="115000"/>
                  </a:lnSpc>
                  <a:spcAft>
                    <a:spcPts val="0"/>
                  </a:spcAft>
                </a:pPr>
                <a:r>
                  <a:rPr lang="fr-FR" sz="900" dirty="0">
                    <a:latin typeface="Calibri"/>
                    <a:ea typeface="Calibri"/>
                    <a:cs typeface="Times New Roman"/>
                  </a:rPr>
                  <a:t>- classification</a:t>
                </a:r>
              </a:p>
              <a:p>
                <a:pPr>
                  <a:lnSpc>
                    <a:spcPct val="115000"/>
                  </a:lnSpc>
                  <a:spcAft>
                    <a:spcPts val="0"/>
                  </a:spcAft>
                </a:pPr>
                <a:r>
                  <a:rPr lang="fr-FR" sz="900" dirty="0">
                    <a:latin typeface="Calibri"/>
                    <a:ea typeface="Calibri"/>
                    <a:cs typeface="Times New Roman"/>
                  </a:rPr>
                  <a:t>- composition et spécificités</a:t>
                </a:r>
              </a:p>
              <a:p>
                <a:pPr>
                  <a:lnSpc>
                    <a:spcPct val="115000"/>
                  </a:lnSpc>
                  <a:spcAft>
                    <a:spcPts val="0"/>
                  </a:spcAft>
                </a:pPr>
                <a:r>
                  <a:rPr lang="fr-FR" sz="900" dirty="0">
                    <a:latin typeface="Calibri"/>
                    <a:ea typeface="Calibri"/>
                    <a:cs typeface="Times New Roman"/>
                  </a:rPr>
                  <a:t>- dressages</a:t>
                </a:r>
              </a:p>
            </p:txBody>
          </p:sp>
          <p:sp>
            <p:nvSpPr>
              <p:cNvPr id="10" name="Rectangle 14"/>
              <p:cNvSpPr>
                <a:spLocks noChangeArrowheads="1"/>
              </p:cNvSpPr>
              <p:nvPr/>
            </p:nvSpPr>
            <p:spPr bwMode="auto">
              <a:xfrm>
                <a:off x="3317529" y="1047696"/>
                <a:ext cx="1676400" cy="1844824"/>
              </a:xfrm>
              <a:prstGeom prst="rect">
                <a:avLst/>
              </a:prstGeom>
              <a:noFill/>
              <a:ln w="50760">
                <a:solidFill>
                  <a:srgbClr val="92D050"/>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sz="1400" b="1" dirty="0">
                  <a:solidFill>
                    <a:srgbClr val="000000"/>
                  </a:solidFill>
                </a:endParaRPr>
              </a:p>
            </p:txBody>
          </p:sp>
          <p:sp>
            <p:nvSpPr>
              <p:cNvPr id="11" name="Rectangle 15"/>
              <p:cNvSpPr>
                <a:spLocks noChangeArrowheads="1"/>
              </p:cNvSpPr>
              <p:nvPr/>
            </p:nvSpPr>
            <p:spPr bwMode="auto">
              <a:xfrm>
                <a:off x="5104642" y="1047696"/>
                <a:ext cx="1604392" cy="1844824"/>
              </a:xfrm>
              <a:prstGeom prst="rect">
                <a:avLst/>
              </a:prstGeom>
              <a:noFill/>
              <a:ln w="50760">
                <a:solidFill>
                  <a:srgbClr val="92D050"/>
                </a:solidFill>
                <a:miter lim="800000"/>
                <a:headEnd/>
                <a:tailEnd/>
              </a:ln>
            </p:spPr>
            <p:txBody>
              <a:bodyPr lIns="90000" tIns="46800" rIns="90000" bIns="46800" anchor="ctr"/>
              <a:lstStyle/>
              <a:p>
                <a:pPr>
                  <a:lnSpc>
                    <a:spcPct val="115000"/>
                  </a:lnSpc>
                </a:pPr>
                <a:r>
                  <a:rPr lang="fr-FR" sz="1200" dirty="0">
                    <a:latin typeface="Calibri"/>
                    <a:ea typeface="Calibri"/>
                    <a:cs typeface="Times New Roman"/>
                  </a:rPr>
                  <a:t>* Concasser</a:t>
                </a:r>
              </a:p>
              <a:p>
                <a:pPr>
                  <a:lnSpc>
                    <a:spcPct val="115000"/>
                  </a:lnSpc>
                  <a:spcAft>
                    <a:spcPts val="0"/>
                  </a:spcAft>
                </a:pPr>
                <a:r>
                  <a:rPr lang="fr-FR" sz="1200" dirty="0">
                    <a:latin typeface="Calibri"/>
                    <a:ea typeface="Calibri"/>
                    <a:cs typeface="Times New Roman"/>
                  </a:rPr>
                  <a:t>* Saisir</a:t>
                </a:r>
              </a:p>
              <a:p>
                <a:pPr>
                  <a:lnSpc>
                    <a:spcPct val="115000"/>
                  </a:lnSpc>
                  <a:spcAft>
                    <a:spcPts val="0"/>
                  </a:spcAft>
                </a:pPr>
                <a:r>
                  <a:rPr lang="fr-FR" sz="1200" dirty="0">
                    <a:latin typeface="Calibri"/>
                    <a:ea typeface="Calibri"/>
                    <a:cs typeface="Times New Roman"/>
                  </a:rPr>
                  <a:t>* Flamber</a:t>
                </a:r>
              </a:p>
              <a:p>
                <a:pPr>
                  <a:lnSpc>
                    <a:spcPct val="115000"/>
                  </a:lnSpc>
                  <a:spcAft>
                    <a:spcPts val="0"/>
                  </a:spcAft>
                </a:pPr>
                <a:r>
                  <a:rPr lang="fr-FR" sz="1200" dirty="0">
                    <a:latin typeface="Calibri"/>
                    <a:ea typeface="Calibri"/>
                    <a:cs typeface="Times New Roman"/>
                  </a:rPr>
                  <a:t>* Déglacer </a:t>
                </a:r>
              </a:p>
              <a:p>
                <a:pPr>
                  <a:lnSpc>
                    <a:spcPct val="115000"/>
                  </a:lnSpc>
                  <a:spcAft>
                    <a:spcPts val="0"/>
                  </a:spcAft>
                </a:pPr>
                <a:r>
                  <a:rPr lang="fr-FR" sz="1200" dirty="0">
                    <a:latin typeface="Calibri"/>
                    <a:ea typeface="Calibri"/>
                    <a:cs typeface="Times New Roman"/>
                  </a:rPr>
                  <a:t>* Mouiller</a:t>
                </a:r>
              </a:p>
            </p:txBody>
          </p:sp>
          <p:sp>
            <p:nvSpPr>
              <p:cNvPr id="12" name="Rectangle 16"/>
              <p:cNvSpPr>
                <a:spLocks noChangeArrowheads="1"/>
              </p:cNvSpPr>
              <p:nvPr/>
            </p:nvSpPr>
            <p:spPr bwMode="auto">
              <a:xfrm>
                <a:off x="6787840" y="1026562"/>
                <a:ext cx="1894656" cy="1844824"/>
              </a:xfrm>
              <a:prstGeom prst="rect">
                <a:avLst/>
              </a:prstGeom>
              <a:noFill/>
              <a:ln w="50760">
                <a:solidFill>
                  <a:srgbClr val="92D050"/>
                </a:solidFill>
                <a:miter lim="800000"/>
                <a:headEnd/>
                <a:tailEnd/>
              </a:ln>
            </p:spPr>
            <p:txBody>
              <a:bodyPr lIns="90000" tIns="46800" rIns="90000" bIns="46800" anchor="ctr"/>
              <a:lstStyle/>
              <a:p>
                <a:pPr>
                  <a:lnSpc>
                    <a:spcPct val="115000"/>
                  </a:lnSpc>
                  <a:spcAft>
                    <a:spcPts val="0"/>
                  </a:spcAft>
                </a:pPr>
                <a:r>
                  <a:rPr lang="fr-FR" sz="1100" u="sng" dirty="0">
                    <a:latin typeface="Calibri"/>
                    <a:ea typeface="Calibri"/>
                    <a:cs typeface="Times New Roman"/>
                  </a:rPr>
                  <a:t>http://www.hotellerie-restauration.ac-versailles.fr/IMG/pdf/Les_crustaces._Mots_croises._P_Hamet_decembre_2006.pdf</a:t>
                </a:r>
                <a:endParaRPr lang="fr-FR" sz="1100" dirty="0">
                  <a:latin typeface="Calibri"/>
                  <a:ea typeface="Calibri"/>
                  <a:cs typeface="Times New Roman"/>
                </a:endParaRPr>
              </a:p>
              <a:p>
                <a:pPr>
                  <a:lnSpc>
                    <a:spcPct val="115000"/>
                  </a:lnSpc>
                  <a:spcAft>
                    <a:spcPts val="0"/>
                  </a:spcAft>
                </a:pPr>
                <a:r>
                  <a:rPr lang="fr-FR" sz="1100" dirty="0">
                    <a:latin typeface="Calibri"/>
                    <a:ea typeface="Calibri"/>
                    <a:cs typeface="Times New Roman"/>
                  </a:rPr>
                  <a:t> </a:t>
                </a:r>
              </a:p>
              <a:p>
                <a:pPr>
                  <a:lnSpc>
                    <a:spcPct val="115000"/>
                  </a:lnSpc>
                  <a:spcAft>
                    <a:spcPts val="0"/>
                  </a:spcAft>
                </a:pPr>
                <a:r>
                  <a:rPr lang="fr-FR" sz="1100" u="sng" dirty="0">
                    <a:latin typeface="Calibri"/>
                    <a:ea typeface="Calibri"/>
                    <a:cs typeface="Times New Roman"/>
                  </a:rPr>
                  <a:t>http://www.je-passe-mon-cap-cuisine.com/wp-content</a:t>
                </a:r>
                <a:endParaRPr lang="fr-FR" sz="1100" dirty="0">
                  <a:latin typeface="Calibri"/>
                  <a:ea typeface="Calibri"/>
                  <a:cs typeface="Times New Roman"/>
                </a:endParaRPr>
              </a:p>
            </p:txBody>
          </p:sp>
          <p:sp>
            <p:nvSpPr>
              <p:cNvPr id="20" name="Rectangle 13"/>
              <p:cNvSpPr>
                <a:spLocks noChangeArrowheads="1"/>
              </p:cNvSpPr>
              <p:nvPr/>
            </p:nvSpPr>
            <p:spPr bwMode="auto">
              <a:xfrm>
                <a:off x="1707202" y="2983627"/>
                <a:ext cx="1512168" cy="1872208"/>
              </a:xfrm>
              <a:prstGeom prst="rect">
                <a:avLst/>
              </a:prstGeom>
              <a:noFill/>
              <a:ln w="50760">
                <a:solidFill>
                  <a:srgbClr val="00B0F0"/>
                </a:solidFill>
                <a:miter lim="800000"/>
                <a:headEnd/>
                <a:tailEnd/>
              </a:ln>
            </p:spPr>
            <p:txBody>
              <a:bodyPr lIns="90000" tIns="46800" rIns="90000" bIns="46800" anchor="ctr"/>
              <a:lstStyle/>
              <a:p>
                <a:pPr>
                  <a:lnSpc>
                    <a:spcPct val="115000"/>
                  </a:lnSpc>
                  <a:spcAft>
                    <a:spcPts val="0"/>
                  </a:spcAft>
                </a:pPr>
                <a:r>
                  <a:rPr lang="fr-FR" sz="900" dirty="0">
                    <a:latin typeface="Calibri"/>
                    <a:ea typeface="Calibri"/>
                    <a:cs typeface="Times New Roman"/>
                  </a:rPr>
                  <a:t>* </a:t>
                </a:r>
                <a:r>
                  <a:rPr lang="fr-FR" sz="900" b="1" u="sng" dirty="0">
                    <a:latin typeface="Calibri"/>
                    <a:ea typeface="Calibri"/>
                    <a:cs typeface="Times New Roman"/>
                  </a:rPr>
                  <a:t>LES POISSONS</a:t>
                </a:r>
                <a:r>
                  <a:rPr lang="fr-FR" sz="900" dirty="0">
                    <a:latin typeface="Calibri"/>
                    <a:ea typeface="Calibri"/>
                    <a:cs typeface="Times New Roman"/>
                  </a:rPr>
                  <a:t> : </a:t>
                </a:r>
                <a:r>
                  <a:rPr lang="fr-FR" sz="900" b="1" dirty="0">
                    <a:solidFill>
                      <a:srgbClr val="E46C0A"/>
                    </a:solidFill>
                    <a:latin typeface="Calibri"/>
                    <a:ea typeface="Calibri"/>
                    <a:cs typeface="Times New Roman"/>
                  </a:rPr>
                  <a:t>la sole</a:t>
                </a:r>
                <a:endParaRPr lang="fr-FR" sz="900" dirty="0">
                  <a:latin typeface="Calibri"/>
                  <a:ea typeface="Calibri"/>
                  <a:cs typeface="Times New Roman"/>
                </a:endParaRPr>
              </a:p>
              <a:p>
                <a:pPr>
                  <a:lnSpc>
                    <a:spcPct val="115000"/>
                  </a:lnSpc>
                  <a:spcAft>
                    <a:spcPts val="0"/>
                  </a:spcAft>
                </a:pPr>
                <a:r>
                  <a:rPr lang="fr-FR" sz="900" dirty="0">
                    <a:latin typeface="Calibri"/>
                    <a:ea typeface="Calibri"/>
                    <a:cs typeface="Times New Roman"/>
                  </a:rPr>
                  <a:t>- critères de fraîcheur</a:t>
                </a:r>
              </a:p>
              <a:p>
                <a:pPr>
                  <a:lnSpc>
                    <a:spcPct val="115000"/>
                  </a:lnSpc>
                  <a:spcAft>
                    <a:spcPts val="0"/>
                  </a:spcAft>
                </a:pPr>
                <a:r>
                  <a:rPr lang="fr-FR" sz="900" dirty="0">
                    <a:latin typeface="Calibri"/>
                    <a:ea typeface="Calibri"/>
                    <a:cs typeface="Times New Roman"/>
                  </a:rPr>
                  <a:t>- classification</a:t>
                </a:r>
              </a:p>
              <a:p>
                <a:pPr>
                  <a:lnSpc>
                    <a:spcPct val="115000"/>
                  </a:lnSpc>
                  <a:spcAft>
                    <a:spcPts val="0"/>
                  </a:spcAft>
                </a:pPr>
                <a:r>
                  <a:rPr lang="fr-FR" sz="900" dirty="0">
                    <a:latin typeface="Calibri"/>
                    <a:ea typeface="Calibri"/>
                    <a:cs typeface="Times New Roman"/>
                  </a:rPr>
                  <a:t>- provenance</a:t>
                </a:r>
              </a:p>
              <a:p>
                <a:pPr>
                  <a:lnSpc>
                    <a:spcPct val="115000"/>
                  </a:lnSpc>
                  <a:spcAft>
                    <a:spcPts val="0"/>
                  </a:spcAft>
                </a:pPr>
                <a:r>
                  <a:rPr lang="fr-FR" sz="900" dirty="0">
                    <a:latin typeface="Calibri"/>
                    <a:ea typeface="Calibri"/>
                    <a:cs typeface="Times New Roman"/>
                  </a:rPr>
                  <a:t>- coût</a:t>
                </a:r>
              </a:p>
              <a:p>
                <a:pPr>
                  <a:lnSpc>
                    <a:spcPct val="115000"/>
                  </a:lnSpc>
                  <a:spcAft>
                    <a:spcPts val="0"/>
                  </a:spcAft>
                </a:pPr>
                <a:r>
                  <a:rPr lang="fr-FR" sz="900" dirty="0">
                    <a:latin typeface="Calibri"/>
                    <a:ea typeface="Calibri"/>
                    <a:cs typeface="Times New Roman"/>
                  </a:rPr>
                  <a:t>- Pourcentage de pertes</a:t>
                </a:r>
              </a:p>
              <a:p>
                <a:pPr>
                  <a:lnSpc>
                    <a:spcPct val="115000"/>
                  </a:lnSpc>
                  <a:spcAft>
                    <a:spcPts val="0"/>
                  </a:spcAft>
                </a:pPr>
                <a:r>
                  <a:rPr lang="fr-FR" sz="1600" dirty="0">
                    <a:latin typeface="Calibri"/>
                    <a:ea typeface="Calibri"/>
                    <a:cs typeface="Times New Roman"/>
                  </a:rPr>
                  <a:t> </a:t>
                </a:r>
              </a:p>
            </p:txBody>
          </p:sp>
          <p:sp>
            <p:nvSpPr>
              <p:cNvPr id="21" name="Rectangle 14"/>
              <p:cNvSpPr>
                <a:spLocks noChangeArrowheads="1"/>
              </p:cNvSpPr>
              <p:nvPr/>
            </p:nvSpPr>
            <p:spPr bwMode="auto">
              <a:xfrm>
                <a:off x="3332370" y="2983774"/>
                <a:ext cx="1676400" cy="1872208"/>
              </a:xfrm>
              <a:prstGeom prst="rect">
                <a:avLst/>
              </a:prstGeom>
              <a:noFill/>
              <a:ln w="50760">
                <a:solidFill>
                  <a:srgbClr val="00B0F0"/>
                </a:solidFill>
                <a:miter lim="800000"/>
                <a:headEnd/>
                <a:tailEnd/>
              </a:ln>
            </p:spPr>
            <p:txBody>
              <a:bodyPr lIns="90000" tIns="46800" rIns="90000" bIns="46800" anchor="ctr"/>
              <a:lstStyle/>
              <a:p>
                <a:pPr>
                  <a:lnSpc>
                    <a:spcPct val="115000"/>
                  </a:lnSpc>
                  <a:spcAft>
                    <a:spcPts val="0"/>
                  </a:spcAft>
                </a:pPr>
                <a:r>
                  <a:rPr lang="fr-FR" sz="900" b="1" u="sng" dirty="0">
                    <a:latin typeface="Calibri"/>
                    <a:ea typeface="Calibri"/>
                    <a:cs typeface="Times New Roman"/>
                  </a:rPr>
                  <a:t>Typicité :</a:t>
                </a:r>
                <a:r>
                  <a:rPr lang="fr-FR" sz="900" b="1" dirty="0">
                    <a:solidFill>
                      <a:srgbClr val="31859C"/>
                    </a:solidFill>
                    <a:latin typeface="Calibri"/>
                    <a:ea typeface="Calibri"/>
                    <a:cs typeface="Times New Roman"/>
                  </a:rPr>
                  <a:t> (uniquement avec des poissons portions)</a:t>
                </a:r>
                <a:endParaRPr lang="fr-FR" sz="900" dirty="0">
                  <a:latin typeface="Calibri"/>
                  <a:ea typeface="Calibri"/>
                  <a:cs typeface="Times New Roman"/>
                </a:endParaRPr>
              </a:p>
              <a:p>
                <a:pPr>
                  <a:lnSpc>
                    <a:spcPct val="115000"/>
                  </a:lnSpc>
                  <a:spcAft>
                    <a:spcPts val="0"/>
                  </a:spcAft>
                </a:pPr>
                <a:r>
                  <a:rPr lang="fr-FR" sz="900" b="1" u="sng" dirty="0">
                    <a:latin typeface="Calibri"/>
                    <a:ea typeface="Calibri"/>
                    <a:cs typeface="Times New Roman"/>
                  </a:rPr>
                  <a:t>Techniques :</a:t>
                </a:r>
                <a:endParaRPr lang="fr-FR" sz="900" dirty="0">
                  <a:latin typeface="Calibri"/>
                  <a:ea typeface="Calibri"/>
                  <a:cs typeface="Times New Roman"/>
                </a:endParaRPr>
              </a:p>
              <a:p>
                <a:pPr>
                  <a:lnSpc>
                    <a:spcPct val="115000"/>
                  </a:lnSpc>
                  <a:spcAft>
                    <a:spcPts val="0"/>
                  </a:spcAft>
                </a:pPr>
                <a:r>
                  <a:rPr lang="fr-FR" sz="900" dirty="0">
                    <a:latin typeface="Calibri"/>
                    <a:ea typeface="Calibri"/>
                    <a:cs typeface="Times New Roman"/>
                  </a:rPr>
                  <a:t>- Cuisson sauter</a:t>
                </a:r>
              </a:p>
              <a:p>
                <a:pPr>
                  <a:lnSpc>
                    <a:spcPct val="115000"/>
                  </a:lnSpc>
                  <a:spcAft>
                    <a:spcPts val="0"/>
                  </a:spcAft>
                </a:pPr>
                <a:r>
                  <a:rPr lang="fr-FR" sz="900" dirty="0">
                    <a:latin typeface="Calibri"/>
                    <a:ea typeface="Calibri"/>
                    <a:cs typeface="Times New Roman"/>
                  </a:rPr>
                  <a:t>- Beurre noisette déglacé au jus de citron</a:t>
                </a:r>
              </a:p>
              <a:p>
                <a:pPr>
                  <a:lnSpc>
                    <a:spcPct val="115000"/>
                  </a:lnSpc>
                  <a:spcAft>
                    <a:spcPts val="0"/>
                  </a:spcAft>
                </a:pPr>
                <a:r>
                  <a:rPr lang="fr-FR" sz="900" dirty="0">
                    <a:latin typeface="Calibri"/>
                    <a:ea typeface="Calibri"/>
                    <a:cs typeface="Times New Roman"/>
                  </a:rPr>
                  <a:t>- Poisson portion glacé au beurre Meunière</a:t>
                </a:r>
              </a:p>
              <a:p>
                <a:pPr>
                  <a:lnSpc>
                    <a:spcPct val="115000"/>
                  </a:lnSpc>
                  <a:spcAft>
                    <a:spcPts val="0"/>
                  </a:spcAft>
                </a:pPr>
                <a:r>
                  <a:rPr lang="fr-FR" sz="900" dirty="0">
                    <a:latin typeface="Calibri"/>
                    <a:ea typeface="Calibri"/>
                    <a:cs typeface="Times New Roman"/>
                  </a:rPr>
                  <a:t> </a:t>
                </a:r>
                <a:r>
                  <a:rPr lang="fr-FR" sz="900" b="1" u="sng" dirty="0">
                    <a:latin typeface="Calibri"/>
                    <a:ea typeface="Calibri"/>
                    <a:cs typeface="Times New Roman"/>
                  </a:rPr>
                  <a:t>Dérivés </a:t>
                </a:r>
                <a:r>
                  <a:rPr lang="fr-FR" sz="900" dirty="0">
                    <a:latin typeface="Calibri"/>
                    <a:ea typeface="Calibri"/>
                    <a:cs typeface="Times New Roman"/>
                  </a:rPr>
                  <a:t>:</a:t>
                </a:r>
              </a:p>
              <a:p>
                <a:pPr>
                  <a:lnSpc>
                    <a:spcPct val="115000"/>
                  </a:lnSpc>
                  <a:spcAft>
                    <a:spcPts val="0"/>
                  </a:spcAft>
                </a:pPr>
                <a:r>
                  <a:rPr lang="fr-FR" sz="900" dirty="0">
                    <a:latin typeface="Calibri"/>
                    <a:ea typeface="Calibri"/>
                    <a:cs typeface="Times New Roman"/>
                  </a:rPr>
                  <a:t>- Truite  ou  sole Meunière</a:t>
                </a:r>
              </a:p>
              <a:p>
                <a:pPr>
                  <a:lnSpc>
                    <a:spcPct val="115000"/>
                  </a:lnSpc>
                  <a:spcAft>
                    <a:spcPts val="0"/>
                  </a:spcAft>
                </a:pPr>
                <a:r>
                  <a:rPr lang="fr-FR" sz="900" dirty="0">
                    <a:latin typeface="Calibri"/>
                    <a:ea typeface="Calibri"/>
                    <a:cs typeface="Times New Roman"/>
                  </a:rPr>
                  <a:t>- Truite aux amandes</a:t>
                </a:r>
              </a:p>
            </p:txBody>
          </p:sp>
          <p:sp>
            <p:nvSpPr>
              <p:cNvPr id="22" name="Rectangle 15"/>
              <p:cNvSpPr>
                <a:spLocks noChangeArrowheads="1"/>
              </p:cNvSpPr>
              <p:nvPr/>
            </p:nvSpPr>
            <p:spPr bwMode="auto">
              <a:xfrm>
                <a:off x="5076056" y="2980259"/>
                <a:ext cx="1604392" cy="1872208"/>
              </a:xfrm>
              <a:prstGeom prst="rect">
                <a:avLst/>
              </a:prstGeom>
              <a:noFill/>
              <a:ln w="50760">
                <a:solidFill>
                  <a:srgbClr val="00B0F0"/>
                </a:solidFill>
                <a:miter lim="800000"/>
                <a:headEnd/>
                <a:tailEnd/>
              </a:ln>
            </p:spPr>
            <p:txBody>
              <a:bodyPr lIns="90000" tIns="46800" rIns="90000" bIns="46800" anchor="ctr"/>
              <a:lstStyle/>
              <a:p>
                <a:pPr>
                  <a:lnSpc>
                    <a:spcPct val="115000"/>
                  </a:lnSpc>
                  <a:spcAft>
                    <a:spcPts val="0"/>
                  </a:spcAft>
                </a:pPr>
                <a:r>
                  <a:rPr lang="fr-FR" sz="1200" dirty="0">
                    <a:latin typeface="Calibri"/>
                    <a:ea typeface="Calibri"/>
                    <a:cs typeface="Times New Roman"/>
                  </a:rPr>
                  <a:t>* Habiller le poisson portion</a:t>
                </a:r>
              </a:p>
              <a:p>
                <a:pPr>
                  <a:lnSpc>
                    <a:spcPct val="115000"/>
                  </a:lnSpc>
                  <a:spcAft>
                    <a:spcPts val="0"/>
                  </a:spcAft>
                </a:pPr>
                <a:r>
                  <a:rPr lang="fr-FR" sz="1200" dirty="0">
                    <a:latin typeface="Calibri"/>
                    <a:ea typeface="Calibri"/>
                    <a:cs typeface="Times New Roman"/>
                  </a:rPr>
                  <a:t>* Fariner</a:t>
                </a:r>
              </a:p>
              <a:p>
                <a:pPr>
                  <a:lnSpc>
                    <a:spcPct val="115000"/>
                  </a:lnSpc>
                  <a:spcAft>
                    <a:spcPts val="0"/>
                  </a:spcAft>
                </a:pPr>
                <a:r>
                  <a:rPr lang="fr-FR" sz="1200" dirty="0">
                    <a:latin typeface="Calibri"/>
                    <a:ea typeface="Calibri"/>
                    <a:cs typeface="Times New Roman"/>
                  </a:rPr>
                  <a:t>* Sauter meunière</a:t>
                </a:r>
              </a:p>
              <a:p>
                <a:pPr>
                  <a:lnSpc>
                    <a:spcPct val="115000"/>
                  </a:lnSpc>
                  <a:spcAft>
                    <a:spcPts val="0"/>
                  </a:spcAft>
                </a:pPr>
                <a:r>
                  <a:rPr lang="fr-FR" sz="1200" dirty="0">
                    <a:latin typeface="Calibri"/>
                    <a:ea typeface="Calibri"/>
                    <a:cs typeface="Times New Roman"/>
                  </a:rPr>
                  <a:t>* Lever des segments de citron</a:t>
                </a:r>
              </a:p>
            </p:txBody>
          </p:sp>
          <p:sp>
            <p:nvSpPr>
              <p:cNvPr id="23" name="Rectangle 16"/>
              <p:cNvSpPr>
                <a:spLocks noChangeArrowheads="1"/>
              </p:cNvSpPr>
              <p:nvPr/>
            </p:nvSpPr>
            <p:spPr bwMode="auto">
              <a:xfrm>
                <a:off x="6763269" y="2980259"/>
                <a:ext cx="1894656" cy="1872208"/>
              </a:xfrm>
              <a:prstGeom prst="rect">
                <a:avLst/>
              </a:prstGeom>
              <a:noFill/>
              <a:ln w="50760">
                <a:solidFill>
                  <a:srgbClr val="00B0F0"/>
                </a:solidFill>
                <a:miter lim="800000"/>
                <a:headEnd/>
                <a:tailEnd/>
              </a:ln>
            </p:spPr>
            <p:txBody>
              <a:bodyPr lIns="90000" tIns="46800" rIns="90000" bIns="46800" anchor="ctr"/>
              <a:lstStyle/>
              <a:p>
                <a:pPr>
                  <a:lnSpc>
                    <a:spcPct val="115000"/>
                  </a:lnSpc>
                  <a:spcAft>
                    <a:spcPts val="0"/>
                  </a:spcAft>
                </a:pPr>
                <a:r>
                  <a:rPr lang="fr-FR" sz="1100" u="sng" dirty="0">
                    <a:latin typeface="Calibri"/>
                    <a:ea typeface="Calibri"/>
                    <a:cs typeface="Times New Roman"/>
                  </a:rPr>
                  <a:t>http://webtv.ac-versailles.fr/restauration/Habiller-une-sole-portion</a:t>
                </a:r>
                <a:endParaRPr lang="fr-FR" sz="1100" dirty="0">
                  <a:latin typeface="Calibri"/>
                  <a:ea typeface="Calibri"/>
                  <a:cs typeface="Times New Roman"/>
                </a:endParaRPr>
              </a:p>
              <a:p>
                <a:pPr>
                  <a:lnSpc>
                    <a:spcPct val="115000"/>
                  </a:lnSpc>
                  <a:spcAft>
                    <a:spcPts val="0"/>
                  </a:spcAft>
                </a:pPr>
                <a:r>
                  <a:rPr lang="fr-FR" sz="1100" dirty="0">
                    <a:latin typeface="Calibri"/>
                    <a:ea typeface="Calibri"/>
                    <a:cs typeface="Times New Roman"/>
                  </a:rPr>
                  <a:t> </a:t>
                </a:r>
              </a:p>
              <a:p>
                <a:pPr>
                  <a:lnSpc>
                    <a:spcPct val="115000"/>
                  </a:lnSpc>
                  <a:spcAft>
                    <a:spcPts val="0"/>
                  </a:spcAft>
                </a:pPr>
                <a:r>
                  <a:rPr lang="fr-FR" sz="1100" u="sng" dirty="0">
                    <a:latin typeface="Calibri"/>
                    <a:ea typeface="Calibri"/>
                    <a:cs typeface="Times New Roman"/>
                  </a:rPr>
                  <a:t>http://webtv.ac-versailles.fr/restauration/Soles-meuniere</a:t>
                </a:r>
                <a:endParaRPr lang="fr-FR" sz="1100" dirty="0">
                  <a:latin typeface="Calibri"/>
                  <a:ea typeface="Calibri"/>
                  <a:cs typeface="Times New Roman"/>
                </a:endParaRPr>
              </a:p>
            </p:txBody>
          </p:sp>
          <p:sp>
            <p:nvSpPr>
              <p:cNvPr id="31" name="Rectangle 13"/>
              <p:cNvSpPr>
                <a:spLocks noChangeArrowheads="1"/>
              </p:cNvSpPr>
              <p:nvPr/>
            </p:nvSpPr>
            <p:spPr bwMode="auto">
              <a:xfrm>
                <a:off x="1691680" y="4955407"/>
                <a:ext cx="1512168" cy="1872208"/>
              </a:xfrm>
              <a:prstGeom prst="rect">
                <a:avLst/>
              </a:prstGeom>
              <a:noFill/>
              <a:ln w="50760">
                <a:solidFill>
                  <a:schemeClr val="accent1"/>
                </a:solidFill>
                <a:miter lim="800000"/>
                <a:headEnd/>
                <a:tailEnd/>
              </a:ln>
            </p:spPr>
            <p:txBody>
              <a:bodyPr lIns="90000" tIns="46800" rIns="90000" bIns="46800" anchor="ctr"/>
              <a:lstStyle/>
              <a:p>
                <a:pPr>
                  <a:lnSpc>
                    <a:spcPct val="115000"/>
                  </a:lnSpc>
                  <a:spcAft>
                    <a:spcPts val="0"/>
                  </a:spcAft>
                </a:pPr>
                <a:r>
                  <a:rPr lang="fr-FR" sz="900" dirty="0">
                    <a:latin typeface="Calibri"/>
                    <a:ea typeface="Calibri"/>
                    <a:cs typeface="Times New Roman"/>
                  </a:rPr>
                  <a:t>* </a:t>
                </a:r>
                <a:r>
                  <a:rPr lang="fr-FR" sz="900" b="1" u="sng" dirty="0">
                    <a:latin typeface="Calibri"/>
                    <a:ea typeface="Calibri"/>
                    <a:cs typeface="Times New Roman"/>
                  </a:rPr>
                  <a:t>LE CACAO et LE CHOCOLAT</a:t>
                </a:r>
                <a:r>
                  <a:rPr lang="fr-FR" sz="900" dirty="0">
                    <a:latin typeface="Calibri"/>
                    <a:ea typeface="Calibri"/>
                    <a:cs typeface="Times New Roman"/>
                  </a:rPr>
                  <a:t> :</a:t>
                </a:r>
              </a:p>
              <a:p>
                <a:pPr>
                  <a:lnSpc>
                    <a:spcPct val="115000"/>
                  </a:lnSpc>
                  <a:spcAft>
                    <a:spcPts val="0"/>
                  </a:spcAft>
                </a:pPr>
                <a:r>
                  <a:rPr lang="fr-FR" sz="900" dirty="0">
                    <a:latin typeface="Calibri"/>
                    <a:ea typeface="Calibri"/>
                    <a:cs typeface="Times New Roman"/>
                  </a:rPr>
                  <a:t>- historique</a:t>
                </a:r>
              </a:p>
              <a:p>
                <a:pPr>
                  <a:lnSpc>
                    <a:spcPct val="115000"/>
                  </a:lnSpc>
                  <a:spcAft>
                    <a:spcPts val="0"/>
                  </a:spcAft>
                </a:pPr>
                <a:r>
                  <a:rPr lang="fr-FR" sz="900" dirty="0">
                    <a:latin typeface="Calibri"/>
                    <a:ea typeface="Calibri"/>
                    <a:cs typeface="Times New Roman"/>
                  </a:rPr>
                  <a:t>- zone de production</a:t>
                </a:r>
              </a:p>
              <a:p>
                <a:pPr>
                  <a:lnSpc>
                    <a:spcPct val="115000"/>
                  </a:lnSpc>
                  <a:spcAft>
                    <a:spcPts val="0"/>
                  </a:spcAft>
                </a:pPr>
                <a:r>
                  <a:rPr lang="fr-FR" sz="900" dirty="0">
                    <a:latin typeface="Calibri"/>
                    <a:ea typeface="Calibri"/>
                    <a:cs typeface="Times New Roman"/>
                  </a:rPr>
                  <a:t>- principales espèces de cacaoyer</a:t>
                </a:r>
              </a:p>
              <a:p>
                <a:pPr>
                  <a:lnSpc>
                    <a:spcPct val="115000"/>
                  </a:lnSpc>
                  <a:spcAft>
                    <a:spcPts val="0"/>
                  </a:spcAft>
                </a:pPr>
                <a:r>
                  <a:rPr lang="fr-FR" sz="900" dirty="0">
                    <a:latin typeface="Calibri"/>
                    <a:ea typeface="Calibri"/>
                    <a:cs typeface="Times New Roman"/>
                  </a:rPr>
                  <a:t>- étape de transformation des fèves de cacao</a:t>
                </a:r>
              </a:p>
              <a:p>
                <a:pPr>
                  <a:lnSpc>
                    <a:spcPct val="115000"/>
                  </a:lnSpc>
                  <a:spcAft>
                    <a:spcPts val="0"/>
                  </a:spcAft>
                </a:pPr>
                <a:r>
                  <a:rPr lang="fr-FR" sz="900" dirty="0">
                    <a:latin typeface="Calibri"/>
                    <a:ea typeface="Calibri"/>
                    <a:cs typeface="Times New Roman"/>
                  </a:rPr>
                  <a:t>- les différentes formes commerciales</a:t>
                </a:r>
              </a:p>
              <a:p>
                <a:pPr>
                  <a:lnSpc>
                    <a:spcPct val="115000"/>
                  </a:lnSpc>
                  <a:spcAft>
                    <a:spcPts val="0"/>
                  </a:spcAft>
                </a:pPr>
                <a:r>
                  <a:rPr lang="fr-FR" sz="900" dirty="0">
                    <a:latin typeface="Calibri"/>
                    <a:ea typeface="Calibri"/>
                    <a:cs typeface="Times New Roman"/>
                  </a:rPr>
                  <a:t>- qualités organoleptiques</a:t>
                </a:r>
              </a:p>
            </p:txBody>
          </p:sp>
          <p:sp>
            <p:nvSpPr>
              <p:cNvPr id="32" name="Rectangle 14"/>
              <p:cNvSpPr>
                <a:spLocks noChangeArrowheads="1"/>
              </p:cNvSpPr>
              <p:nvPr/>
            </p:nvSpPr>
            <p:spPr bwMode="auto">
              <a:xfrm>
                <a:off x="3304927" y="4931491"/>
                <a:ext cx="1676400" cy="1872208"/>
              </a:xfrm>
              <a:prstGeom prst="rect">
                <a:avLst/>
              </a:prstGeom>
              <a:noFill/>
              <a:ln w="50760">
                <a:solidFill>
                  <a:schemeClr val="accent1"/>
                </a:solidFill>
                <a:miter lim="800000"/>
                <a:headEnd/>
                <a:tailEnd/>
              </a:ln>
            </p:spPr>
            <p:txBody>
              <a:bodyPr lIns="90000" tIns="46800" rIns="90000" bIns="46800" anchor="ctr"/>
              <a:lstStyle/>
              <a:p>
                <a:pPr>
                  <a:lnSpc>
                    <a:spcPct val="115000"/>
                  </a:lnSpc>
                  <a:spcAft>
                    <a:spcPts val="0"/>
                  </a:spcAft>
                </a:pPr>
                <a:r>
                  <a:rPr lang="fr-FR" sz="900" b="1" u="sng" dirty="0">
                    <a:latin typeface="Calibri"/>
                    <a:ea typeface="Calibri"/>
                    <a:cs typeface="Times New Roman"/>
                  </a:rPr>
                  <a:t>Techniques :</a:t>
                </a:r>
                <a:endParaRPr lang="fr-FR" sz="900" dirty="0">
                  <a:latin typeface="Calibri"/>
                  <a:ea typeface="Calibri"/>
                  <a:cs typeface="Times New Roman"/>
                </a:endParaRPr>
              </a:p>
              <a:p>
                <a:pPr>
                  <a:lnSpc>
                    <a:spcPct val="115000"/>
                  </a:lnSpc>
                  <a:spcAft>
                    <a:spcPts val="0"/>
                  </a:spcAft>
                </a:pPr>
                <a:r>
                  <a:rPr lang="fr-FR" sz="900" b="1" dirty="0">
                    <a:latin typeface="Calibri"/>
                    <a:ea typeface="Calibri"/>
                    <a:cs typeface="Times New Roman"/>
                  </a:rPr>
                  <a:t>- réaliser une ganache</a:t>
                </a:r>
                <a:endParaRPr lang="fr-FR" sz="900" dirty="0">
                  <a:latin typeface="Calibri"/>
                  <a:ea typeface="Calibri"/>
                  <a:cs typeface="Times New Roman"/>
                </a:endParaRPr>
              </a:p>
              <a:p>
                <a:pPr>
                  <a:lnSpc>
                    <a:spcPct val="115000"/>
                  </a:lnSpc>
                  <a:spcAft>
                    <a:spcPts val="0"/>
                  </a:spcAft>
                </a:pPr>
                <a:r>
                  <a:rPr lang="fr-FR" sz="900" b="1" dirty="0">
                    <a:latin typeface="Calibri"/>
                    <a:ea typeface="Calibri"/>
                    <a:cs typeface="Times New Roman"/>
                  </a:rPr>
                  <a:t>- réaliser un appareil chocolaté</a:t>
                </a:r>
                <a:endParaRPr lang="fr-FR" sz="900" dirty="0">
                  <a:latin typeface="Calibri"/>
                  <a:ea typeface="Calibri"/>
                  <a:cs typeface="Times New Roman"/>
                </a:endParaRPr>
              </a:p>
              <a:p>
                <a:pPr>
                  <a:lnSpc>
                    <a:spcPct val="115000"/>
                  </a:lnSpc>
                  <a:spcAft>
                    <a:spcPts val="0"/>
                  </a:spcAft>
                </a:pPr>
                <a:r>
                  <a:rPr lang="fr-FR" sz="900" b="1" dirty="0">
                    <a:latin typeface="Calibri"/>
                    <a:ea typeface="Calibri"/>
                    <a:cs typeface="Times New Roman"/>
                  </a:rPr>
                  <a:t> </a:t>
                </a:r>
                <a:endParaRPr lang="fr-FR" sz="900" dirty="0">
                  <a:latin typeface="Calibri"/>
                  <a:ea typeface="Calibri"/>
                  <a:cs typeface="Times New Roman"/>
                </a:endParaRPr>
              </a:p>
              <a:p>
                <a:pPr>
                  <a:lnSpc>
                    <a:spcPct val="115000"/>
                  </a:lnSpc>
                  <a:spcAft>
                    <a:spcPts val="0"/>
                  </a:spcAft>
                </a:pPr>
                <a:r>
                  <a:rPr lang="fr-FR" sz="900" b="1" u="sng" dirty="0">
                    <a:latin typeface="Calibri"/>
                    <a:ea typeface="Calibri"/>
                    <a:cs typeface="Times New Roman"/>
                  </a:rPr>
                  <a:t>Dérivés </a:t>
                </a:r>
                <a:r>
                  <a:rPr lang="fr-FR" sz="900" dirty="0">
                    <a:latin typeface="Calibri"/>
                    <a:ea typeface="Calibri"/>
                    <a:cs typeface="Times New Roman"/>
                  </a:rPr>
                  <a:t>:</a:t>
                </a:r>
              </a:p>
              <a:p>
                <a:pPr>
                  <a:lnSpc>
                    <a:spcPct val="115000"/>
                  </a:lnSpc>
                  <a:spcAft>
                    <a:spcPts val="0"/>
                  </a:spcAft>
                </a:pPr>
                <a:r>
                  <a:rPr lang="fr-FR" sz="900" dirty="0">
                    <a:latin typeface="Calibri"/>
                    <a:ea typeface="Calibri"/>
                    <a:cs typeface="Times New Roman"/>
                  </a:rPr>
                  <a:t>- base de chocolats</a:t>
                </a:r>
              </a:p>
              <a:p>
                <a:pPr>
                  <a:lnSpc>
                    <a:spcPct val="115000"/>
                  </a:lnSpc>
                  <a:spcAft>
                    <a:spcPts val="0"/>
                  </a:spcAft>
                </a:pPr>
                <a:r>
                  <a:rPr lang="fr-FR" sz="900" dirty="0">
                    <a:latin typeface="Calibri"/>
                    <a:ea typeface="Calibri"/>
                    <a:cs typeface="Times New Roman"/>
                  </a:rPr>
                  <a:t>- Garniture pour macarons</a:t>
                </a:r>
              </a:p>
              <a:p>
                <a:pPr>
                  <a:lnSpc>
                    <a:spcPct val="115000"/>
                  </a:lnSpc>
                  <a:spcAft>
                    <a:spcPts val="0"/>
                  </a:spcAft>
                </a:pPr>
                <a:r>
                  <a:rPr lang="fr-FR" sz="900" dirty="0">
                    <a:latin typeface="Calibri"/>
                    <a:ea typeface="Calibri"/>
                    <a:cs typeface="Times New Roman"/>
                  </a:rPr>
                  <a:t>- truffes au chocolat</a:t>
                </a:r>
              </a:p>
              <a:p>
                <a:pPr>
                  <a:lnSpc>
                    <a:spcPct val="115000"/>
                  </a:lnSpc>
                  <a:spcAft>
                    <a:spcPts val="0"/>
                  </a:spcAft>
                </a:pPr>
                <a:r>
                  <a:rPr lang="fr-FR" sz="900" dirty="0">
                    <a:latin typeface="Calibri"/>
                    <a:ea typeface="Calibri"/>
                    <a:cs typeface="Times New Roman"/>
                  </a:rPr>
                  <a:t>- base  de nombreux appareils</a:t>
                </a:r>
              </a:p>
            </p:txBody>
          </p:sp>
          <p:sp>
            <p:nvSpPr>
              <p:cNvPr id="33" name="Rectangle 15"/>
              <p:cNvSpPr>
                <a:spLocks noChangeArrowheads="1"/>
              </p:cNvSpPr>
              <p:nvPr/>
            </p:nvSpPr>
            <p:spPr bwMode="auto">
              <a:xfrm>
                <a:off x="5082406" y="4935750"/>
                <a:ext cx="1604392" cy="1872208"/>
              </a:xfrm>
              <a:prstGeom prst="rect">
                <a:avLst/>
              </a:prstGeom>
              <a:noFill/>
              <a:ln w="50760">
                <a:solidFill>
                  <a:schemeClr val="accent1"/>
                </a:solidFill>
                <a:miter lim="800000"/>
                <a:headEnd/>
                <a:tailEnd/>
              </a:ln>
            </p:spPr>
            <p:txBody>
              <a:bodyPr lIns="90000" tIns="46800" rIns="90000" bIns="46800" anchor="ctr"/>
              <a:lstStyle/>
              <a:p>
                <a:pPr algn="ctr">
                  <a:lnSpc>
                    <a:spcPct val="100000"/>
                  </a:lnSpc>
                  <a:buFont typeface="Copperplate Gothic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b="1" dirty="0">
                  <a:solidFill>
                    <a:srgbClr val="000000"/>
                  </a:solidFill>
                </a:endParaRPr>
              </a:p>
            </p:txBody>
          </p:sp>
          <p:sp>
            <p:nvSpPr>
              <p:cNvPr id="34" name="Rectangle 16"/>
              <p:cNvSpPr>
                <a:spLocks noChangeArrowheads="1"/>
              </p:cNvSpPr>
              <p:nvPr/>
            </p:nvSpPr>
            <p:spPr bwMode="auto">
              <a:xfrm>
                <a:off x="6768997" y="4947985"/>
                <a:ext cx="1894656" cy="1872208"/>
              </a:xfrm>
              <a:prstGeom prst="rect">
                <a:avLst/>
              </a:prstGeom>
              <a:noFill/>
              <a:ln w="50760">
                <a:solidFill>
                  <a:schemeClr val="accent1"/>
                </a:solidFill>
                <a:miter lim="800000"/>
                <a:headEnd/>
                <a:tailEnd/>
              </a:ln>
            </p:spPr>
            <p:txBody>
              <a:bodyPr lIns="90000" tIns="46800" rIns="90000" bIns="46800" anchor="ctr"/>
              <a:lstStyle/>
              <a:p>
                <a:pPr>
                  <a:lnSpc>
                    <a:spcPct val="115000"/>
                  </a:lnSpc>
                  <a:spcAft>
                    <a:spcPts val="0"/>
                  </a:spcAft>
                </a:pPr>
                <a:r>
                  <a:rPr lang="fr-FR" sz="1100" dirty="0">
                    <a:latin typeface="Calibri"/>
                    <a:ea typeface="Calibri"/>
                    <a:cs typeface="Times New Roman"/>
                  </a:rPr>
                  <a:t>Le cacao et le chocolat : émission  «c’est pas sorcier »</a:t>
                </a:r>
              </a:p>
              <a:p>
                <a:pPr>
                  <a:lnSpc>
                    <a:spcPct val="115000"/>
                  </a:lnSpc>
                  <a:spcAft>
                    <a:spcPts val="0"/>
                  </a:spcAft>
                </a:pPr>
                <a:r>
                  <a:rPr lang="fr-FR" sz="1100" u="sng" dirty="0">
                    <a:latin typeface="Calibri"/>
                    <a:ea typeface="Calibri"/>
                    <a:cs typeface="Times New Roman"/>
                  </a:rPr>
                  <a:t>https://www.youtube.com/watch?v=jWTtmChsBn0</a:t>
                </a:r>
                <a:endParaRPr lang="fr-FR" sz="1100" dirty="0">
                  <a:latin typeface="Calibri"/>
                  <a:ea typeface="Calibri"/>
                  <a:cs typeface="Times New Roman"/>
                </a:endParaRPr>
              </a:p>
              <a:p>
                <a:pPr>
                  <a:lnSpc>
                    <a:spcPct val="115000"/>
                  </a:lnSpc>
                  <a:spcAft>
                    <a:spcPts val="0"/>
                  </a:spcAft>
                </a:pPr>
                <a:r>
                  <a:rPr lang="fr-FR" sz="1100" dirty="0">
                    <a:latin typeface="Calibri"/>
                    <a:ea typeface="Calibri"/>
                    <a:cs typeface="Times New Roman"/>
                  </a:rPr>
                  <a:t> </a:t>
                </a:r>
              </a:p>
              <a:p>
                <a:pPr>
                  <a:lnSpc>
                    <a:spcPct val="115000"/>
                  </a:lnSpc>
                  <a:spcAft>
                    <a:spcPts val="0"/>
                  </a:spcAft>
                </a:pPr>
                <a:r>
                  <a:rPr lang="fr-FR" sz="1100" dirty="0">
                    <a:latin typeface="Calibri"/>
                    <a:ea typeface="Calibri"/>
                    <a:cs typeface="Times New Roman"/>
                  </a:rPr>
                  <a:t>La ganache par </a:t>
                </a:r>
                <a:r>
                  <a:rPr lang="fr-FR" sz="1100" dirty="0" err="1">
                    <a:latin typeface="Calibri"/>
                    <a:ea typeface="Calibri"/>
                    <a:cs typeface="Times New Roman"/>
                  </a:rPr>
                  <a:t>Valrhona</a:t>
                </a:r>
                <a:r>
                  <a:rPr lang="fr-FR" sz="1100" dirty="0">
                    <a:latin typeface="Calibri"/>
                    <a:ea typeface="Calibri"/>
                    <a:cs typeface="Times New Roman"/>
                  </a:rPr>
                  <a:t> :</a:t>
                </a:r>
              </a:p>
              <a:p>
                <a:pPr>
                  <a:lnSpc>
                    <a:spcPct val="115000"/>
                  </a:lnSpc>
                  <a:spcAft>
                    <a:spcPts val="0"/>
                  </a:spcAft>
                </a:pPr>
                <a:r>
                  <a:rPr lang="fr-FR" sz="1100" u="sng" dirty="0">
                    <a:latin typeface="Calibri"/>
                    <a:ea typeface="Calibri"/>
                    <a:cs typeface="Times New Roman"/>
                  </a:rPr>
                  <a:t>https://www.youtube.com/watch?v=eAHJJHc7vvA</a:t>
                </a:r>
                <a:endParaRPr lang="fr-FR" sz="1100" dirty="0">
                  <a:latin typeface="Calibri"/>
                  <a:ea typeface="Calibri"/>
                  <a:cs typeface="Times New Roman"/>
                </a:endParaRPr>
              </a:p>
            </p:txBody>
          </p:sp>
        </p:grpSp>
        <p:pic>
          <p:nvPicPr>
            <p:cNvPr id="35" name="Picture 2" descr="C:\Users\Véro\Desktop\BISQUE.JPG"/>
            <p:cNvPicPr>
              <a:picLocks noChangeAspect="1" noChangeArrowheads="1"/>
            </p:cNvPicPr>
            <p:nvPr/>
          </p:nvPicPr>
          <p:blipFill>
            <a:blip r:embed="rId8" cstate="print"/>
            <a:srcRect/>
            <a:stretch>
              <a:fillRect/>
            </a:stretch>
          </p:blipFill>
          <p:spPr bwMode="auto">
            <a:xfrm>
              <a:off x="158272" y="1284574"/>
              <a:ext cx="1465948" cy="816063"/>
            </a:xfrm>
            <a:prstGeom prst="rect">
              <a:avLst/>
            </a:prstGeom>
            <a:noFill/>
            <a:ln w="38100">
              <a:solidFill>
                <a:srgbClr val="92D050"/>
              </a:solidFill>
            </a:ln>
          </p:spPr>
        </p:pic>
        <p:pic>
          <p:nvPicPr>
            <p:cNvPr id="36" name="Picture 4" descr="Résultat de recherche d'images pour &quot;sole grenobloise&quot;">
              <a:hlinkClick r:id="rId9"/>
            </p:cNvPr>
            <p:cNvPicPr>
              <a:picLocks noChangeAspect="1" noChangeArrowheads="1"/>
            </p:cNvPicPr>
            <p:nvPr/>
          </p:nvPicPr>
          <p:blipFill>
            <a:blip r:embed="rId10" cstate="print"/>
            <a:srcRect/>
            <a:stretch>
              <a:fillRect/>
            </a:stretch>
          </p:blipFill>
          <p:spPr bwMode="auto">
            <a:xfrm>
              <a:off x="106326" y="2997052"/>
              <a:ext cx="1549349" cy="981460"/>
            </a:xfrm>
            <a:prstGeom prst="rect">
              <a:avLst/>
            </a:prstGeom>
            <a:solidFill>
              <a:srgbClr val="00B0F0"/>
            </a:solidFill>
            <a:ln w="28575">
              <a:solidFill>
                <a:srgbClr val="00B0F0"/>
              </a:solidFill>
            </a:ln>
            <a:effectLst>
              <a:outerShdw blurRad="292100" dist="139700" dir="2700000" algn="tl" rotWithShape="0">
                <a:srgbClr val="333333">
                  <a:alpha val="65000"/>
                </a:srgbClr>
              </a:outerShdw>
            </a:effectLst>
          </p:spPr>
        </p:pic>
        <p:pic>
          <p:nvPicPr>
            <p:cNvPr id="37" name="Picture 6" descr="Résultat de recherche d'images pour &quot;tarte au chocolat&quot;">
              <a:hlinkClick r:id="rId11"/>
            </p:cNvPr>
            <p:cNvPicPr>
              <a:picLocks noChangeAspect="1" noChangeArrowheads="1"/>
            </p:cNvPicPr>
            <p:nvPr/>
          </p:nvPicPr>
          <p:blipFill>
            <a:blip r:embed="rId12" cstate="print"/>
            <a:srcRect/>
            <a:stretch>
              <a:fillRect/>
            </a:stretch>
          </p:blipFill>
          <p:spPr bwMode="auto">
            <a:xfrm>
              <a:off x="117167" y="5079594"/>
              <a:ext cx="1477341" cy="1019491"/>
            </a:xfrm>
            <a:prstGeom prst="rect">
              <a:avLst/>
            </a:prstGeom>
            <a:noFill/>
            <a:ln w="38100">
              <a:solidFill>
                <a:schemeClr val="accent1"/>
              </a:solidFill>
            </a:ln>
          </p:spPr>
        </p:pic>
        <p:sp>
          <p:nvSpPr>
            <p:cNvPr id="14" name="Rectangle 13"/>
            <p:cNvSpPr/>
            <p:nvPr/>
          </p:nvSpPr>
          <p:spPr>
            <a:xfrm>
              <a:off x="251769" y="2187126"/>
              <a:ext cx="1239689" cy="445682"/>
            </a:xfrm>
            <a:prstGeom prst="rect">
              <a:avLst/>
            </a:prstGeom>
            <a:solidFill>
              <a:schemeClr val="bg2"/>
            </a:solidFill>
            <a:ln>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400" dirty="0"/>
                <a:t>Bisque de crustacés</a:t>
              </a:r>
            </a:p>
          </p:txBody>
        </p:sp>
        <p:sp>
          <p:nvSpPr>
            <p:cNvPr id="39" name="Rectangle 38"/>
            <p:cNvSpPr/>
            <p:nvPr/>
          </p:nvSpPr>
          <p:spPr>
            <a:xfrm>
              <a:off x="287333" y="6237312"/>
              <a:ext cx="1239689" cy="44568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fr-FR" sz="1400" dirty="0"/>
                <a:t>Tarte au chocolat</a:t>
              </a:r>
            </a:p>
          </p:txBody>
        </p:sp>
        <p:sp>
          <p:nvSpPr>
            <p:cNvPr id="44" name="Rectangle 43"/>
            <p:cNvSpPr/>
            <p:nvPr/>
          </p:nvSpPr>
          <p:spPr>
            <a:xfrm>
              <a:off x="235994" y="4063895"/>
              <a:ext cx="1239689" cy="792087"/>
            </a:xfrm>
            <a:prstGeom prst="rect">
              <a:avLst/>
            </a:prstGeom>
            <a:solidFill>
              <a:schemeClr val="bg2"/>
            </a:solidFill>
            <a:ln>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400" dirty="0"/>
                <a:t>Sole Grenobloise et pommes vapeur</a:t>
              </a:r>
            </a:p>
          </p:txBody>
        </p:sp>
        <p:sp>
          <p:nvSpPr>
            <p:cNvPr id="45" name="ZoneTexte 44"/>
            <p:cNvSpPr txBox="1"/>
            <p:nvPr/>
          </p:nvSpPr>
          <p:spPr>
            <a:xfrm>
              <a:off x="251769" y="23510"/>
              <a:ext cx="8496944" cy="461665"/>
            </a:xfrm>
            <a:prstGeom prst="rect">
              <a:avLst/>
            </a:prstGeom>
            <a:solidFill>
              <a:schemeClr val="accent2">
                <a:lumMod val="40000"/>
                <a:lumOff val="60000"/>
              </a:schemeClr>
            </a:solidFill>
          </p:spPr>
          <p:txBody>
            <a:bodyPr wrap="square" rtlCol="0">
              <a:spAutoFit/>
            </a:bodyPr>
            <a:lstStyle/>
            <a:p>
              <a:pPr algn="ctr">
                <a:spcBef>
                  <a:spcPct val="0"/>
                </a:spcBef>
              </a:pPr>
              <a:r>
                <a:rPr lang="fr-FR" sz="2400" b="1" cap="small" dirty="0">
                  <a:latin typeface="+mj-lt"/>
                  <a:ea typeface="+mj-ea"/>
                  <a:cs typeface="+mj-cs"/>
                </a:rPr>
                <a:t>Un exemple de support élève</a:t>
              </a:r>
            </a:p>
          </p:txBody>
        </p:sp>
      </p:grpSp>
      <p:pic>
        <p:nvPicPr>
          <p:cNvPr id="46" name="Image 4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326" y="32985"/>
            <a:ext cx="571166" cy="796921"/>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204864"/>
            <a:ext cx="8568952" cy="1384995"/>
          </a:xfrm>
          <a:prstGeom prst="rect">
            <a:avLst/>
          </a:prstGeom>
          <a:solidFill>
            <a:srgbClr val="FFC000"/>
          </a:solidFill>
          <a:ln>
            <a:solidFill>
              <a:schemeClr val="accent1"/>
            </a:solidFill>
          </a:ln>
        </p:spPr>
        <p:txBody>
          <a:bodyPr wrap="square" rtlCol="0">
            <a:spAutoFit/>
          </a:bodyPr>
          <a:lstStyle/>
          <a:p>
            <a:pPr algn="ctr"/>
            <a:r>
              <a:rPr lang="fr-FR" sz="3600" b="1" dirty="0"/>
              <a:t>Le 2</a:t>
            </a:r>
            <a:r>
              <a:rPr lang="fr-FR" sz="3600" b="1" baseline="30000" dirty="0"/>
              <a:t>ème</a:t>
            </a:r>
            <a:r>
              <a:rPr lang="fr-FR" sz="3600" b="1" dirty="0"/>
              <a:t> temps commun</a:t>
            </a:r>
          </a:p>
          <a:p>
            <a:pPr algn="ctr"/>
            <a:r>
              <a:rPr lang="fr-FR" sz="2400" b="1" dirty="0"/>
              <a:t>La démonstration de la cuisson de la sole </a:t>
            </a:r>
          </a:p>
          <a:p>
            <a:pPr algn="ctr"/>
            <a:r>
              <a:rPr lang="fr-FR" sz="2400" b="1" dirty="0"/>
              <a:t>en beurre Meunière</a:t>
            </a:r>
          </a:p>
        </p:txBody>
      </p:sp>
    </p:spTree>
    <p:extLst>
      <p:ext uri="{BB962C8B-B14F-4D97-AF65-F5344CB8AC3E}">
        <p14:creationId xmlns:p14="http://schemas.microsoft.com/office/powerpoint/2010/main" val="5844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32" y="4024431"/>
            <a:ext cx="3960440" cy="1047979"/>
          </a:xfrm>
          <a:prstGeom prst="rect">
            <a:avLst/>
          </a:prstGeom>
        </p:spPr>
        <p:txBody>
          <a:bodyPr wrap="square">
            <a:spAutoFit/>
          </a:bodyPr>
          <a:lstStyle/>
          <a:p>
            <a:pPr>
              <a:lnSpc>
                <a:spcPct val="115000"/>
              </a:lnSpc>
              <a:spcAft>
                <a:spcPts val="0"/>
              </a:spcAft>
            </a:pPr>
            <a:r>
              <a:rPr lang="fr-FR" u="sng" dirty="0">
                <a:solidFill>
                  <a:srgbClr val="913984"/>
                </a:solidFill>
                <a:latin typeface="Calibri"/>
                <a:ea typeface="Calibri"/>
                <a:cs typeface="Times New Roman"/>
                <a:hlinkClick r:id="rId4" tooltip="http://webtv.ac-versailles.fr/restauration/Soles-meuniere"/>
              </a:rPr>
              <a:t>http://webtv.ac-versailles.fr/restauration/Soles-meuniere</a:t>
            </a:r>
            <a:endParaRPr lang="fr-FR" dirty="0">
              <a:solidFill>
                <a:srgbClr val="913984"/>
              </a:solidFill>
              <a:latin typeface="Calibri"/>
              <a:ea typeface="Calibri"/>
              <a:cs typeface="Times New Roman"/>
            </a:endParaRPr>
          </a:p>
        </p:txBody>
      </p:sp>
      <p:sp>
        <p:nvSpPr>
          <p:cNvPr id="4" name="Rectangle 3"/>
          <p:cNvSpPr/>
          <p:nvPr/>
        </p:nvSpPr>
        <p:spPr>
          <a:xfrm>
            <a:off x="4716016" y="4149080"/>
            <a:ext cx="4144908" cy="923330"/>
          </a:xfrm>
          <a:prstGeom prst="rect">
            <a:avLst/>
          </a:prstGeom>
        </p:spPr>
        <p:txBody>
          <a:bodyPr wrap="square">
            <a:spAutoFit/>
          </a:bodyPr>
          <a:lstStyle/>
          <a:p>
            <a:r>
              <a:rPr lang="fr-FR" dirty="0">
                <a:hlinkClick r:id="rId5"/>
              </a:rPr>
              <a:t>http://webtv.ac-versailles.fr/restauration/Decoupage-de-poisson-la-sole,392</a:t>
            </a:r>
            <a:endParaRPr lang="fr-FR" dirty="0"/>
          </a:p>
        </p:txBody>
      </p:sp>
      <p:pic>
        <p:nvPicPr>
          <p:cNvPr id="5" name="Picture 2" descr="C:\Users\J-Y_D\Videos\Soles meunière - WebTV Hôtellerie-restauration et Métiers de l'alimentation_files\478-d9c3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332656"/>
            <a:ext cx="4176464" cy="34683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23" t="11751" r="10534" b="12235"/>
          <a:stretch/>
        </p:blipFill>
        <p:spPr bwMode="auto">
          <a:xfrm>
            <a:off x="4644732" y="332655"/>
            <a:ext cx="4144908" cy="346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06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5.wav"/>
                                        </p:tgtEl>
                                      </p:cMediaNode>
                                    </p:audio>
                                  </p:subTnLst>
                                </p:cTn>
                              </p:par>
                            </p:childTnLst>
                          </p:cTn>
                        </p:par>
                        <p:par>
                          <p:cTn id="7" fill="hold">
                            <p:stCondLst>
                              <p:cond delay="0"/>
                            </p:stCondLst>
                            <p:childTnLst>
                              <p:par>
                                <p:cTn id="8" presetID="42" presetClass="entr" presetSubtype="0" fill="hold" grpId="0" nodeType="afterEffect">
                                  <p:stCondLst>
                                    <p:cond delay="10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1000"/>
                            </p:stCondLst>
                            <p:childTnLst>
                              <p:par>
                                <p:cTn id="14" presetID="42" presetClass="entr" presetSubtype="0" fill="hold" grpId="0" nodeType="afterEffect">
                                  <p:stCondLst>
                                    <p:cond delay="5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204864"/>
            <a:ext cx="8568952" cy="1200329"/>
          </a:xfrm>
          <a:prstGeom prst="rect">
            <a:avLst/>
          </a:prstGeom>
          <a:solidFill>
            <a:srgbClr val="FFC000"/>
          </a:solidFill>
          <a:ln>
            <a:solidFill>
              <a:schemeClr val="accent1"/>
            </a:solidFill>
          </a:ln>
        </p:spPr>
        <p:txBody>
          <a:bodyPr wrap="square" rtlCol="0">
            <a:spAutoFit/>
          </a:bodyPr>
          <a:lstStyle/>
          <a:p>
            <a:pPr algn="ctr"/>
            <a:r>
              <a:rPr lang="fr-FR" sz="3600" b="1" dirty="0"/>
              <a:t>Le 3</a:t>
            </a:r>
            <a:r>
              <a:rPr lang="fr-FR" sz="3600" b="1" baseline="30000" dirty="0"/>
              <a:t>ème</a:t>
            </a:r>
            <a:r>
              <a:rPr lang="fr-FR" sz="3600" b="1" dirty="0"/>
              <a:t> temps commun</a:t>
            </a:r>
          </a:p>
          <a:p>
            <a:pPr algn="ctr"/>
            <a:r>
              <a:rPr lang="fr-FR" sz="3600" b="1" dirty="0"/>
              <a:t>la dégustation</a:t>
            </a:r>
          </a:p>
        </p:txBody>
      </p:sp>
    </p:spTree>
    <p:extLst>
      <p:ext uri="{BB962C8B-B14F-4D97-AF65-F5344CB8AC3E}">
        <p14:creationId xmlns:p14="http://schemas.microsoft.com/office/powerpoint/2010/main" val="23209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404664"/>
            <a:ext cx="8568952" cy="646331"/>
          </a:xfrm>
          <a:prstGeom prst="rect">
            <a:avLst/>
          </a:prstGeom>
          <a:solidFill>
            <a:srgbClr val="FFC000"/>
          </a:solidFill>
          <a:ln>
            <a:solidFill>
              <a:schemeClr val="accent1"/>
            </a:solidFill>
          </a:ln>
        </p:spPr>
        <p:txBody>
          <a:bodyPr wrap="square" rtlCol="0" anchor="ctr">
            <a:spAutoFit/>
          </a:bodyPr>
          <a:lstStyle/>
          <a:p>
            <a:pPr algn="ctr"/>
            <a:r>
              <a:rPr lang="fr-FR" sz="3600" b="1" dirty="0"/>
              <a:t>Un exemple de dégustation</a:t>
            </a:r>
          </a:p>
        </p:txBody>
      </p:sp>
      <p:sp>
        <p:nvSpPr>
          <p:cNvPr id="5" name="ZoneTexte 4"/>
          <p:cNvSpPr txBox="1"/>
          <p:nvPr/>
        </p:nvSpPr>
        <p:spPr>
          <a:xfrm>
            <a:off x="251520" y="4869160"/>
            <a:ext cx="8305479" cy="369332"/>
          </a:xfrm>
          <a:prstGeom prst="rect">
            <a:avLst/>
          </a:prstGeom>
          <a:noFill/>
        </p:spPr>
        <p:txBody>
          <a:bodyPr wrap="none" rtlCol="0">
            <a:spAutoFit/>
          </a:bodyPr>
          <a:lstStyle/>
          <a:p>
            <a:r>
              <a:rPr lang="fr-FR" dirty="0">
                <a:hlinkClick r:id="rId6"/>
              </a:rPr>
              <a:t>http://webtv.ac-versailles.fr/restauration/Ressource-TP-Poitiers-Degustation</a:t>
            </a:r>
            <a:r>
              <a:rPr lang="fr-FR" dirty="0"/>
              <a:t> </a:t>
            </a:r>
          </a:p>
        </p:txBody>
      </p:sp>
      <p:sp>
        <p:nvSpPr>
          <p:cNvPr id="6" name="ZoneTexte 5"/>
          <p:cNvSpPr txBox="1"/>
          <p:nvPr/>
        </p:nvSpPr>
        <p:spPr>
          <a:xfrm>
            <a:off x="2915816" y="5517232"/>
            <a:ext cx="2901756" cy="369332"/>
          </a:xfrm>
          <a:prstGeom prst="rect">
            <a:avLst/>
          </a:prstGeom>
          <a:noFill/>
        </p:spPr>
        <p:txBody>
          <a:bodyPr wrap="none" rtlCol="0">
            <a:spAutoFit/>
          </a:bodyPr>
          <a:lstStyle/>
          <a:p>
            <a:r>
              <a:rPr lang="fr-FR" dirty="0"/>
              <a:t>Audio de l’argumentation</a:t>
            </a:r>
          </a:p>
        </p:txBody>
      </p:sp>
      <p:pic>
        <p:nvPicPr>
          <p:cNvPr id="8" name="Image 7" descr="photo dégustation.PNG"/>
          <p:cNvPicPr>
            <a:picLocks noChangeAspect="1"/>
          </p:cNvPicPr>
          <p:nvPr/>
        </p:nvPicPr>
        <p:blipFill>
          <a:blip r:embed="rId7" cstate="print"/>
          <a:stretch>
            <a:fillRect/>
          </a:stretch>
        </p:blipFill>
        <p:spPr>
          <a:xfrm>
            <a:off x="971600" y="1052736"/>
            <a:ext cx="6838593" cy="3672408"/>
          </a:xfrm>
          <a:prstGeom prst="rect">
            <a:avLst/>
          </a:prstGeom>
        </p:spPr>
      </p:pic>
      <p:pic>
        <p:nvPicPr>
          <p:cNvPr id="3" name="argumentation orale présentée">
            <a:hlinkClick r:id="" action="ppaction://media"/>
            <a:extLst>
              <a:ext uri="{FF2B5EF4-FFF2-40B4-BE49-F238E27FC236}">
                <a16:creationId xmlns:a16="http://schemas.microsoft.com/office/drawing/2014/main" id="{BB76BEC2-7BB4-4B7F-8B07-06DB292391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46447" y="5517232"/>
            <a:ext cx="487363" cy="487363"/>
          </a:xfrm>
          <a:prstGeom prst="rect">
            <a:avLst/>
          </a:prstGeom>
        </p:spPr>
      </p:pic>
    </p:spTree>
    <p:extLst>
      <p:ext uri="{BB962C8B-B14F-4D97-AF65-F5344CB8AC3E}">
        <p14:creationId xmlns:p14="http://schemas.microsoft.com/office/powerpoint/2010/main" val="16527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DIAPO27.wav"/>
                                        </p:tgtEl>
                                      </p:cMediaNode>
                                    </p:audio>
                                  </p:sub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260648"/>
            <a:ext cx="7632848" cy="707886"/>
          </a:xfrm>
          <a:prstGeom prst="rect">
            <a:avLst/>
          </a:prstGeom>
          <a:solidFill>
            <a:schemeClr val="accent3">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b="1" dirty="0"/>
              <a:t>SYNTHESE SEANCE GROUPE EN RESTAURANT</a:t>
            </a:r>
          </a:p>
          <a:p>
            <a:pPr algn="ctr"/>
            <a:r>
              <a:rPr lang="fr-FR" sz="2000" dirty="0">
                <a:solidFill>
                  <a:schemeClr val="accent1"/>
                </a:solidFill>
              </a:rPr>
              <a:t>(ELABOR</a:t>
            </a:r>
            <a:r>
              <a:rPr lang="fr-FR" sz="2000" dirty="0">
                <a:solidFill>
                  <a:schemeClr val="accent1"/>
                </a:solidFill>
                <a:latin typeface="Century Schoolbook"/>
              </a:rPr>
              <a:t>ÉE</a:t>
            </a:r>
            <a:r>
              <a:rPr lang="fr-FR" sz="2000" dirty="0">
                <a:solidFill>
                  <a:schemeClr val="accent1"/>
                </a:solidFill>
              </a:rPr>
              <a:t> PAR LES </a:t>
            </a:r>
            <a:r>
              <a:rPr lang="fr-FR" sz="2000" dirty="0">
                <a:solidFill>
                  <a:schemeClr val="accent1"/>
                </a:solidFill>
                <a:latin typeface="Century Schoolbook"/>
              </a:rPr>
              <a:t>É</a:t>
            </a:r>
            <a:r>
              <a:rPr lang="fr-FR" sz="2000" dirty="0">
                <a:solidFill>
                  <a:schemeClr val="accent1"/>
                </a:solidFill>
              </a:rPr>
              <a:t>LÈVES)</a:t>
            </a:r>
          </a:p>
        </p:txBody>
      </p:sp>
      <p:sp>
        <p:nvSpPr>
          <p:cNvPr id="3" name="Rectangle 2"/>
          <p:cNvSpPr/>
          <p:nvPr/>
        </p:nvSpPr>
        <p:spPr>
          <a:xfrm>
            <a:off x="179512" y="1196752"/>
            <a:ext cx="4352850" cy="5400600"/>
          </a:xfrm>
          <a:prstGeom prst="rect">
            <a:avLst/>
          </a:prstGeom>
          <a:solidFill>
            <a:srgbClr val="FFCCFF"/>
          </a:solidFill>
          <a:ln>
            <a:solidFill>
              <a:srgbClr val="FFCCFF"/>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fr-FR" sz="2000" b="1" dirty="0">
                <a:solidFill>
                  <a:schemeClr val="tx1"/>
                </a:solidFill>
              </a:rPr>
              <a:t>Les points positifs</a:t>
            </a:r>
            <a:endParaRPr lang="fr-FR" sz="2000" dirty="0">
              <a:solidFill>
                <a:schemeClr val="tx1"/>
              </a:solidFill>
            </a:endParaRPr>
          </a:p>
          <a:p>
            <a:endParaRPr lang="fr-FR" dirty="0"/>
          </a:p>
          <a:p>
            <a:pPr marL="285750" indent="-285750">
              <a:buFont typeface="Arial" pitchFamily="34" charset="0"/>
              <a:buChar char="•"/>
            </a:pPr>
            <a:r>
              <a:rPr lang="fr-FR" dirty="0"/>
              <a:t>Tenues professionnelles respectées</a:t>
            </a:r>
          </a:p>
          <a:p>
            <a:pPr marL="285750" indent="-285750">
              <a:buFont typeface="Arial" pitchFamily="34" charset="0"/>
              <a:buChar char="•"/>
            </a:pPr>
            <a:endParaRPr lang="fr-FR" dirty="0"/>
          </a:p>
          <a:p>
            <a:pPr marL="285750" indent="-285750">
              <a:buFont typeface="Arial" charset="0"/>
              <a:buChar char="•"/>
            </a:pPr>
            <a:r>
              <a:rPr lang="fr-FR" dirty="0"/>
              <a:t>Bon déroulement du service respecté</a:t>
            </a:r>
          </a:p>
          <a:p>
            <a:pPr marL="285750" indent="-285750">
              <a:buFont typeface="Arial" charset="0"/>
              <a:buChar char="•"/>
            </a:pPr>
            <a:endParaRPr lang="fr-FR" dirty="0"/>
          </a:p>
          <a:p>
            <a:pPr marL="285750" indent="-285750">
              <a:buFont typeface="Arial" charset="0"/>
              <a:buChar char="•"/>
            </a:pPr>
            <a:r>
              <a:rPr lang="fr-FR" dirty="0"/>
              <a:t>Bon suivi du vin</a:t>
            </a:r>
          </a:p>
          <a:p>
            <a:pPr marL="285750" indent="-285750">
              <a:buFont typeface="Arial" charset="0"/>
              <a:buChar char="•"/>
            </a:pPr>
            <a:endParaRPr lang="fr-FR" dirty="0"/>
          </a:p>
          <a:p>
            <a:pPr marL="285750" indent="-285750">
              <a:buFont typeface="Arial" charset="0"/>
              <a:buChar char="•"/>
            </a:pPr>
            <a:r>
              <a:rPr lang="fr-FR" dirty="0"/>
              <a:t>Gestuel de base ( débarrassage et port des assiettes chaudes, bien réalisés)</a:t>
            </a:r>
          </a:p>
          <a:p>
            <a:pPr marL="285750" indent="-285750">
              <a:buFont typeface="Arial" charset="0"/>
              <a:buChar char="•"/>
            </a:pPr>
            <a:endParaRPr lang="fr-FR" dirty="0"/>
          </a:p>
          <a:p>
            <a:pPr marL="285750" indent="-285750">
              <a:buFont typeface="Arial" charset="0"/>
              <a:buChar char="•"/>
            </a:pPr>
            <a:r>
              <a:rPr lang="fr-FR" dirty="0"/>
              <a:t>Bonnes explications aux clients dans l’ensemble</a:t>
            </a:r>
          </a:p>
          <a:p>
            <a:pPr marL="285750" indent="-285750">
              <a:buFont typeface="Arial" charset="0"/>
              <a:buChar char="•"/>
            </a:pPr>
            <a:endParaRPr lang="fr-FR" dirty="0"/>
          </a:p>
          <a:p>
            <a:pPr marL="285750" indent="-285750">
              <a:buFont typeface="Arial" charset="0"/>
              <a:buChar char="•"/>
            </a:pPr>
            <a:r>
              <a:rPr lang="fr-FR" dirty="0"/>
              <a:t>Des bons retours des clients</a:t>
            </a:r>
          </a:p>
          <a:p>
            <a:pPr marL="285750" indent="-285750">
              <a:buFont typeface="Arial" charset="0"/>
              <a:buChar char="•"/>
            </a:pPr>
            <a:endParaRPr lang="fr-FR" dirty="0"/>
          </a:p>
          <a:p>
            <a:endParaRPr lang="fr-FR" dirty="0"/>
          </a:p>
        </p:txBody>
      </p:sp>
      <p:sp>
        <p:nvSpPr>
          <p:cNvPr id="4" name="Rectangle 3"/>
          <p:cNvSpPr/>
          <p:nvPr/>
        </p:nvSpPr>
        <p:spPr>
          <a:xfrm>
            <a:off x="4572000" y="1196752"/>
            <a:ext cx="4176464" cy="5400600"/>
          </a:xfrm>
          <a:prstGeom prst="rect">
            <a:avLst/>
          </a:prstGeom>
          <a:solidFill>
            <a:srgbClr val="FFCCFF"/>
          </a:solidFill>
          <a:ln>
            <a:solidFill>
              <a:srgbClr val="FFCCFF"/>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fr-FR" sz="2000" b="1" dirty="0"/>
              <a:t>Les axes d’améliorations </a:t>
            </a:r>
          </a:p>
          <a:p>
            <a:endParaRPr lang="fr-FR" dirty="0"/>
          </a:p>
          <a:p>
            <a:pPr marL="285750" indent="-285750">
              <a:buFont typeface="Arial" charset="0"/>
              <a:buChar char="•"/>
            </a:pPr>
            <a:r>
              <a:rPr lang="fr-FR" dirty="0"/>
              <a:t>Temps imparti de mise en place non respecté (</a:t>
            </a:r>
            <a:r>
              <a:rPr lang="fr-FR" sz="1400" dirty="0"/>
              <a:t>rythme trop lent –</a:t>
            </a:r>
          </a:p>
          <a:p>
            <a:pPr marL="285750" indent="-285750"/>
            <a:r>
              <a:rPr lang="fr-FR" sz="1400" dirty="0"/>
              <a:t>        manque d’organisation et de chronologie</a:t>
            </a:r>
            <a:r>
              <a:rPr lang="fr-FR" dirty="0"/>
              <a:t>)</a:t>
            </a:r>
          </a:p>
          <a:p>
            <a:pPr marL="285750" indent="-285750"/>
            <a:endParaRPr lang="fr-FR" dirty="0"/>
          </a:p>
          <a:p>
            <a:pPr marL="285750" indent="-285750">
              <a:buFont typeface="Arial" charset="0"/>
              <a:buChar char="•"/>
            </a:pPr>
            <a:r>
              <a:rPr lang="fr-FR" dirty="0"/>
              <a:t>Accompagnements de la bisque oubliés à l’office</a:t>
            </a:r>
          </a:p>
          <a:p>
            <a:pPr marL="285750" indent="-285750">
              <a:buFont typeface="Arial" charset="0"/>
              <a:buChar char="•"/>
            </a:pPr>
            <a:endParaRPr lang="fr-FR" dirty="0"/>
          </a:p>
          <a:p>
            <a:pPr marL="285750" indent="-285750">
              <a:buFont typeface="Arial" charset="0"/>
              <a:buChar char="•"/>
            </a:pPr>
            <a:r>
              <a:rPr lang="fr-FR" dirty="0"/>
              <a:t>Préparation de la sole compliquée</a:t>
            </a:r>
          </a:p>
          <a:p>
            <a:pPr marL="285750" indent="-285750">
              <a:buFont typeface="Arial" charset="0"/>
              <a:buChar char="•"/>
            </a:pPr>
            <a:endParaRPr lang="fr-FR" dirty="0"/>
          </a:p>
          <a:p>
            <a:pPr marL="285750" indent="-285750">
              <a:buFont typeface="Arial" charset="0"/>
              <a:buChar char="•"/>
            </a:pPr>
            <a:r>
              <a:rPr lang="fr-FR" dirty="0"/>
              <a:t>Plan de travail mal organisé</a:t>
            </a:r>
          </a:p>
          <a:p>
            <a:pPr marL="285750" indent="-285750">
              <a:buFont typeface="Arial" charset="0"/>
              <a:buChar char="•"/>
            </a:pPr>
            <a:endParaRPr lang="fr-FR" dirty="0"/>
          </a:p>
          <a:p>
            <a:pPr marL="285750" indent="-285750">
              <a:buFont typeface="Arial" charset="0"/>
              <a:buChar char="•"/>
            </a:pPr>
            <a:r>
              <a:rPr lang="fr-FR" dirty="0"/>
              <a:t>Certaines soles dressées à  l’envers dans l'assiette</a:t>
            </a:r>
          </a:p>
          <a:p>
            <a:pPr marL="285750" indent="-285750">
              <a:buFont typeface="Arial" charset="0"/>
              <a:buChar char="•"/>
            </a:pPr>
            <a:endParaRPr lang="fr-FR" dirty="0"/>
          </a:p>
          <a:p>
            <a:pPr marL="285750" indent="-285750">
              <a:buFont typeface="Arial" charset="0"/>
              <a:buChar char="•"/>
            </a:pPr>
            <a:r>
              <a:rPr lang="fr-FR" dirty="0"/>
              <a:t>Les annonces au passe n’étaient pas assez claires</a:t>
            </a:r>
          </a:p>
          <a:p>
            <a:pPr marL="285750" indent="-285750">
              <a:buFont typeface="Arial" charset="0"/>
              <a:buChar char="•"/>
            </a:pPr>
            <a:endParaRPr lang="fr-FR" dirty="0"/>
          </a:p>
          <a:p>
            <a:pPr marL="285750" indent="-285750">
              <a:buFont typeface="Arial" charset="0"/>
              <a:buChar char="•"/>
            </a:pPr>
            <a:endParaRPr lang="fr-FR" dirty="0"/>
          </a:p>
          <a:p>
            <a:endParaRPr lang="fr-FR" dirty="0"/>
          </a:p>
        </p:txBody>
      </p:sp>
    </p:spTree>
    <p:extLst>
      <p:ext uri="{BB962C8B-B14F-4D97-AF65-F5344CB8AC3E}">
        <p14:creationId xmlns:p14="http://schemas.microsoft.com/office/powerpoint/2010/main" val="325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8.wav"/>
                                        </p:tgtEl>
                                      </p:cMediaNode>
                                    </p:audio>
                                  </p:subTnLst>
                                </p:cTn>
                              </p:par>
                            </p:childTnLst>
                          </p:cTn>
                        </p:par>
                        <p:par>
                          <p:cTn id="7" fill="hold">
                            <p:stCondLst>
                              <p:cond delay="0"/>
                            </p:stCondLst>
                            <p:childTnLst>
                              <p:par>
                                <p:cTn id="8" presetID="42" presetClass="entr" presetSubtype="0" fill="hold" grpId="0" nodeType="afterEffect">
                                  <p:stCondLst>
                                    <p:cond delay="1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2000"/>
                            </p:stCondLst>
                            <p:childTnLst>
                              <p:par>
                                <p:cTn id="14" presetID="42" presetClass="entr" presetSubtype="0" fill="hold" grpId="0" nodeType="after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2060848"/>
            <a:ext cx="3816424" cy="3024336"/>
          </a:xfrm>
          <a:prstGeom prst="rect">
            <a:avLst/>
          </a:prstGeom>
          <a:solidFill>
            <a:schemeClr val="accent2">
              <a:lumMod val="40000"/>
              <a:lumOff val="60000"/>
            </a:schemeClr>
          </a:solidFill>
          <a:ln>
            <a:solidFill>
              <a:schemeClr val="accent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t"/>
          <a:lstStyle/>
          <a:p>
            <a:pPr algn="ctr"/>
            <a:r>
              <a:rPr lang="fr-FR" sz="2000" b="1" dirty="0"/>
              <a:t>Les points positifs</a:t>
            </a:r>
            <a:endParaRPr lang="fr-FR" sz="2000" dirty="0"/>
          </a:p>
          <a:p>
            <a:endParaRPr lang="fr-FR" dirty="0"/>
          </a:p>
          <a:p>
            <a:pPr marL="285750" indent="-285750">
              <a:buFont typeface="Arial" charset="0"/>
              <a:buChar char="•"/>
            </a:pPr>
            <a:r>
              <a:rPr lang="fr-FR" dirty="0"/>
              <a:t>Horaires de mise en place respectés</a:t>
            </a:r>
          </a:p>
          <a:p>
            <a:pPr marL="285750" indent="-285750">
              <a:buFont typeface="Arial" charset="0"/>
              <a:buChar char="•"/>
            </a:pPr>
            <a:r>
              <a:rPr lang="fr-FR" dirty="0"/>
              <a:t>Bon déroulement du service</a:t>
            </a:r>
          </a:p>
          <a:p>
            <a:pPr marL="285750" indent="-285750">
              <a:buFont typeface="Arial" charset="0"/>
              <a:buChar char="•"/>
            </a:pPr>
            <a:r>
              <a:rPr lang="fr-FR" dirty="0"/>
              <a:t>Des bons retours des clients</a:t>
            </a:r>
          </a:p>
          <a:p>
            <a:pPr marL="285750" indent="-285750">
              <a:buFont typeface="Arial" charset="0"/>
              <a:buChar char="•"/>
            </a:pPr>
            <a:endParaRPr lang="fr-FR" dirty="0"/>
          </a:p>
          <a:p>
            <a:endParaRPr lang="fr-FR" dirty="0"/>
          </a:p>
        </p:txBody>
      </p:sp>
      <p:sp>
        <p:nvSpPr>
          <p:cNvPr id="4" name="Rectangle 3"/>
          <p:cNvSpPr/>
          <p:nvPr/>
        </p:nvSpPr>
        <p:spPr>
          <a:xfrm>
            <a:off x="4539630" y="2060848"/>
            <a:ext cx="4064818" cy="3024336"/>
          </a:xfrm>
          <a:prstGeom prst="rect">
            <a:avLst/>
          </a:prstGeom>
          <a:solidFill>
            <a:schemeClr val="accent2">
              <a:lumMod val="40000"/>
              <a:lumOff val="60000"/>
            </a:schemeClr>
          </a:solidFill>
          <a:ln>
            <a:solidFill>
              <a:schemeClr val="accent2">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fr-FR" sz="2000" b="1" dirty="0"/>
              <a:t>Les axes d’amélioration :</a:t>
            </a:r>
          </a:p>
          <a:p>
            <a:endParaRPr lang="fr-FR" dirty="0"/>
          </a:p>
          <a:p>
            <a:pPr marL="285750" indent="-285750">
              <a:buFont typeface="Arial" charset="0"/>
              <a:buChar char="•"/>
            </a:pPr>
            <a:r>
              <a:rPr lang="fr-FR" dirty="0"/>
              <a:t>Des clients ont demandé des croûtons avec la bisque</a:t>
            </a:r>
          </a:p>
          <a:p>
            <a:pPr marL="285750" indent="-285750">
              <a:buFont typeface="Arial" charset="0"/>
              <a:buChar char="•"/>
            </a:pPr>
            <a:r>
              <a:rPr lang="fr-FR" dirty="0"/>
              <a:t>Quelques soles étaient juste cuites</a:t>
            </a:r>
          </a:p>
          <a:p>
            <a:pPr marL="285750" indent="-285750">
              <a:buFont typeface="Arial" charset="0"/>
              <a:buChar char="•"/>
            </a:pPr>
            <a:r>
              <a:rPr lang="fr-FR" dirty="0"/>
              <a:t>Certaines étaient présentées à  l’envers</a:t>
            </a:r>
          </a:p>
          <a:p>
            <a:pPr marL="285750" indent="-285750">
              <a:buFont typeface="Arial" charset="0"/>
              <a:buChar char="•"/>
            </a:pPr>
            <a:r>
              <a:rPr lang="fr-FR" dirty="0"/>
              <a:t>Les annonces au passe n’étaient pas assez claires</a:t>
            </a:r>
          </a:p>
          <a:p>
            <a:pPr marL="285750" indent="-285750">
              <a:buFont typeface="Arial" charset="0"/>
              <a:buChar char="•"/>
            </a:pPr>
            <a:endParaRPr lang="fr-FR" dirty="0"/>
          </a:p>
          <a:p>
            <a:pPr marL="285750" indent="-285750">
              <a:buFont typeface="Arial" charset="0"/>
              <a:buChar char="•"/>
            </a:pPr>
            <a:endParaRPr lang="fr-FR" dirty="0"/>
          </a:p>
          <a:p>
            <a:endParaRPr lang="fr-FR" dirty="0"/>
          </a:p>
        </p:txBody>
      </p:sp>
      <p:sp>
        <p:nvSpPr>
          <p:cNvPr id="5" name="ZoneTexte 4"/>
          <p:cNvSpPr txBox="1"/>
          <p:nvPr/>
        </p:nvSpPr>
        <p:spPr>
          <a:xfrm>
            <a:off x="683568" y="260648"/>
            <a:ext cx="7632848" cy="707886"/>
          </a:xfrm>
          <a:prstGeom prst="rect">
            <a:avLst/>
          </a:prstGeom>
          <a:solidFill>
            <a:schemeClr val="accent2">
              <a:lumMod val="40000"/>
              <a:lumOff val="6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b="1" dirty="0"/>
              <a:t>SYNTHESE SEANCE GROUPE EN CUISINE</a:t>
            </a:r>
          </a:p>
          <a:p>
            <a:pPr algn="ctr"/>
            <a:r>
              <a:rPr lang="fr-FR" sz="2000" dirty="0">
                <a:solidFill>
                  <a:schemeClr val="accent3">
                    <a:lumMod val="60000"/>
                    <a:lumOff val="40000"/>
                  </a:schemeClr>
                </a:solidFill>
              </a:rPr>
              <a:t>(ELABOR</a:t>
            </a:r>
            <a:r>
              <a:rPr lang="fr-FR" sz="2000" dirty="0">
                <a:solidFill>
                  <a:schemeClr val="accent3">
                    <a:lumMod val="60000"/>
                    <a:lumOff val="40000"/>
                  </a:schemeClr>
                </a:solidFill>
                <a:latin typeface="Century Schoolbook"/>
              </a:rPr>
              <a:t>ÉE</a:t>
            </a:r>
            <a:r>
              <a:rPr lang="fr-FR" sz="2000" dirty="0">
                <a:solidFill>
                  <a:schemeClr val="accent3">
                    <a:lumMod val="60000"/>
                    <a:lumOff val="40000"/>
                  </a:schemeClr>
                </a:solidFill>
              </a:rPr>
              <a:t> PAR LES </a:t>
            </a:r>
            <a:r>
              <a:rPr lang="fr-FR" sz="2000" dirty="0">
                <a:solidFill>
                  <a:schemeClr val="accent3">
                    <a:lumMod val="60000"/>
                    <a:lumOff val="40000"/>
                  </a:schemeClr>
                </a:solidFill>
                <a:latin typeface="Century Schoolbook"/>
              </a:rPr>
              <a:t>É</a:t>
            </a:r>
            <a:r>
              <a:rPr lang="fr-FR" sz="2000" dirty="0">
                <a:solidFill>
                  <a:schemeClr val="accent3">
                    <a:lumMod val="60000"/>
                    <a:lumOff val="40000"/>
                  </a:schemeClr>
                </a:solidFill>
              </a:rPr>
              <a:t>LÈVES)</a:t>
            </a:r>
          </a:p>
        </p:txBody>
      </p:sp>
      <p:pic>
        <p:nvPicPr>
          <p:cNvPr id="6" name="Imag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353" y="216130"/>
            <a:ext cx="571166" cy="796921"/>
          </a:xfrm>
          <a:prstGeom prst="ellipse">
            <a:avLst/>
          </a:prstGeom>
          <a:noFill/>
          <a:ln>
            <a:noFill/>
          </a:ln>
        </p:spPr>
      </p:pic>
    </p:spTree>
    <p:extLst>
      <p:ext uri="{BB962C8B-B14F-4D97-AF65-F5344CB8AC3E}">
        <p14:creationId xmlns:p14="http://schemas.microsoft.com/office/powerpoint/2010/main" val="318996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29.wav"/>
                                        </p:tgtEl>
                                      </p:cMediaNode>
                                    </p:audio>
                                  </p:sub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DIAPO29.wav"/>
                                        </p:tgtEl>
                                      </p:cMediaNode>
                                    </p:audio>
                                  </p:subTnLst>
                                </p:cTn>
                              </p:par>
                            </p:childTnLst>
                          </p:cTn>
                        </p:par>
                        <p:par>
                          <p:cTn id="10" fill="hold">
                            <p:stCondLst>
                              <p:cond delay="0"/>
                            </p:stCondLst>
                            <p:childTnLst>
                              <p:par>
                                <p:cTn id="11" presetID="42" presetClass="entr" presetSubtype="0" fill="hold" grpId="0" nodeType="after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Résultat de recherche d'images pour &quot;bonhomme 3d travail de group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8" name="ZoneTexte 7"/>
          <p:cNvSpPr txBox="1"/>
          <p:nvPr/>
        </p:nvSpPr>
        <p:spPr>
          <a:xfrm>
            <a:off x="-136330" y="6309320"/>
            <a:ext cx="582717" cy="523220"/>
          </a:xfrm>
          <a:prstGeom prst="rect">
            <a:avLst/>
          </a:prstGeom>
          <a:noFill/>
        </p:spPr>
        <p:txBody>
          <a:bodyPr wrap="square" rtlCol="0">
            <a:spAutoFit/>
          </a:bodyPr>
          <a:lstStyle/>
          <a:p>
            <a:pPr algn="ctr"/>
            <a:r>
              <a:rPr lang="fr-FR" sz="1400" i="1" dirty="0">
                <a:solidFill>
                  <a:schemeClr val="bg1">
                    <a:lumMod val="95000"/>
                  </a:schemeClr>
                </a:solidFill>
                <a:latin typeface="Arial Narrow" panose="020B0606020202030204" pitchFamily="34" charset="0"/>
              </a:rPr>
              <a:t>LP</a:t>
            </a:r>
          </a:p>
          <a:p>
            <a:pPr algn="ctr"/>
            <a:r>
              <a:rPr lang="fr-FR" sz="1400" i="1" dirty="0">
                <a:solidFill>
                  <a:schemeClr val="bg1">
                    <a:lumMod val="95000"/>
                  </a:schemeClr>
                </a:solidFill>
                <a:latin typeface="Arial Narrow" panose="020B0606020202030204" pitchFamily="34" charset="0"/>
              </a:rPr>
              <a:t>MS</a:t>
            </a:r>
          </a:p>
        </p:txBody>
      </p:sp>
      <p:sp>
        <p:nvSpPr>
          <p:cNvPr id="43" name="Rectangle 42"/>
          <p:cNvSpPr/>
          <p:nvPr/>
        </p:nvSpPr>
        <p:spPr>
          <a:xfrm>
            <a:off x="5097810" y="620688"/>
            <a:ext cx="3362622" cy="547260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p:cNvSpPr/>
          <p:nvPr/>
        </p:nvSpPr>
        <p:spPr>
          <a:xfrm>
            <a:off x="937772" y="620688"/>
            <a:ext cx="3362622" cy="547260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ZoneTexte 53"/>
          <p:cNvSpPr txBox="1"/>
          <p:nvPr/>
        </p:nvSpPr>
        <p:spPr>
          <a:xfrm>
            <a:off x="949846" y="648070"/>
            <a:ext cx="3240360" cy="369332"/>
          </a:xfrm>
          <a:prstGeom prst="rect">
            <a:avLst/>
          </a:prstGeom>
          <a:solidFill>
            <a:schemeClr val="accent1">
              <a:lumMod val="40000"/>
              <a:lumOff val="60000"/>
            </a:schemeClr>
          </a:solidFill>
        </p:spPr>
        <p:txBody>
          <a:bodyPr wrap="square" rtlCol="0">
            <a:spAutoFit/>
          </a:bodyPr>
          <a:lstStyle/>
          <a:p>
            <a:pPr algn="ctr"/>
            <a:r>
              <a:rPr lang="fr-FR" b="1" dirty="0">
                <a:latin typeface="Arial Narrow" panose="020B0606020202030204" pitchFamily="34" charset="0"/>
              </a:rPr>
              <a:t>Semaine A</a:t>
            </a:r>
          </a:p>
        </p:txBody>
      </p:sp>
      <p:sp>
        <p:nvSpPr>
          <p:cNvPr id="56" name="ZoneTexte 55"/>
          <p:cNvSpPr txBox="1"/>
          <p:nvPr/>
        </p:nvSpPr>
        <p:spPr>
          <a:xfrm>
            <a:off x="5180954" y="648070"/>
            <a:ext cx="3207470" cy="369332"/>
          </a:xfrm>
          <a:prstGeom prst="rect">
            <a:avLst/>
          </a:prstGeom>
          <a:solidFill>
            <a:schemeClr val="accent1">
              <a:lumMod val="40000"/>
              <a:lumOff val="60000"/>
            </a:schemeClr>
          </a:solidFill>
        </p:spPr>
        <p:txBody>
          <a:bodyPr wrap="square" rtlCol="0">
            <a:spAutoFit/>
          </a:bodyPr>
          <a:lstStyle/>
          <a:p>
            <a:pPr algn="ctr"/>
            <a:r>
              <a:rPr lang="fr-FR" b="1" dirty="0">
                <a:latin typeface="Arial Narrow" panose="020B0606020202030204" pitchFamily="34" charset="0"/>
              </a:rPr>
              <a:t>Semaine B</a:t>
            </a:r>
          </a:p>
        </p:txBody>
      </p:sp>
      <p:sp>
        <p:nvSpPr>
          <p:cNvPr id="64" name="ZoneTexte 63"/>
          <p:cNvSpPr txBox="1"/>
          <p:nvPr/>
        </p:nvSpPr>
        <p:spPr>
          <a:xfrm>
            <a:off x="1259632" y="1196752"/>
            <a:ext cx="1133425" cy="307777"/>
          </a:xfrm>
          <a:prstGeom prst="rect">
            <a:avLst/>
          </a:prstGeom>
          <a:noFill/>
        </p:spPr>
        <p:txBody>
          <a:bodyPr wrap="square" rtlCol="0">
            <a:spAutoFit/>
          </a:bodyPr>
          <a:lstStyle/>
          <a:p>
            <a:pPr algn="ctr"/>
            <a:r>
              <a:rPr lang="fr-FR" sz="1400" i="1" dirty="0">
                <a:latin typeface="Arial Narrow" panose="020B0606020202030204" pitchFamily="34" charset="0"/>
              </a:rPr>
              <a:t>Groupe 1</a:t>
            </a:r>
            <a:endParaRPr lang="fr-FR" sz="1400" b="1" i="1" dirty="0">
              <a:latin typeface="Arial Narrow" panose="020B0606020202030204" pitchFamily="34" charset="0"/>
            </a:endParaRPr>
          </a:p>
        </p:txBody>
      </p:sp>
      <p:sp>
        <p:nvSpPr>
          <p:cNvPr id="65" name="ZoneTexte 64"/>
          <p:cNvSpPr txBox="1"/>
          <p:nvPr/>
        </p:nvSpPr>
        <p:spPr>
          <a:xfrm>
            <a:off x="2627784" y="1196752"/>
            <a:ext cx="1133425" cy="307777"/>
          </a:xfrm>
          <a:prstGeom prst="rect">
            <a:avLst/>
          </a:prstGeom>
          <a:noFill/>
        </p:spPr>
        <p:txBody>
          <a:bodyPr wrap="square" rtlCol="0">
            <a:spAutoFit/>
          </a:bodyPr>
          <a:lstStyle/>
          <a:p>
            <a:pPr algn="ctr"/>
            <a:r>
              <a:rPr lang="fr-FR" sz="1400" i="1" dirty="0">
                <a:latin typeface="Arial Narrow" panose="020B0606020202030204" pitchFamily="34" charset="0"/>
              </a:rPr>
              <a:t>Groupe 2</a:t>
            </a:r>
            <a:endParaRPr lang="fr-FR" sz="1400" b="1" i="1" dirty="0">
              <a:latin typeface="Arial Narrow" panose="020B0606020202030204" pitchFamily="34"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88" t="24626" r="3594" b="16406"/>
          <a:stretch/>
        </p:blipFill>
        <p:spPr bwMode="auto">
          <a:xfrm>
            <a:off x="1006088" y="3140692"/>
            <a:ext cx="3127876" cy="164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88" t="24626" r="3594" b="16406"/>
          <a:stretch/>
        </p:blipFill>
        <p:spPr bwMode="auto">
          <a:xfrm>
            <a:off x="5260548" y="3140692"/>
            <a:ext cx="3127876" cy="164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689" y="1556792"/>
            <a:ext cx="5238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012" y="1570812"/>
            <a:ext cx="523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ZoneTexte 89"/>
          <p:cNvSpPr txBox="1"/>
          <p:nvPr/>
        </p:nvSpPr>
        <p:spPr>
          <a:xfrm>
            <a:off x="6876256" y="1196752"/>
            <a:ext cx="1133425" cy="307777"/>
          </a:xfrm>
          <a:prstGeom prst="rect">
            <a:avLst/>
          </a:prstGeom>
          <a:noFill/>
        </p:spPr>
        <p:txBody>
          <a:bodyPr wrap="square" rtlCol="0">
            <a:spAutoFit/>
          </a:bodyPr>
          <a:lstStyle/>
          <a:p>
            <a:pPr algn="ctr"/>
            <a:r>
              <a:rPr lang="fr-FR" sz="1400" i="1" dirty="0">
                <a:latin typeface="Arial Narrow" panose="020B0606020202030204" pitchFamily="34" charset="0"/>
              </a:rPr>
              <a:t>Groupe 1</a:t>
            </a:r>
            <a:endParaRPr lang="fr-FR" sz="1400" b="1" i="1" dirty="0">
              <a:latin typeface="Arial Narrow" panose="020B0606020202030204" pitchFamily="34" charset="0"/>
            </a:endParaRPr>
          </a:p>
        </p:txBody>
      </p:sp>
      <p:sp>
        <p:nvSpPr>
          <p:cNvPr id="91" name="ZoneTexte 90"/>
          <p:cNvSpPr txBox="1"/>
          <p:nvPr/>
        </p:nvSpPr>
        <p:spPr>
          <a:xfrm>
            <a:off x="5598815" y="1196752"/>
            <a:ext cx="1133425" cy="307777"/>
          </a:xfrm>
          <a:prstGeom prst="rect">
            <a:avLst/>
          </a:prstGeom>
          <a:noFill/>
        </p:spPr>
        <p:txBody>
          <a:bodyPr wrap="square" rtlCol="0">
            <a:spAutoFit/>
          </a:bodyPr>
          <a:lstStyle/>
          <a:p>
            <a:pPr algn="ctr"/>
            <a:r>
              <a:rPr lang="fr-FR" sz="1400" i="1" dirty="0">
                <a:latin typeface="Arial Narrow" panose="020B0606020202030204" pitchFamily="34" charset="0"/>
              </a:rPr>
              <a:t>Groupe 2</a:t>
            </a:r>
            <a:endParaRPr lang="fr-FR" sz="1400" b="1" i="1" dirty="0">
              <a:latin typeface="Arial Narrow" panose="020B0606020202030204" pitchFamily="34" charset="0"/>
            </a:endParaRPr>
          </a:p>
        </p:txBody>
      </p:sp>
      <p:pic>
        <p:nvPicPr>
          <p:cNvPr id="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025" y="1556792"/>
            <a:ext cx="5238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8264" y="1577430"/>
            <a:ext cx="52387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cteur droit avec flèche 9"/>
          <p:cNvCxnSpPr/>
          <p:nvPr/>
        </p:nvCxnSpPr>
        <p:spPr>
          <a:xfrm>
            <a:off x="1846626" y="2412538"/>
            <a:ext cx="0" cy="1148530"/>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94" name="Connecteur droit avec flèche 93"/>
          <p:cNvCxnSpPr/>
          <p:nvPr/>
        </p:nvCxnSpPr>
        <p:spPr>
          <a:xfrm>
            <a:off x="6217962" y="2342605"/>
            <a:ext cx="0" cy="1148530"/>
          </a:xfrm>
          <a:prstGeom prst="straightConnector1">
            <a:avLst/>
          </a:prstGeom>
          <a:ln>
            <a:solidFill>
              <a:srgbClr val="003399"/>
            </a:solidFill>
            <a:tailEnd type="arrow"/>
          </a:ln>
        </p:spPr>
        <p:style>
          <a:lnRef idx="2">
            <a:schemeClr val="accent1"/>
          </a:lnRef>
          <a:fillRef idx="0">
            <a:schemeClr val="accent1"/>
          </a:fillRef>
          <a:effectRef idx="1">
            <a:schemeClr val="accent1"/>
          </a:effectRef>
          <a:fontRef idx="minor">
            <a:schemeClr val="tx1"/>
          </a:fontRef>
        </p:style>
      </p:cxnSp>
      <p:cxnSp>
        <p:nvCxnSpPr>
          <p:cNvPr id="95" name="Connecteur droit avec flèche 94"/>
          <p:cNvCxnSpPr/>
          <p:nvPr/>
        </p:nvCxnSpPr>
        <p:spPr>
          <a:xfrm>
            <a:off x="3281066" y="2342605"/>
            <a:ext cx="0" cy="1148530"/>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Connecteur droit avec flèche 95"/>
          <p:cNvCxnSpPr/>
          <p:nvPr/>
        </p:nvCxnSpPr>
        <p:spPr>
          <a:xfrm>
            <a:off x="7524328" y="2352478"/>
            <a:ext cx="0" cy="1148530"/>
          </a:xfrm>
          <a:prstGeom prst="straightConnector1">
            <a:avLst/>
          </a:prstGeom>
          <a:ln>
            <a:solidFill>
              <a:srgbClr val="CC0000"/>
            </a:solidFill>
            <a:tailEnd type="arrow"/>
          </a:ln>
        </p:spPr>
        <p:style>
          <a:lnRef idx="2">
            <a:schemeClr val="accent1"/>
          </a:lnRef>
          <a:fillRef idx="0">
            <a:schemeClr val="accent1"/>
          </a:fillRef>
          <a:effectRef idx="1">
            <a:schemeClr val="accent1"/>
          </a:effectRef>
          <a:fontRef idx="minor">
            <a:schemeClr val="tx1"/>
          </a:fontRef>
        </p:style>
      </p:cxnSp>
      <p:sp>
        <p:nvSpPr>
          <p:cNvPr id="75" name="ZoneTexte 74"/>
          <p:cNvSpPr txBox="1"/>
          <p:nvPr/>
        </p:nvSpPr>
        <p:spPr>
          <a:xfrm>
            <a:off x="1294280" y="2832915"/>
            <a:ext cx="2266573" cy="307777"/>
          </a:xfrm>
          <a:prstGeom prst="rect">
            <a:avLst/>
          </a:prstGeom>
          <a:solidFill>
            <a:schemeClr val="bg1"/>
          </a:solidFill>
        </p:spPr>
        <p:txBody>
          <a:bodyPr wrap="square" rtlCol="0">
            <a:spAutoFit/>
          </a:bodyPr>
          <a:lstStyle/>
          <a:p>
            <a:pPr algn="ctr"/>
            <a:r>
              <a:rPr lang="fr-FR" sz="1400" i="1" dirty="0">
                <a:latin typeface="Arial Narrow" panose="020B0606020202030204" pitchFamily="34" charset="0"/>
              </a:rPr>
              <a:t>Situation professionnelle 1  </a:t>
            </a:r>
            <a:endParaRPr lang="fr-FR" sz="1400" b="1" i="1" dirty="0">
              <a:latin typeface="Arial Narrow" panose="020B0606020202030204" pitchFamily="34" charset="0"/>
            </a:endParaRPr>
          </a:p>
        </p:txBody>
      </p:sp>
      <p:sp>
        <p:nvSpPr>
          <p:cNvPr id="88" name="ZoneTexte 87"/>
          <p:cNvSpPr txBox="1"/>
          <p:nvPr/>
        </p:nvSpPr>
        <p:spPr>
          <a:xfrm>
            <a:off x="5751384" y="2832915"/>
            <a:ext cx="2266573" cy="307777"/>
          </a:xfrm>
          <a:prstGeom prst="rect">
            <a:avLst/>
          </a:prstGeom>
          <a:solidFill>
            <a:schemeClr val="bg1"/>
          </a:solidFill>
        </p:spPr>
        <p:txBody>
          <a:bodyPr wrap="square" rtlCol="0">
            <a:spAutoFit/>
          </a:bodyPr>
          <a:lstStyle/>
          <a:p>
            <a:pPr algn="ctr"/>
            <a:r>
              <a:rPr lang="fr-FR" sz="1400" i="1" dirty="0">
                <a:latin typeface="Arial Narrow" panose="020B0606020202030204" pitchFamily="34" charset="0"/>
              </a:rPr>
              <a:t>Situation professionnelle  </a:t>
            </a:r>
            <a:r>
              <a:rPr lang="fr-FR" sz="1400" b="1" i="1" dirty="0">
                <a:latin typeface="Arial Narrow" panose="020B0606020202030204" pitchFamily="34" charset="0"/>
              </a:rPr>
              <a:t>2</a:t>
            </a:r>
          </a:p>
        </p:txBody>
      </p:sp>
      <p:sp>
        <p:nvSpPr>
          <p:cNvPr id="97" name="ZoneTexte 96"/>
          <p:cNvSpPr txBox="1"/>
          <p:nvPr/>
        </p:nvSpPr>
        <p:spPr>
          <a:xfrm>
            <a:off x="4147868" y="2695865"/>
            <a:ext cx="1133425" cy="523220"/>
          </a:xfrm>
          <a:prstGeom prst="rect">
            <a:avLst/>
          </a:prstGeom>
          <a:noFill/>
        </p:spPr>
        <p:txBody>
          <a:bodyPr wrap="square" rtlCol="0">
            <a:spAutoFit/>
          </a:bodyPr>
          <a:lstStyle/>
          <a:p>
            <a:pPr algn="ctr"/>
            <a:r>
              <a:rPr lang="fr-FR" sz="1400" i="1" dirty="0">
                <a:latin typeface="Arial Narrow" panose="020B0606020202030204" pitchFamily="34" charset="0"/>
              </a:rPr>
              <a:t>Compétences </a:t>
            </a:r>
            <a:r>
              <a:rPr lang="fr-FR" sz="1400" b="1" i="1" dirty="0">
                <a:latin typeface="Arial Narrow" panose="020B0606020202030204" pitchFamily="34" charset="0"/>
              </a:rPr>
              <a:t>identiques</a:t>
            </a:r>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0753" y="3274742"/>
            <a:ext cx="2750282" cy="33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648" y="4369834"/>
            <a:ext cx="192516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0653" y="4159318"/>
            <a:ext cx="627853" cy="62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itre 1"/>
          <p:cNvSpPr txBox="1">
            <a:spLocks/>
          </p:cNvSpPr>
          <p:nvPr/>
        </p:nvSpPr>
        <p:spPr>
          <a:xfrm>
            <a:off x="0" y="60689"/>
            <a:ext cx="9144000" cy="490066"/>
          </a:xfrm>
          <a:prstGeom prst="rect">
            <a:avLst/>
          </a:prstGeom>
          <a:solidFill>
            <a:srgbClr val="FFC000"/>
          </a:solidFill>
        </p:spPr>
        <p:txBody>
          <a:bodyPr anchor="t">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fr-FR" sz="1600" b="1" dirty="0">
                <a:solidFill>
                  <a:schemeClr val="tx1"/>
                </a:solidFill>
              </a:rPr>
              <a:t>organisation pédagogique préconisée par le diaporama « Enjeux et pédagogie » </a:t>
            </a:r>
          </a:p>
        </p:txBody>
      </p:sp>
      <p:sp>
        <p:nvSpPr>
          <p:cNvPr id="30" name="Zone de texte 2"/>
          <p:cNvSpPr txBox="1">
            <a:spLocks noChangeArrowheads="1"/>
          </p:cNvSpPr>
          <p:nvPr/>
        </p:nvSpPr>
        <p:spPr bwMode="auto">
          <a:xfrm>
            <a:off x="252358" y="6252435"/>
            <a:ext cx="8208074" cy="5847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La semaine suivante, les élèves pourront permuter  et travailler les mêmes compétences (en cuisine ou au restaurant) mais avec un menu et des produits différents.</a:t>
            </a:r>
          </a:p>
        </p:txBody>
      </p:sp>
    </p:spTree>
    <p:extLst>
      <p:ext uri="{BB962C8B-B14F-4D97-AF65-F5344CB8AC3E}">
        <p14:creationId xmlns:p14="http://schemas.microsoft.com/office/powerpoint/2010/main" val="5416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3.wav"/>
                                        </p:tgtEl>
                                      </p:cMediaNode>
                                    </p:audio>
                                  </p:subTnLst>
                                </p:cTn>
                              </p:par>
                            </p:childTnLst>
                          </p:cTn>
                        </p:par>
                        <p:par>
                          <p:cTn id="7" fill="hold">
                            <p:stCondLst>
                              <p:cond delay="0"/>
                            </p:stCondLst>
                            <p:childTnLst>
                              <p:par>
                                <p:cTn id="8" presetID="2" presetClass="entr" presetSubtype="4" fill="hold" grpId="0" nodeType="afterEffect">
                                  <p:stCondLst>
                                    <p:cond delay="2000"/>
                                  </p:stCondLst>
                                  <p:childTnLst>
                                    <p:set>
                                      <p:cBhvr>
                                        <p:cTn id="9" dur="1" fill="hold">
                                          <p:stCondLst>
                                            <p:cond delay="0"/>
                                          </p:stCondLst>
                                        </p:cTn>
                                        <p:tgtEl>
                                          <p:spTgt spid="47"/>
                                        </p:tgtEl>
                                        <p:attrNameLst>
                                          <p:attrName>style.visibility</p:attrName>
                                        </p:attrNameLst>
                                      </p:cBhvr>
                                      <p:to>
                                        <p:strVal val="visible"/>
                                      </p:to>
                                    </p:set>
                                    <p:anim calcmode="lin" valueType="num">
                                      <p:cBhvr additive="base">
                                        <p:cTn id="10" dur="500" fill="hold"/>
                                        <p:tgtEl>
                                          <p:spTgt spid="47"/>
                                        </p:tgtEl>
                                        <p:attrNameLst>
                                          <p:attrName>ppt_x</p:attrName>
                                        </p:attrNameLst>
                                      </p:cBhvr>
                                      <p:tavLst>
                                        <p:tav tm="0">
                                          <p:val>
                                            <p:strVal val="#ppt_x"/>
                                          </p:val>
                                        </p:tav>
                                        <p:tav tm="100000">
                                          <p:val>
                                            <p:strVal val="#ppt_x"/>
                                          </p:val>
                                        </p:tav>
                                      </p:tavLst>
                                    </p:anim>
                                    <p:anim calcmode="lin" valueType="num">
                                      <p:cBhvr additive="base">
                                        <p:cTn id="11" dur="500" fill="hold"/>
                                        <p:tgtEl>
                                          <p:spTgt spid="47"/>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2051"/>
                                        </p:tgtEl>
                                        <p:attrNameLst>
                                          <p:attrName>style.visibility</p:attrName>
                                        </p:attrNameLst>
                                      </p:cBhvr>
                                      <p:to>
                                        <p:strVal val="visible"/>
                                      </p:to>
                                    </p:set>
                                    <p:anim calcmode="lin" valueType="num">
                                      <p:cBhvr additive="base">
                                        <p:cTn id="20" dur="500" fill="hold"/>
                                        <p:tgtEl>
                                          <p:spTgt spid="2051"/>
                                        </p:tgtEl>
                                        <p:attrNameLst>
                                          <p:attrName>ppt_x</p:attrName>
                                        </p:attrNameLst>
                                      </p:cBhvr>
                                      <p:tavLst>
                                        <p:tav tm="0">
                                          <p:val>
                                            <p:strVal val="#ppt_x"/>
                                          </p:val>
                                        </p:tav>
                                        <p:tav tm="100000">
                                          <p:val>
                                            <p:strVal val="#ppt_x"/>
                                          </p:val>
                                        </p:tav>
                                      </p:tavLst>
                                    </p:anim>
                                    <p:anim calcmode="lin" valueType="num">
                                      <p:cBhvr additive="base">
                                        <p:cTn id="21" dur="500" fill="hold"/>
                                        <p:tgtEl>
                                          <p:spTgt spid="2051"/>
                                        </p:tgtEl>
                                        <p:attrNameLst>
                                          <p:attrName>ppt_y</p:attrName>
                                        </p:attrNameLst>
                                      </p:cBhvr>
                                      <p:tavLst>
                                        <p:tav tm="0">
                                          <p:val>
                                            <p:strVal val="1+#ppt_h/2"/>
                                          </p:val>
                                        </p:tav>
                                        <p:tav tm="100000">
                                          <p:val>
                                            <p:strVal val="#ppt_y"/>
                                          </p:val>
                                        </p:tav>
                                      </p:tavLst>
                                    </p:anim>
                                  </p:childTnLst>
                                </p:cTn>
                              </p:par>
                            </p:childTnLst>
                          </p:cTn>
                        </p:par>
                        <p:par>
                          <p:cTn id="22" fill="hold">
                            <p:stCondLst>
                              <p:cond delay="3500"/>
                            </p:stCondLst>
                            <p:childTnLst>
                              <p:par>
                                <p:cTn id="23" presetID="2" presetClass="entr" presetSubtype="4"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 presetClass="entr" presetSubtype="4" fill="hold" grpId="0" nodeType="afterEffect">
                                  <p:stCondLst>
                                    <p:cond delay="0"/>
                                  </p:stCondLst>
                                  <p:childTnLst>
                                    <p:set>
                                      <p:cBhvr>
                                        <p:cTn id="29" dur="1" fill="hold">
                                          <p:stCondLst>
                                            <p:cond delay="0"/>
                                          </p:stCondLst>
                                        </p:cTn>
                                        <p:tgtEl>
                                          <p:spTgt spid="65"/>
                                        </p:tgtEl>
                                        <p:attrNameLst>
                                          <p:attrName>style.visibility</p:attrName>
                                        </p:attrNameLst>
                                      </p:cBhvr>
                                      <p:to>
                                        <p:strVal val="visible"/>
                                      </p:to>
                                    </p:set>
                                    <p:anim calcmode="lin" valueType="num">
                                      <p:cBhvr additive="base">
                                        <p:cTn id="30" dur="500" fill="hold"/>
                                        <p:tgtEl>
                                          <p:spTgt spid="65"/>
                                        </p:tgtEl>
                                        <p:attrNameLst>
                                          <p:attrName>ppt_x</p:attrName>
                                        </p:attrNameLst>
                                      </p:cBhvr>
                                      <p:tavLst>
                                        <p:tav tm="0">
                                          <p:val>
                                            <p:strVal val="#ppt_x"/>
                                          </p:val>
                                        </p:tav>
                                        <p:tav tm="100000">
                                          <p:val>
                                            <p:strVal val="#ppt_x"/>
                                          </p:val>
                                        </p:tav>
                                      </p:tavLst>
                                    </p:anim>
                                    <p:anim calcmode="lin" valueType="num">
                                      <p:cBhvr additive="base">
                                        <p:cTn id="31" dur="500" fill="hold"/>
                                        <p:tgtEl>
                                          <p:spTgt spid="65"/>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fill="hold"/>
                                        <p:tgtEl>
                                          <p:spTgt spid="64"/>
                                        </p:tgtEl>
                                        <p:attrNameLst>
                                          <p:attrName>ppt_x</p:attrName>
                                        </p:attrNameLst>
                                      </p:cBhvr>
                                      <p:tavLst>
                                        <p:tav tm="0">
                                          <p:val>
                                            <p:strVal val="#ppt_x"/>
                                          </p:val>
                                        </p:tav>
                                        <p:tav tm="100000">
                                          <p:val>
                                            <p:strVal val="#ppt_x"/>
                                          </p:val>
                                        </p:tav>
                                      </p:tavLst>
                                    </p:anim>
                                    <p:anim calcmode="lin" valueType="num">
                                      <p:cBhvr additive="base">
                                        <p:cTn id="36" dur="500" fill="hold"/>
                                        <p:tgtEl>
                                          <p:spTgt spid="64"/>
                                        </p:tgtEl>
                                        <p:attrNameLst>
                                          <p:attrName>ppt_y</p:attrName>
                                        </p:attrNameLst>
                                      </p:cBhvr>
                                      <p:tavLst>
                                        <p:tav tm="0">
                                          <p:val>
                                            <p:strVal val="1+#ppt_h/2"/>
                                          </p:val>
                                        </p:tav>
                                        <p:tav tm="100000">
                                          <p:val>
                                            <p:strVal val="#ppt_y"/>
                                          </p:val>
                                        </p:tav>
                                      </p:tavLst>
                                    </p:anim>
                                  </p:childTnLst>
                                </p:cTn>
                              </p:par>
                            </p:childTnLst>
                          </p:cTn>
                        </p:par>
                        <p:par>
                          <p:cTn id="37" fill="hold">
                            <p:stCondLst>
                              <p:cond delay="5000"/>
                            </p:stCondLst>
                            <p:childTnLst>
                              <p:par>
                                <p:cTn id="38" presetID="2" presetClass="entr" presetSubtype="4"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500"/>
                            </p:stCondLst>
                            <p:childTnLst>
                              <p:par>
                                <p:cTn id="43" presetID="2" presetClass="entr" presetSubtype="4" fill="hold" nodeType="after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additive="base">
                                        <p:cTn id="45" dur="500" fill="hold"/>
                                        <p:tgtEl>
                                          <p:spTgt spid="95"/>
                                        </p:tgtEl>
                                        <p:attrNameLst>
                                          <p:attrName>ppt_x</p:attrName>
                                        </p:attrNameLst>
                                      </p:cBhvr>
                                      <p:tavLst>
                                        <p:tav tm="0">
                                          <p:val>
                                            <p:strVal val="#ppt_x"/>
                                          </p:val>
                                        </p:tav>
                                        <p:tav tm="100000">
                                          <p:val>
                                            <p:strVal val="#ppt_x"/>
                                          </p:val>
                                        </p:tav>
                                      </p:tavLst>
                                    </p:anim>
                                    <p:anim calcmode="lin" valueType="num">
                                      <p:cBhvr additive="base">
                                        <p:cTn id="46" dur="500" fill="hold"/>
                                        <p:tgtEl>
                                          <p:spTgt spid="95"/>
                                        </p:tgtEl>
                                        <p:attrNameLst>
                                          <p:attrName>ppt_y</p:attrName>
                                        </p:attrNameLst>
                                      </p:cBhvr>
                                      <p:tavLst>
                                        <p:tav tm="0">
                                          <p:val>
                                            <p:strVal val="1+#ppt_h/2"/>
                                          </p:val>
                                        </p:tav>
                                        <p:tav tm="100000">
                                          <p:val>
                                            <p:strVal val="#ppt_y"/>
                                          </p:val>
                                        </p:tav>
                                      </p:tavLst>
                                    </p:anim>
                                  </p:childTnLst>
                                </p:cTn>
                              </p:par>
                            </p:childTnLst>
                          </p:cTn>
                        </p:par>
                        <p:par>
                          <p:cTn id="47" fill="hold">
                            <p:stCondLst>
                              <p:cond delay="6000"/>
                            </p:stCondLst>
                            <p:childTnLst>
                              <p:par>
                                <p:cTn id="48" presetID="2" presetClass="entr" presetSubtype="4" fill="hold" grpId="0" nodeType="afterEffect">
                                  <p:stCondLst>
                                    <p:cond delay="0"/>
                                  </p:stCondLst>
                                  <p:childTnLst>
                                    <p:set>
                                      <p:cBhvr>
                                        <p:cTn id="49" dur="1" fill="hold">
                                          <p:stCondLst>
                                            <p:cond delay="0"/>
                                          </p:stCondLst>
                                        </p:cTn>
                                        <p:tgtEl>
                                          <p:spTgt spid="75"/>
                                        </p:tgtEl>
                                        <p:attrNameLst>
                                          <p:attrName>style.visibility</p:attrName>
                                        </p:attrNameLst>
                                      </p:cBhvr>
                                      <p:to>
                                        <p:strVal val="visible"/>
                                      </p:to>
                                    </p:set>
                                    <p:anim calcmode="lin" valueType="num">
                                      <p:cBhvr additive="base">
                                        <p:cTn id="50" dur="500" fill="hold"/>
                                        <p:tgtEl>
                                          <p:spTgt spid="75"/>
                                        </p:tgtEl>
                                        <p:attrNameLst>
                                          <p:attrName>ppt_x</p:attrName>
                                        </p:attrNameLst>
                                      </p:cBhvr>
                                      <p:tavLst>
                                        <p:tav tm="0">
                                          <p:val>
                                            <p:strVal val="#ppt_x"/>
                                          </p:val>
                                        </p:tav>
                                        <p:tav tm="100000">
                                          <p:val>
                                            <p:strVal val="#ppt_x"/>
                                          </p:val>
                                        </p:tav>
                                      </p:tavLst>
                                    </p:anim>
                                    <p:anim calcmode="lin" valueType="num">
                                      <p:cBhvr additive="base">
                                        <p:cTn id="51" dur="500" fill="hold"/>
                                        <p:tgtEl>
                                          <p:spTgt spid="75"/>
                                        </p:tgtEl>
                                        <p:attrNameLst>
                                          <p:attrName>ppt_y</p:attrName>
                                        </p:attrNameLst>
                                      </p:cBhvr>
                                      <p:tavLst>
                                        <p:tav tm="0">
                                          <p:val>
                                            <p:strVal val="1+#ppt_h/2"/>
                                          </p:val>
                                        </p:tav>
                                        <p:tav tm="100000">
                                          <p:val>
                                            <p:strVal val="#ppt_y"/>
                                          </p:val>
                                        </p:tav>
                                      </p:tavLst>
                                    </p:anim>
                                  </p:childTnLst>
                                </p:cTn>
                              </p:par>
                            </p:childTnLst>
                          </p:cTn>
                        </p:par>
                        <p:par>
                          <p:cTn id="52" fill="hold">
                            <p:stCondLst>
                              <p:cond delay="6500"/>
                            </p:stCondLst>
                            <p:childTnLst>
                              <p:par>
                                <p:cTn id="53" presetID="2" presetClass="entr" presetSubtype="4" fill="hold" nodeType="afterEffect">
                                  <p:stCondLst>
                                    <p:cond delay="0"/>
                                  </p:stCondLst>
                                  <p:childTnLst>
                                    <p:set>
                                      <p:cBhvr>
                                        <p:cTn id="54" dur="1" fill="hold">
                                          <p:stCondLst>
                                            <p:cond delay="0"/>
                                          </p:stCondLst>
                                        </p:cTn>
                                        <p:tgtEl>
                                          <p:spTgt spid="2050"/>
                                        </p:tgtEl>
                                        <p:attrNameLst>
                                          <p:attrName>style.visibility</p:attrName>
                                        </p:attrNameLst>
                                      </p:cBhvr>
                                      <p:to>
                                        <p:strVal val="visible"/>
                                      </p:to>
                                    </p:set>
                                    <p:anim calcmode="lin" valueType="num">
                                      <p:cBhvr additive="base">
                                        <p:cTn id="55" dur="500" fill="hold"/>
                                        <p:tgtEl>
                                          <p:spTgt spid="2050"/>
                                        </p:tgtEl>
                                        <p:attrNameLst>
                                          <p:attrName>ppt_x</p:attrName>
                                        </p:attrNameLst>
                                      </p:cBhvr>
                                      <p:tavLst>
                                        <p:tav tm="0">
                                          <p:val>
                                            <p:strVal val="#ppt_x"/>
                                          </p:val>
                                        </p:tav>
                                        <p:tav tm="100000">
                                          <p:val>
                                            <p:strVal val="#ppt_x"/>
                                          </p:val>
                                        </p:tav>
                                      </p:tavLst>
                                    </p:anim>
                                    <p:anim calcmode="lin" valueType="num">
                                      <p:cBhvr additive="base">
                                        <p:cTn id="56" dur="500" fill="hold"/>
                                        <p:tgtEl>
                                          <p:spTgt spid="2050"/>
                                        </p:tgtEl>
                                        <p:attrNameLst>
                                          <p:attrName>ppt_y</p:attrName>
                                        </p:attrNameLst>
                                      </p:cBhvr>
                                      <p:tavLst>
                                        <p:tav tm="0">
                                          <p:val>
                                            <p:strVal val="1+#ppt_h/2"/>
                                          </p:val>
                                        </p:tav>
                                        <p:tav tm="100000">
                                          <p:val>
                                            <p:strVal val="#ppt_y"/>
                                          </p:val>
                                        </p:tav>
                                      </p:tavLst>
                                    </p:anim>
                                  </p:childTnLst>
                                </p:cTn>
                              </p:par>
                            </p:childTnLst>
                          </p:cTn>
                        </p:par>
                        <p:par>
                          <p:cTn id="57" fill="hold">
                            <p:stCondLst>
                              <p:cond delay="7000"/>
                            </p:stCondLst>
                            <p:childTnLst>
                              <p:par>
                                <p:cTn id="58" presetID="2" presetClass="entr" presetSubtype="4" fill="hold" grpId="0" nodeType="afterEffect">
                                  <p:stCondLst>
                                    <p:cond delay="1300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ppt_x"/>
                                          </p:val>
                                        </p:tav>
                                        <p:tav tm="100000">
                                          <p:val>
                                            <p:strVal val="#ppt_x"/>
                                          </p:val>
                                        </p:tav>
                                      </p:tavLst>
                                    </p:anim>
                                    <p:anim calcmode="lin" valueType="num">
                                      <p:cBhvr additive="base">
                                        <p:cTn id="61" dur="500" fill="hold"/>
                                        <p:tgtEl>
                                          <p:spTgt spid="43"/>
                                        </p:tgtEl>
                                        <p:attrNameLst>
                                          <p:attrName>ppt_y</p:attrName>
                                        </p:attrNameLst>
                                      </p:cBhvr>
                                      <p:tavLst>
                                        <p:tav tm="0">
                                          <p:val>
                                            <p:strVal val="1+#ppt_h/2"/>
                                          </p:val>
                                        </p:tav>
                                        <p:tav tm="100000">
                                          <p:val>
                                            <p:strVal val="#ppt_y"/>
                                          </p:val>
                                        </p:tav>
                                      </p:tavLst>
                                    </p:anim>
                                  </p:childTnLst>
                                </p:cTn>
                              </p:par>
                            </p:childTnLst>
                          </p:cTn>
                        </p:par>
                        <p:par>
                          <p:cTn id="62" fill="hold">
                            <p:stCondLst>
                              <p:cond delay="20500"/>
                            </p:stCondLst>
                            <p:childTnLst>
                              <p:par>
                                <p:cTn id="63" presetID="2" presetClass="entr" presetSubtype="4"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fill="hold"/>
                                        <p:tgtEl>
                                          <p:spTgt spid="56"/>
                                        </p:tgtEl>
                                        <p:attrNameLst>
                                          <p:attrName>ppt_x</p:attrName>
                                        </p:attrNameLst>
                                      </p:cBhvr>
                                      <p:tavLst>
                                        <p:tav tm="0">
                                          <p:val>
                                            <p:strVal val="#ppt_x"/>
                                          </p:val>
                                        </p:tav>
                                        <p:tav tm="100000">
                                          <p:val>
                                            <p:strVal val="#ppt_x"/>
                                          </p:val>
                                        </p:tav>
                                      </p:tavLst>
                                    </p:anim>
                                    <p:anim calcmode="lin" valueType="num">
                                      <p:cBhvr additive="base">
                                        <p:cTn id="66" dur="500" fill="hold"/>
                                        <p:tgtEl>
                                          <p:spTgt spid="56"/>
                                        </p:tgtEl>
                                        <p:attrNameLst>
                                          <p:attrName>ppt_y</p:attrName>
                                        </p:attrNameLst>
                                      </p:cBhvr>
                                      <p:tavLst>
                                        <p:tav tm="0">
                                          <p:val>
                                            <p:strVal val="1+#ppt_h/2"/>
                                          </p:val>
                                        </p:tav>
                                        <p:tav tm="100000">
                                          <p:val>
                                            <p:strVal val="#ppt_y"/>
                                          </p:val>
                                        </p:tav>
                                      </p:tavLst>
                                    </p:anim>
                                  </p:childTnLst>
                                </p:cTn>
                              </p:par>
                            </p:childTnLst>
                          </p:cTn>
                        </p:par>
                        <p:par>
                          <p:cTn id="67" fill="hold">
                            <p:stCondLst>
                              <p:cond delay="21000"/>
                            </p:stCondLst>
                            <p:childTnLst>
                              <p:par>
                                <p:cTn id="68" presetID="2" presetClass="entr" presetSubtype="4" fill="hold" grpId="0" nodeType="afterEffect">
                                  <p:stCondLst>
                                    <p:cond delay="0"/>
                                  </p:stCondLst>
                                  <p:childTnLst>
                                    <p:set>
                                      <p:cBhvr>
                                        <p:cTn id="69" dur="1" fill="hold">
                                          <p:stCondLst>
                                            <p:cond delay="0"/>
                                          </p:stCondLst>
                                        </p:cTn>
                                        <p:tgtEl>
                                          <p:spTgt spid="91"/>
                                        </p:tgtEl>
                                        <p:attrNameLst>
                                          <p:attrName>style.visibility</p:attrName>
                                        </p:attrNameLst>
                                      </p:cBhvr>
                                      <p:to>
                                        <p:strVal val="visible"/>
                                      </p:to>
                                    </p:set>
                                    <p:anim calcmode="lin" valueType="num">
                                      <p:cBhvr additive="base">
                                        <p:cTn id="70" dur="500" fill="hold"/>
                                        <p:tgtEl>
                                          <p:spTgt spid="91"/>
                                        </p:tgtEl>
                                        <p:attrNameLst>
                                          <p:attrName>ppt_x</p:attrName>
                                        </p:attrNameLst>
                                      </p:cBhvr>
                                      <p:tavLst>
                                        <p:tav tm="0">
                                          <p:val>
                                            <p:strVal val="#ppt_x"/>
                                          </p:val>
                                        </p:tav>
                                        <p:tav tm="100000">
                                          <p:val>
                                            <p:strVal val="#ppt_x"/>
                                          </p:val>
                                        </p:tav>
                                      </p:tavLst>
                                    </p:anim>
                                    <p:anim calcmode="lin" valueType="num">
                                      <p:cBhvr additive="base">
                                        <p:cTn id="71" dur="500" fill="hold"/>
                                        <p:tgtEl>
                                          <p:spTgt spid="91"/>
                                        </p:tgtEl>
                                        <p:attrNameLst>
                                          <p:attrName>ppt_y</p:attrName>
                                        </p:attrNameLst>
                                      </p:cBhvr>
                                      <p:tavLst>
                                        <p:tav tm="0">
                                          <p:val>
                                            <p:strVal val="1+#ppt_h/2"/>
                                          </p:val>
                                        </p:tav>
                                        <p:tav tm="100000">
                                          <p:val>
                                            <p:strVal val="#ppt_y"/>
                                          </p:val>
                                        </p:tav>
                                      </p:tavLst>
                                    </p:anim>
                                  </p:childTnLst>
                                </p:cTn>
                              </p:par>
                            </p:childTnLst>
                          </p:cTn>
                        </p:par>
                        <p:par>
                          <p:cTn id="72" fill="hold">
                            <p:stCondLst>
                              <p:cond delay="21500"/>
                            </p:stCondLst>
                            <p:childTnLst>
                              <p:par>
                                <p:cTn id="73" presetID="2" presetClass="entr" presetSubtype="4" fill="hold" grpId="0" nodeType="after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additive="base">
                                        <p:cTn id="75" dur="500" fill="hold"/>
                                        <p:tgtEl>
                                          <p:spTgt spid="90"/>
                                        </p:tgtEl>
                                        <p:attrNameLst>
                                          <p:attrName>ppt_x</p:attrName>
                                        </p:attrNameLst>
                                      </p:cBhvr>
                                      <p:tavLst>
                                        <p:tav tm="0">
                                          <p:val>
                                            <p:strVal val="#ppt_x"/>
                                          </p:val>
                                        </p:tav>
                                        <p:tav tm="100000">
                                          <p:val>
                                            <p:strVal val="#ppt_x"/>
                                          </p:val>
                                        </p:tav>
                                      </p:tavLst>
                                    </p:anim>
                                    <p:anim calcmode="lin" valueType="num">
                                      <p:cBhvr additive="base">
                                        <p:cTn id="76" dur="500" fill="hold"/>
                                        <p:tgtEl>
                                          <p:spTgt spid="90"/>
                                        </p:tgtEl>
                                        <p:attrNameLst>
                                          <p:attrName>ppt_y</p:attrName>
                                        </p:attrNameLst>
                                      </p:cBhvr>
                                      <p:tavLst>
                                        <p:tav tm="0">
                                          <p:val>
                                            <p:strVal val="1+#ppt_h/2"/>
                                          </p:val>
                                        </p:tav>
                                        <p:tav tm="100000">
                                          <p:val>
                                            <p:strVal val="#ppt_y"/>
                                          </p:val>
                                        </p:tav>
                                      </p:tavLst>
                                    </p:anim>
                                  </p:childTnLst>
                                </p:cTn>
                              </p:par>
                            </p:childTnLst>
                          </p:cTn>
                        </p:par>
                        <p:par>
                          <p:cTn id="77" fill="hold">
                            <p:stCondLst>
                              <p:cond delay="22000"/>
                            </p:stCondLst>
                            <p:childTnLst>
                              <p:par>
                                <p:cTn id="78" presetID="2" presetClass="entr" presetSubtype="4" fill="hold" nodeType="afterEffect">
                                  <p:stCondLst>
                                    <p:cond delay="0"/>
                                  </p:stCondLst>
                                  <p:childTnLst>
                                    <p:set>
                                      <p:cBhvr>
                                        <p:cTn id="79" dur="1" fill="hold">
                                          <p:stCondLst>
                                            <p:cond delay="0"/>
                                          </p:stCondLst>
                                        </p:cTn>
                                        <p:tgtEl>
                                          <p:spTgt spid="92"/>
                                        </p:tgtEl>
                                        <p:attrNameLst>
                                          <p:attrName>style.visibility</p:attrName>
                                        </p:attrNameLst>
                                      </p:cBhvr>
                                      <p:to>
                                        <p:strVal val="visible"/>
                                      </p:to>
                                    </p:set>
                                    <p:anim calcmode="lin" valueType="num">
                                      <p:cBhvr additive="base">
                                        <p:cTn id="80" dur="500" fill="hold"/>
                                        <p:tgtEl>
                                          <p:spTgt spid="92"/>
                                        </p:tgtEl>
                                        <p:attrNameLst>
                                          <p:attrName>ppt_x</p:attrName>
                                        </p:attrNameLst>
                                      </p:cBhvr>
                                      <p:tavLst>
                                        <p:tav tm="0">
                                          <p:val>
                                            <p:strVal val="#ppt_x"/>
                                          </p:val>
                                        </p:tav>
                                        <p:tav tm="100000">
                                          <p:val>
                                            <p:strVal val="#ppt_x"/>
                                          </p:val>
                                        </p:tav>
                                      </p:tavLst>
                                    </p:anim>
                                    <p:anim calcmode="lin" valueType="num">
                                      <p:cBhvr additive="base">
                                        <p:cTn id="81" dur="500" fill="hold"/>
                                        <p:tgtEl>
                                          <p:spTgt spid="92"/>
                                        </p:tgtEl>
                                        <p:attrNameLst>
                                          <p:attrName>ppt_y</p:attrName>
                                        </p:attrNameLst>
                                      </p:cBhvr>
                                      <p:tavLst>
                                        <p:tav tm="0">
                                          <p:val>
                                            <p:strVal val="1+#ppt_h/2"/>
                                          </p:val>
                                        </p:tav>
                                        <p:tav tm="100000">
                                          <p:val>
                                            <p:strVal val="#ppt_y"/>
                                          </p:val>
                                        </p:tav>
                                      </p:tavLst>
                                    </p:anim>
                                  </p:childTnLst>
                                </p:cTn>
                              </p:par>
                            </p:childTnLst>
                          </p:cTn>
                        </p:par>
                        <p:par>
                          <p:cTn id="82" fill="hold">
                            <p:stCondLst>
                              <p:cond delay="22500"/>
                            </p:stCondLst>
                            <p:childTnLst>
                              <p:par>
                                <p:cTn id="83" presetID="2" presetClass="entr" presetSubtype="4" fill="hold" nodeType="afterEffect">
                                  <p:stCondLst>
                                    <p:cond delay="0"/>
                                  </p:stCondLst>
                                  <p:childTnLst>
                                    <p:set>
                                      <p:cBhvr>
                                        <p:cTn id="84" dur="1" fill="hold">
                                          <p:stCondLst>
                                            <p:cond delay="0"/>
                                          </p:stCondLst>
                                        </p:cTn>
                                        <p:tgtEl>
                                          <p:spTgt spid="93"/>
                                        </p:tgtEl>
                                        <p:attrNameLst>
                                          <p:attrName>style.visibility</p:attrName>
                                        </p:attrNameLst>
                                      </p:cBhvr>
                                      <p:to>
                                        <p:strVal val="visible"/>
                                      </p:to>
                                    </p:set>
                                    <p:anim calcmode="lin" valueType="num">
                                      <p:cBhvr additive="base">
                                        <p:cTn id="85" dur="500" fill="hold"/>
                                        <p:tgtEl>
                                          <p:spTgt spid="93"/>
                                        </p:tgtEl>
                                        <p:attrNameLst>
                                          <p:attrName>ppt_x</p:attrName>
                                        </p:attrNameLst>
                                      </p:cBhvr>
                                      <p:tavLst>
                                        <p:tav tm="0">
                                          <p:val>
                                            <p:strVal val="#ppt_x"/>
                                          </p:val>
                                        </p:tav>
                                        <p:tav tm="100000">
                                          <p:val>
                                            <p:strVal val="#ppt_x"/>
                                          </p:val>
                                        </p:tav>
                                      </p:tavLst>
                                    </p:anim>
                                    <p:anim calcmode="lin" valueType="num">
                                      <p:cBhvr additive="base">
                                        <p:cTn id="86" dur="500" fill="hold"/>
                                        <p:tgtEl>
                                          <p:spTgt spid="93"/>
                                        </p:tgtEl>
                                        <p:attrNameLst>
                                          <p:attrName>ppt_y</p:attrName>
                                        </p:attrNameLst>
                                      </p:cBhvr>
                                      <p:tavLst>
                                        <p:tav tm="0">
                                          <p:val>
                                            <p:strVal val="1+#ppt_h/2"/>
                                          </p:val>
                                        </p:tav>
                                        <p:tav tm="100000">
                                          <p:val>
                                            <p:strVal val="#ppt_y"/>
                                          </p:val>
                                        </p:tav>
                                      </p:tavLst>
                                    </p:anim>
                                  </p:childTnLst>
                                </p:cTn>
                              </p:par>
                            </p:childTnLst>
                          </p:cTn>
                        </p:par>
                        <p:par>
                          <p:cTn id="87" fill="hold">
                            <p:stCondLst>
                              <p:cond delay="23000"/>
                            </p:stCondLst>
                            <p:childTnLst>
                              <p:par>
                                <p:cTn id="88" presetID="2" presetClass="entr" presetSubtype="4" fill="hold" nodeType="afterEffect">
                                  <p:stCondLst>
                                    <p:cond delay="0"/>
                                  </p:stCondLst>
                                  <p:childTnLst>
                                    <p:set>
                                      <p:cBhvr>
                                        <p:cTn id="89" dur="1" fill="hold">
                                          <p:stCondLst>
                                            <p:cond delay="0"/>
                                          </p:stCondLst>
                                        </p:cTn>
                                        <p:tgtEl>
                                          <p:spTgt spid="94"/>
                                        </p:tgtEl>
                                        <p:attrNameLst>
                                          <p:attrName>style.visibility</p:attrName>
                                        </p:attrNameLst>
                                      </p:cBhvr>
                                      <p:to>
                                        <p:strVal val="visible"/>
                                      </p:to>
                                    </p:set>
                                    <p:anim calcmode="lin" valueType="num">
                                      <p:cBhvr additive="base">
                                        <p:cTn id="90" dur="500" fill="hold"/>
                                        <p:tgtEl>
                                          <p:spTgt spid="94"/>
                                        </p:tgtEl>
                                        <p:attrNameLst>
                                          <p:attrName>ppt_x</p:attrName>
                                        </p:attrNameLst>
                                      </p:cBhvr>
                                      <p:tavLst>
                                        <p:tav tm="0">
                                          <p:val>
                                            <p:strVal val="#ppt_x"/>
                                          </p:val>
                                        </p:tav>
                                        <p:tav tm="100000">
                                          <p:val>
                                            <p:strVal val="#ppt_x"/>
                                          </p:val>
                                        </p:tav>
                                      </p:tavLst>
                                    </p:anim>
                                    <p:anim calcmode="lin" valueType="num">
                                      <p:cBhvr additive="base">
                                        <p:cTn id="91" dur="500" fill="hold"/>
                                        <p:tgtEl>
                                          <p:spTgt spid="94"/>
                                        </p:tgtEl>
                                        <p:attrNameLst>
                                          <p:attrName>ppt_y</p:attrName>
                                        </p:attrNameLst>
                                      </p:cBhvr>
                                      <p:tavLst>
                                        <p:tav tm="0">
                                          <p:val>
                                            <p:strVal val="1+#ppt_h/2"/>
                                          </p:val>
                                        </p:tav>
                                        <p:tav tm="100000">
                                          <p:val>
                                            <p:strVal val="#ppt_y"/>
                                          </p:val>
                                        </p:tav>
                                      </p:tavLst>
                                    </p:anim>
                                  </p:childTnLst>
                                </p:cTn>
                              </p:par>
                            </p:childTnLst>
                          </p:cTn>
                        </p:par>
                        <p:par>
                          <p:cTn id="92" fill="hold">
                            <p:stCondLst>
                              <p:cond delay="23500"/>
                            </p:stCondLst>
                            <p:childTnLst>
                              <p:par>
                                <p:cTn id="93" presetID="2" presetClass="entr" presetSubtype="4" fill="hold" nodeType="afterEffect">
                                  <p:stCondLst>
                                    <p:cond delay="0"/>
                                  </p:stCondLst>
                                  <p:childTnLst>
                                    <p:set>
                                      <p:cBhvr>
                                        <p:cTn id="94" dur="1" fill="hold">
                                          <p:stCondLst>
                                            <p:cond delay="0"/>
                                          </p:stCondLst>
                                        </p:cTn>
                                        <p:tgtEl>
                                          <p:spTgt spid="96"/>
                                        </p:tgtEl>
                                        <p:attrNameLst>
                                          <p:attrName>style.visibility</p:attrName>
                                        </p:attrNameLst>
                                      </p:cBhvr>
                                      <p:to>
                                        <p:strVal val="visible"/>
                                      </p:to>
                                    </p:set>
                                    <p:anim calcmode="lin" valueType="num">
                                      <p:cBhvr additive="base">
                                        <p:cTn id="95" dur="500" fill="hold"/>
                                        <p:tgtEl>
                                          <p:spTgt spid="96"/>
                                        </p:tgtEl>
                                        <p:attrNameLst>
                                          <p:attrName>ppt_x</p:attrName>
                                        </p:attrNameLst>
                                      </p:cBhvr>
                                      <p:tavLst>
                                        <p:tav tm="0">
                                          <p:val>
                                            <p:strVal val="#ppt_x"/>
                                          </p:val>
                                        </p:tav>
                                        <p:tav tm="100000">
                                          <p:val>
                                            <p:strVal val="#ppt_x"/>
                                          </p:val>
                                        </p:tav>
                                      </p:tavLst>
                                    </p:anim>
                                    <p:anim calcmode="lin" valueType="num">
                                      <p:cBhvr additive="base">
                                        <p:cTn id="96" dur="500" fill="hold"/>
                                        <p:tgtEl>
                                          <p:spTgt spid="96"/>
                                        </p:tgtEl>
                                        <p:attrNameLst>
                                          <p:attrName>ppt_y</p:attrName>
                                        </p:attrNameLst>
                                      </p:cBhvr>
                                      <p:tavLst>
                                        <p:tav tm="0">
                                          <p:val>
                                            <p:strVal val="1+#ppt_h/2"/>
                                          </p:val>
                                        </p:tav>
                                        <p:tav tm="100000">
                                          <p:val>
                                            <p:strVal val="#ppt_y"/>
                                          </p:val>
                                        </p:tav>
                                      </p:tavLst>
                                    </p:anim>
                                  </p:childTnLst>
                                </p:cTn>
                              </p:par>
                            </p:childTnLst>
                          </p:cTn>
                        </p:par>
                        <p:par>
                          <p:cTn id="97" fill="hold">
                            <p:stCondLst>
                              <p:cond delay="24000"/>
                            </p:stCondLst>
                            <p:childTnLst>
                              <p:par>
                                <p:cTn id="98" presetID="2" presetClass="entr" presetSubtype="4" fill="hold" grpId="0" nodeType="afterEffect">
                                  <p:stCondLst>
                                    <p:cond delay="0"/>
                                  </p:stCondLst>
                                  <p:childTnLst>
                                    <p:set>
                                      <p:cBhvr>
                                        <p:cTn id="99" dur="1" fill="hold">
                                          <p:stCondLst>
                                            <p:cond delay="0"/>
                                          </p:stCondLst>
                                        </p:cTn>
                                        <p:tgtEl>
                                          <p:spTgt spid="88"/>
                                        </p:tgtEl>
                                        <p:attrNameLst>
                                          <p:attrName>style.visibility</p:attrName>
                                        </p:attrNameLst>
                                      </p:cBhvr>
                                      <p:to>
                                        <p:strVal val="visible"/>
                                      </p:to>
                                    </p:set>
                                    <p:anim calcmode="lin" valueType="num">
                                      <p:cBhvr additive="base">
                                        <p:cTn id="100" dur="500" fill="hold"/>
                                        <p:tgtEl>
                                          <p:spTgt spid="88"/>
                                        </p:tgtEl>
                                        <p:attrNameLst>
                                          <p:attrName>ppt_x</p:attrName>
                                        </p:attrNameLst>
                                      </p:cBhvr>
                                      <p:tavLst>
                                        <p:tav tm="0">
                                          <p:val>
                                            <p:strVal val="#ppt_x"/>
                                          </p:val>
                                        </p:tav>
                                        <p:tav tm="100000">
                                          <p:val>
                                            <p:strVal val="#ppt_x"/>
                                          </p:val>
                                        </p:tav>
                                      </p:tavLst>
                                    </p:anim>
                                    <p:anim calcmode="lin" valueType="num">
                                      <p:cBhvr additive="base">
                                        <p:cTn id="101" dur="500" fill="hold"/>
                                        <p:tgtEl>
                                          <p:spTgt spid="88"/>
                                        </p:tgtEl>
                                        <p:attrNameLst>
                                          <p:attrName>ppt_y</p:attrName>
                                        </p:attrNameLst>
                                      </p:cBhvr>
                                      <p:tavLst>
                                        <p:tav tm="0">
                                          <p:val>
                                            <p:strVal val="1+#ppt_h/2"/>
                                          </p:val>
                                        </p:tav>
                                        <p:tav tm="100000">
                                          <p:val>
                                            <p:strVal val="#ppt_y"/>
                                          </p:val>
                                        </p:tav>
                                      </p:tavLst>
                                    </p:anim>
                                  </p:childTnLst>
                                </p:cTn>
                              </p:par>
                            </p:childTnLst>
                          </p:cTn>
                        </p:par>
                        <p:par>
                          <p:cTn id="102" fill="hold">
                            <p:stCondLst>
                              <p:cond delay="24500"/>
                            </p:stCondLst>
                            <p:childTnLst>
                              <p:par>
                                <p:cTn id="103" presetID="2" presetClass="entr" presetSubtype="4" fill="hold" nodeType="afterEffect">
                                  <p:stCondLst>
                                    <p:cond delay="6000"/>
                                  </p:stCondLst>
                                  <p:childTnLst>
                                    <p:set>
                                      <p:cBhvr>
                                        <p:cTn id="104" dur="1" fill="hold">
                                          <p:stCondLst>
                                            <p:cond delay="0"/>
                                          </p:stCondLst>
                                        </p:cTn>
                                        <p:tgtEl>
                                          <p:spTgt spid="89"/>
                                        </p:tgtEl>
                                        <p:attrNameLst>
                                          <p:attrName>style.visibility</p:attrName>
                                        </p:attrNameLst>
                                      </p:cBhvr>
                                      <p:to>
                                        <p:strVal val="visible"/>
                                      </p:to>
                                    </p:set>
                                    <p:anim calcmode="lin" valueType="num">
                                      <p:cBhvr additive="base">
                                        <p:cTn id="105" dur="500" fill="hold"/>
                                        <p:tgtEl>
                                          <p:spTgt spid="89"/>
                                        </p:tgtEl>
                                        <p:attrNameLst>
                                          <p:attrName>ppt_x</p:attrName>
                                        </p:attrNameLst>
                                      </p:cBhvr>
                                      <p:tavLst>
                                        <p:tav tm="0">
                                          <p:val>
                                            <p:strVal val="#ppt_x"/>
                                          </p:val>
                                        </p:tav>
                                        <p:tav tm="100000">
                                          <p:val>
                                            <p:strVal val="#ppt_x"/>
                                          </p:val>
                                        </p:tav>
                                      </p:tavLst>
                                    </p:anim>
                                    <p:anim calcmode="lin" valueType="num">
                                      <p:cBhvr additive="base">
                                        <p:cTn id="106" dur="500" fill="hold"/>
                                        <p:tgtEl>
                                          <p:spTgt spid="89"/>
                                        </p:tgtEl>
                                        <p:attrNameLst>
                                          <p:attrName>ppt_y</p:attrName>
                                        </p:attrNameLst>
                                      </p:cBhvr>
                                      <p:tavLst>
                                        <p:tav tm="0">
                                          <p:val>
                                            <p:strVal val="1+#ppt_h/2"/>
                                          </p:val>
                                        </p:tav>
                                        <p:tav tm="100000">
                                          <p:val>
                                            <p:strVal val="#ppt_y"/>
                                          </p:val>
                                        </p:tav>
                                      </p:tavLst>
                                    </p:anim>
                                  </p:childTnLst>
                                </p:cTn>
                              </p:par>
                            </p:childTnLst>
                          </p:cTn>
                        </p:par>
                        <p:par>
                          <p:cTn id="107" fill="hold">
                            <p:stCondLst>
                              <p:cond delay="31000"/>
                            </p:stCondLst>
                            <p:childTnLst>
                              <p:par>
                                <p:cTn id="108" presetID="2" presetClass="entr" presetSubtype="4" fill="hold" grpId="0" nodeType="afterEffect">
                                  <p:stCondLst>
                                    <p:cond delay="0"/>
                                  </p:stCondLst>
                                  <p:childTnLst>
                                    <p:set>
                                      <p:cBhvr>
                                        <p:cTn id="109" dur="1" fill="hold">
                                          <p:stCondLst>
                                            <p:cond delay="0"/>
                                          </p:stCondLst>
                                        </p:cTn>
                                        <p:tgtEl>
                                          <p:spTgt spid="97"/>
                                        </p:tgtEl>
                                        <p:attrNameLst>
                                          <p:attrName>style.visibility</p:attrName>
                                        </p:attrNameLst>
                                      </p:cBhvr>
                                      <p:to>
                                        <p:strVal val="visible"/>
                                      </p:to>
                                    </p:set>
                                    <p:anim calcmode="lin" valueType="num">
                                      <p:cBhvr additive="base">
                                        <p:cTn id="110" dur="500" fill="hold"/>
                                        <p:tgtEl>
                                          <p:spTgt spid="97"/>
                                        </p:tgtEl>
                                        <p:attrNameLst>
                                          <p:attrName>ppt_x</p:attrName>
                                        </p:attrNameLst>
                                      </p:cBhvr>
                                      <p:tavLst>
                                        <p:tav tm="0">
                                          <p:val>
                                            <p:strVal val="#ppt_x"/>
                                          </p:val>
                                        </p:tav>
                                        <p:tav tm="100000">
                                          <p:val>
                                            <p:strVal val="#ppt_x"/>
                                          </p:val>
                                        </p:tav>
                                      </p:tavLst>
                                    </p:anim>
                                    <p:anim calcmode="lin" valueType="num">
                                      <p:cBhvr additive="base">
                                        <p:cTn id="111" dur="500" fill="hold"/>
                                        <p:tgtEl>
                                          <p:spTgt spid="97"/>
                                        </p:tgtEl>
                                        <p:attrNameLst>
                                          <p:attrName>ppt_y</p:attrName>
                                        </p:attrNameLst>
                                      </p:cBhvr>
                                      <p:tavLst>
                                        <p:tav tm="0">
                                          <p:val>
                                            <p:strVal val="1+#ppt_h/2"/>
                                          </p:val>
                                        </p:tav>
                                        <p:tav tm="100000">
                                          <p:val>
                                            <p:strVal val="#ppt_y"/>
                                          </p:val>
                                        </p:tav>
                                      </p:tavLst>
                                    </p:anim>
                                  </p:childTnLst>
                                </p:cTn>
                              </p:par>
                            </p:childTnLst>
                          </p:cTn>
                        </p:par>
                        <p:par>
                          <p:cTn id="112" fill="hold">
                            <p:stCondLst>
                              <p:cond delay="31500"/>
                            </p:stCondLst>
                            <p:childTnLst>
                              <p:par>
                                <p:cTn id="113" presetID="2" presetClass="entr" presetSubtype="4" fill="hold" nodeType="afterEffect">
                                  <p:stCondLst>
                                    <p:cond delay="2000"/>
                                  </p:stCondLst>
                                  <p:childTnLst>
                                    <p:set>
                                      <p:cBhvr>
                                        <p:cTn id="114" dur="1" fill="hold">
                                          <p:stCondLst>
                                            <p:cond delay="0"/>
                                          </p:stCondLst>
                                        </p:cTn>
                                        <p:tgtEl>
                                          <p:spTgt spid="2053"/>
                                        </p:tgtEl>
                                        <p:attrNameLst>
                                          <p:attrName>style.visibility</p:attrName>
                                        </p:attrNameLst>
                                      </p:cBhvr>
                                      <p:to>
                                        <p:strVal val="visible"/>
                                      </p:to>
                                    </p:set>
                                    <p:anim calcmode="lin" valueType="num">
                                      <p:cBhvr additive="base">
                                        <p:cTn id="115" dur="500" fill="hold"/>
                                        <p:tgtEl>
                                          <p:spTgt spid="2053"/>
                                        </p:tgtEl>
                                        <p:attrNameLst>
                                          <p:attrName>ppt_x</p:attrName>
                                        </p:attrNameLst>
                                      </p:cBhvr>
                                      <p:tavLst>
                                        <p:tav tm="0">
                                          <p:val>
                                            <p:strVal val="#ppt_x"/>
                                          </p:val>
                                        </p:tav>
                                        <p:tav tm="100000">
                                          <p:val>
                                            <p:strVal val="#ppt_x"/>
                                          </p:val>
                                        </p:tav>
                                      </p:tavLst>
                                    </p:anim>
                                    <p:anim calcmode="lin" valueType="num">
                                      <p:cBhvr additive="base">
                                        <p:cTn id="116" dur="500" fill="hold"/>
                                        <p:tgtEl>
                                          <p:spTgt spid="2053"/>
                                        </p:tgtEl>
                                        <p:attrNameLst>
                                          <p:attrName>ppt_y</p:attrName>
                                        </p:attrNameLst>
                                      </p:cBhvr>
                                      <p:tavLst>
                                        <p:tav tm="0">
                                          <p:val>
                                            <p:strVal val="1+#ppt_h/2"/>
                                          </p:val>
                                        </p:tav>
                                        <p:tav tm="100000">
                                          <p:val>
                                            <p:strVal val="#ppt_y"/>
                                          </p:val>
                                        </p:tav>
                                      </p:tavLst>
                                    </p:anim>
                                  </p:childTnLst>
                                </p:cTn>
                              </p:par>
                            </p:childTnLst>
                          </p:cTn>
                        </p:par>
                        <p:par>
                          <p:cTn id="117" fill="hold">
                            <p:stCondLst>
                              <p:cond delay="34000"/>
                            </p:stCondLst>
                            <p:childTnLst>
                              <p:par>
                                <p:cTn id="118" presetID="2" presetClass="entr" presetSubtype="4" fill="hold" nodeType="afterEffect">
                                  <p:stCondLst>
                                    <p:cond delay="1500"/>
                                  </p:stCondLst>
                                  <p:childTnLst>
                                    <p:set>
                                      <p:cBhvr>
                                        <p:cTn id="119" dur="1" fill="hold">
                                          <p:stCondLst>
                                            <p:cond delay="0"/>
                                          </p:stCondLst>
                                        </p:cTn>
                                        <p:tgtEl>
                                          <p:spTgt spid="2054"/>
                                        </p:tgtEl>
                                        <p:attrNameLst>
                                          <p:attrName>style.visibility</p:attrName>
                                        </p:attrNameLst>
                                      </p:cBhvr>
                                      <p:to>
                                        <p:strVal val="visible"/>
                                      </p:to>
                                    </p:set>
                                    <p:anim calcmode="lin" valueType="num">
                                      <p:cBhvr additive="base">
                                        <p:cTn id="120" dur="500" fill="hold"/>
                                        <p:tgtEl>
                                          <p:spTgt spid="2054"/>
                                        </p:tgtEl>
                                        <p:attrNameLst>
                                          <p:attrName>ppt_x</p:attrName>
                                        </p:attrNameLst>
                                      </p:cBhvr>
                                      <p:tavLst>
                                        <p:tav tm="0">
                                          <p:val>
                                            <p:strVal val="#ppt_x"/>
                                          </p:val>
                                        </p:tav>
                                        <p:tav tm="100000">
                                          <p:val>
                                            <p:strVal val="#ppt_x"/>
                                          </p:val>
                                        </p:tav>
                                      </p:tavLst>
                                    </p:anim>
                                    <p:anim calcmode="lin" valueType="num">
                                      <p:cBhvr additive="base">
                                        <p:cTn id="121" dur="500" fill="hold"/>
                                        <p:tgtEl>
                                          <p:spTgt spid="2054"/>
                                        </p:tgtEl>
                                        <p:attrNameLst>
                                          <p:attrName>ppt_y</p:attrName>
                                        </p:attrNameLst>
                                      </p:cBhvr>
                                      <p:tavLst>
                                        <p:tav tm="0">
                                          <p:val>
                                            <p:strVal val="1+#ppt_h/2"/>
                                          </p:val>
                                        </p:tav>
                                        <p:tav tm="100000">
                                          <p:val>
                                            <p:strVal val="#ppt_y"/>
                                          </p:val>
                                        </p:tav>
                                      </p:tavLst>
                                    </p:anim>
                                  </p:childTnLst>
                                </p:cTn>
                              </p:par>
                            </p:childTnLst>
                          </p:cTn>
                        </p:par>
                        <p:par>
                          <p:cTn id="122" fill="hold">
                            <p:stCondLst>
                              <p:cond delay="36000"/>
                            </p:stCondLst>
                            <p:childTnLst>
                              <p:par>
                                <p:cTn id="123" presetID="2" presetClass="entr" presetSubtype="4" fill="hold" nodeType="afterEffect">
                                  <p:stCondLst>
                                    <p:cond delay="1500"/>
                                  </p:stCondLst>
                                  <p:childTnLst>
                                    <p:set>
                                      <p:cBhvr>
                                        <p:cTn id="124" dur="1" fill="hold">
                                          <p:stCondLst>
                                            <p:cond delay="0"/>
                                          </p:stCondLst>
                                        </p:cTn>
                                        <p:tgtEl>
                                          <p:spTgt spid="98"/>
                                        </p:tgtEl>
                                        <p:attrNameLst>
                                          <p:attrName>style.visibility</p:attrName>
                                        </p:attrNameLst>
                                      </p:cBhvr>
                                      <p:to>
                                        <p:strVal val="visible"/>
                                      </p:to>
                                    </p:set>
                                    <p:anim calcmode="lin" valueType="num">
                                      <p:cBhvr additive="base">
                                        <p:cTn id="125" dur="500" fill="hold"/>
                                        <p:tgtEl>
                                          <p:spTgt spid="98"/>
                                        </p:tgtEl>
                                        <p:attrNameLst>
                                          <p:attrName>ppt_x</p:attrName>
                                        </p:attrNameLst>
                                      </p:cBhvr>
                                      <p:tavLst>
                                        <p:tav tm="0">
                                          <p:val>
                                            <p:strVal val="#ppt_x"/>
                                          </p:val>
                                        </p:tav>
                                        <p:tav tm="100000">
                                          <p:val>
                                            <p:strVal val="#ppt_x"/>
                                          </p:val>
                                        </p:tav>
                                      </p:tavLst>
                                    </p:anim>
                                    <p:anim calcmode="lin" valueType="num">
                                      <p:cBhvr additive="base">
                                        <p:cTn id="126" dur="500" fill="hold"/>
                                        <p:tgtEl>
                                          <p:spTgt spid="98"/>
                                        </p:tgtEl>
                                        <p:attrNameLst>
                                          <p:attrName>ppt_y</p:attrName>
                                        </p:attrNameLst>
                                      </p:cBhvr>
                                      <p:tavLst>
                                        <p:tav tm="0">
                                          <p:val>
                                            <p:strVal val="1+#ppt_h/2"/>
                                          </p:val>
                                        </p:tav>
                                        <p:tav tm="100000">
                                          <p:val>
                                            <p:strVal val="#ppt_y"/>
                                          </p:val>
                                        </p:tav>
                                      </p:tavLst>
                                    </p:anim>
                                  </p:childTnLst>
                                </p:cTn>
                              </p:par>
                            </p:childTnLst>
                          </p:cTn>
                        </p:par>
                        <p:par>
                          <p:cTn id="127" fill="hold">
                            <p:stCondLst>
                              <p:cond delay="38000"/>
                            </p:stCondLst>
                            <p:childTnLst>
                              <p:par>
                                <p:cTn id="128" presetID="31" presetClass="entr" presetSubtype="0" fill="hold" grpId="0" nodeType="afterEffect">
                                  <p:stCondLst>
                                    <p:cond delay="1000"/>
                                  </p:stCondLst>
                                  <p:childTnLst>
                                    <p:set>
                                      <p:cBhvr>
                                        <p:cTn id="129" dur="1" fill="hold">
                                          <p:stCondLst>
                                            <p:cond delay="0"/>
                                          </p:stCondLst>
                                        </p:cTn>
                                        <p:tgtEl>
                                          <p:spTgt spid="30"/>
                                        </p:tgtEl>
                                        <p:attrNameLst>
                                          <p:attrName>style.visibility</p:attrName>
                                        </p:attrNameLst>
                                      </p:cBhvr>
                                      <p:to>
                                        <p:strVal val="visible"/>
                                      </p:to>
                                    </p:set>
                                    <p:anim calcmode="lin" valueType="num">
                                      <p:cBhvr>
                                        <p:cTn id="130" dur="1000" fill="hold"/>
                                        <p:tgtEl>
                                          <p:spTgt spid="30"/>
                                        </p:tgtEl>
                                        <p:attrNameLst>
                                          <p:attrName>ppt_w</p:attrName>
                                        </p:attrNameLst>
                                      </p:cBhvr>
                                      <p:tavLst>
                                        <p:tav tm="0">
                                          <p:val>
                                            <p:fltVal val="0"/>
                                          </p:val>
                                        </p:tav>
                                        <p:tav tm="100000">
                                          <p:val>
                                            <p:strVal val="#ppt_w"/>
                                          </p:val>
                                        </p:tav>
                                      </p:tavLst>
                                    </p:anim>
                                    <p:anim calcmode="lin" valueType="num">
                                      <p:cBhvr>
                                        <p:cTn id="131" dur="1000" fill="hold"/>
                                        <p:tgtEl>
                                          <p:spTgt spid="30"/>
                                        </p:tgtEl>
                                        <p:attrNameLst>
                                          <p:attrName>ppt_h</p:attrName>
                                        </p:attrNameLst>
                                      </p:cBhvr>
                                      <p:tavLst>
                                        <p:tav tm="0">
                                          <p:val>
                                            <p:fltVal val="0"/>
                                          </p:val>
                                        </p:tav>
                                        <p:tav tm="100000">
                                          <p:val>
                                            <p:strVal val="#ppt_h"/>
                                          </p:val>
                                        </p:tav>
                                      </p:tavLst>
                                    </p:anim>
                                    <p:anim calcmode="lin" valueType="num">
                                      <p:cBhvr>
                                        <p:cTn id="132" dur="1000" fill="hold"/>
                                        <p:tgtEl>
                                          <p:spTgt spid="30"/>
                                        </p:tgtEl>
                                        <p:attrNameLst>
                                          <p:attrName>style.rotation</p:attrName>
                                        </p:attrNameLst>
                                      </p:cBhvr>
                                      <p:tavLst>
                                        <p:tav tm="0">
                                          <p:val>
                                            <p:fltVal val="90"/>
                                          </p:val>
                                        </p:tav>
                                        <p:tav tm="100000">
                                          <p:val>
                                            <p:fltVal val="0"/>
                                          </p:val>
                                        </p:tav>
                                      </p:tavLst>
                                    </p:anim>
                                    <p:animEffect transition="in" filter="fade">
                                      <p:cBhvr>
                                        <p:cTn id="13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54" grpId="0" animBg="1"/>
      <p:bldP spid="56" grpId="0" animBg="1"/>
      <p:bldP spid="64" grpId="0"/>
      <p:bldP spid="65" grpId="0"/>
      <p:bldP spid="90" grpId="0"/>
      <p:bldP spid="91" grpId="0"/>
      <p:bldP spid="75" grpId="0" animBg="1"/>
      <p:bldP spid="88" grpId="0" animBg="1"/>
      <p:bldP spid="97" grpId="0"/>
      <p:bldP spid="32"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204864"/>
            <a:ext cx="8610049" cy="1200329"/>
          </a:xfrm>
          <a:prstGeom prst="rect">
            <a:avLst/>
          </a:prstGeom>
          <a:solidFill>
            <a:srgbClr val="FFC000"/>
          </a:solidFill>
          <a:ln>
            <a:solidFill>
              <a:schemeClr val="accent1"/>
            </a:solidFill>
          </a:ln>
        </p:spPr>
        <p:txBody>
          <a:bodyPr wrap="none" rtlCol="0">
            <a:spAutoFit/>
          </a:bodyPr>
          <a:lstStyle/>
          <a:p>
            <a:pPr algn="ctr"/>
            <a:r>
              <a:rPr lang="fr-FR" sz="3600" b="1" dirty="0"/>
              <a:t>Le 4</a:t>
            </a:r>
            <a:r>
              <a:rPr lang="fr-FR" sz="3600" b="1" baseline="30000" dirty="0"/>
              <a:t>ème</a:t>
            </a:r>
            <a:r>
              <a:rPr lang="fr-FR" sz="3600" b="1" dirty="0"/>
              <a:t>  temps commun</a:t>
            </a:r>
          </a:p>
          <a:p>
            <a:pPr algn="ctr"/>
            <a:r>
              <a:rPr lang="fr-FR" sz="3600" b="1" dirty="0"/>
              <a:t>  La synthèse pour fixer les acquis</a:t>
            </a:r>
          </a:p>
        </p:txBody>
      </p:sp>
    </p:spTree>
    <p:extLst>
      <p:ext uri="{BB962C8B-B14F-4D97-AF65-F5344CB8AC3E}">
        <p14:creationId xmlns:p14="http://schemas.microsoft.com/office/powerpoint/2010/main" val="2992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3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81473"/>
            <a:ext cx="7632848" cy="707886"/>
          </a:xfrm>
          <a:prstGeom prst="rect">
            <a:avLst/>
          </a:prstGeom>
          <a:solidFill>
            <a:srgbClr val="FFC000"/>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2000" b="1" dirty="0"/>
              <a:t>SYNTHESE EN COMMUN DU TP</a:t>
            </a:r>
          </a:p>
          <a:p>
            <a:pPr algn="ctr"/>
            <a:r>
              <a:rPr lang="fr-FR" sz="2000" b="1" dirty="0">
                <a:solidFill>
                  <a:schemeClr val="tx1"/>
                </a:solidFill>
              </a:rPr>
              <a:t>Traçabilité pour l’élève</a:t>
            </a:r>
          </a:p>
        </p:txBody>
      </p:sp>
      <p:sp>
        <p:nvSpPr>
          <p:cNvPr id="4" name="Rectangle 3"/>
          <p:cNvSpPr/>
          <p:nvPr/>
        </p:nvSpPr>
        <p:spPr>
          <a:xfrm>
            <a:off x="1331640" y="2996952"/>
            <a:ext cx="4064818" cy="510807"/>
          </a:xfrm>
          <a:prstGeom prst="rect">
            <a:avLst/>
          </a:prstGeom>
          <a:solidFill>
            <a:srgbClr val="FFCCFF"/>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fr-FR" b="1" dirty="0"/>
              <a:t>Techniques de service </a:t>
            </a:r>
            <a:endParaRPr lang="fr-FR" dirty="0"/>
          </a:p>
        </p:txBody>
      </p:sp>
      <p:sp>
        <p:nvSpPr>
          <p:cNvPr id="5" name="Rectangle 4"/>
          <p:cNvSpPr/>
          <p:nvPr/>
        </p:nvSpPr>
        <p:spPr>
          <a:xfrm>
            <a:off x="1331640" y="4308409"/>
            <a:ext cx="4064818" cy="510807"/>
          </a:xfrm>
          <a:prstGeom prst="rect">
            <a:avLst/>
          </a:prstGeom>
          <a:solidFill>
            <a:schemeClr val="accent2">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fr-FR" b="1" dirty="0"/>
              <a:t>Techniques de cuisine </a:t>
            </a:r>
            <a:endParaRPr lang="fr-FR" dirty="0"/>
          </a:p>
        </p:txBody>
      </p:sp>
      <p:sp>
        <p:nvSpPr>
          <p:cNvPr id="6" name="Rectangle 5"/>
          <p:cNvSpPr/>
          <p:nvPr/>
        </p:nvSpPr>
        <p:spPr>
          <a:xfrm>
            <a:off x="1331640" y="1916832"/>
            <a:ext cx="4064818" cy="510807"/>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fr-FR" b="1" dirty="0"/>
              <a:t>Connaissance des produits</a:t>
            </a:r>
            <a:endParaRPr lang="fr-FR" dirty="0"/>
          </a:p>
        </p:txBody>
      </p:sp>
      <p:sp>
        <p:nvSpPr>
          <p:cNvPr id="8" name="Rectangle 7"/>
          <p:cNvSpPr/>
          <p:nvPr/>
        </p:nvSpPr>
        <p:spPr>
          <a:xfrm>
            <a:off x="1325166" y="5410592"/>
            <a:ext cx="4064818" cy="510807"/>
          </a:xfrm>
          <a:prstGeom prst="rect">
            <a:avLst/>
          </a:prstGeom>
          <a:solidFill>
            <a:srgbClr val="FFCCFF"/>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fr-FR" b="1" dirty="0"/>
              <a:t>Techniques de communication</a:t>
            </a:r>
            <a:endParaRPr lang="fr-FR" dirty="0"/>
          </a:p>
        </p:txBody>
      </p:sp>
      <p:sp>
        <p:nvSpPr>
          <p:cNvPr id="10" name="ZoneTexte 9"/>
          <p:cNvSpPr txBox="1"/>
          <p:nvPr/>
        </p:nvSpPr>
        <p:spPr>
          <a:xfrm>
            <a:off x="5829936" y="1255400"/>
            <a:ext cx="2880320" cy="5355312"/>
          </a:xfrm>
          <a:prstGeom prst="rect">
            <a:avLst/>
          </a:prstGeom>
          <a:solidFill>
            <a:srgbClr val="FFC000"/>
          </a:solidFill>
        </p:spPr>
        <p:txBody>
          <a:bodyPr wrap="square" rtlCol="0">
            <a:spAutoFit/>
          </a:bodyPr>
          <a:lstStyle/>
          <a:p>
            <a:pPr algn="ctr"/>
            <a:r>
              <a:rPr lang="fr-FR" b="1" dirty="0">
                <a:solidFill>
                  <a:schemeClr val="dk1"/>
                </a:solidFill>
              </a:rPr>
              <a:t>Document de synthèse</a:t>
            </a:r>
          </a:p>
          <a:p>
            <a:pPr algn="ctr"/>
            <a:endParaRPr lang="fr-FR" b="1" dirty="0">
              <a:solidFill>
                <a:schemeClr val="dk1"/>
              </a:solidFill>
            </a:endParaRPr>
          </a:p>
          <a:p>
            <a:pPr algn="ctr"/>
            <a:r>
              <a:rPr lang="fr-FR" b="1" dirty="0">
                <a:solidFill>
                  <a:schemeClr val="dk1"/>
                </a:solidFill>
              </a:rPr>
              <a:t>(polycopié, support numérique…)</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9" name="Image 8" descr="PHOTOCOPIE.PNG"/>
          <p:cNvPicPr>
            <a:picLocks noChangeAspect="1"/>
          </p:cNvPicPr>
          <p:nvPr/>
        </p:nvPicPr>
        <p:blipFill>
          <a:blip r:embed="rId4" cstate="print"/>
          <a:stretch>
            <a:fillRect/>
          </a:stretch>
        </p:blipFill>
        <p:spPr>
          <a:xfrm rot="19752709">
            <a:off x="6095725" y="2549226"/>
            <a:ext cx="1166165" cy="1406258"/>
          </a:xfrm>
          <a:prstGeom prst="rect">
            <a:avLst/>
          </a:prstGeom>
        </p:spPr>
      </p:pic>
      <p:pic>
        <p:nvPicPr>
          <p:cNvPr id="11" name="Image 10" descr="technique.PNG"/>
          <p:cNvPicPr>
            <a:picLocks noChangeAspect="1"/>
          </p:cNvPicPr>
          <p:nvPr/>
        </p:nvPicPr>
        <p:blipFill>
          <a:blip r:embed="rId5" cstate="print"/>
          <a:stretch>
            <a:fillRect/>
          </a:stretch>
        </p:blipFill>
        <p:spPr>
          <a:xfrm>
            <a:off x="179512" y="4011845"/>
            <a:ext cx="1036518" cy="1103933"/>
          </a:xfrm>
          <a:prstGeom prst="rect">
            <a:avLst/>
          </a:prstGeom>
        </p:spPr>
      </p:pic>
      <p:pic>
        <p:nvPicPr>
          <p:cNvPr id="12" name="Image 11" descr="TECHNIQUE RESTAURANT.PNG"/>
          <p:cNvPicPr>
            <a:picLocks noChangeAspect="1"/>
          </p:cNvPicPr>
          <p:nvPr/>
        </p:nvPicPr>
        <p:blipFill>
          <a:blip r:embed="rId6" cstate="print"/>
          <a:stretch>
            <a:fillRect/>
          </a:stretch>
        </p:blipFill>
        <p:spPr>
          <a:xfrm>
            <a:off x="179512" y="2708920"/>
            <a:ext cx="1087030" cy="1008112"/>
          </a:xfrm>
          <a:prstGeom prst="rect">
            <a:avLst/>
          </a:prstGeom>
        </p:spPr>
      </p:pic>
      <p:pic>
        <p:nvPicPr>
          <p:cNvPr id="13" name="Image 12" descr="COOMUNICATION.PNG"/>
          <p:cNvPicPr>
            <a:picLocks noChangeAspect="1"/>
          </p:cNvPicPr>
          <p:nvPr/>
        </p:nvPicPr>
        <p:blipFill>
          <a:blip r:embed="rId7" cstate="print"/>
          <a:stretch>
            <a:fillRect/>
          </a:stretch>
        </p:blipFill>
        <p:spPr>
          <a:xfrm>
            <a:off x="258430" y="5198231"/>
            <a:ext cx="1008112" cy="944468"/>
          </a:xfrm>
          <a:prstGeom prst="rect">
            <a:avLst/>
          </a:prstGeom>
        </p:spPr>
      </p:pic>
      <p:pic>
        <p:nvPicPr>
          <p:cNvPr id="14" name="Image 13" descr="PANIER.PNG"/>
          <p:cNvPicPr>
            <a:picLocks noChangeAspect="1"/>
          </p:cNvPicPr>
          <p:nvPr/>
        </p:nvPicPr>
        <p:blipFill>
          <a:blip r:embed="rId8" cstate="print"/>
          <a:stretch>
            <a:fillRect/>
          </a:stretch>
        </p:blipFill>
        <p:spPr>
          <a:xfrm>
            <a:off x="179512" y="1700808"/>
            <a:ext cx="1024576" cy="864933"/>
          </a:xfrm>
          <a:prstGeom prst="rect">
            <a:avLst/>
          </a:prstGeom>
        </p:spPr>
      </p:pic>
      <p:pic>
        <p:nvPicPr>
          <p:cNvPr id="15" name="Image 14" descr="OFFICE.PNG"/>
          <p:cNvPicPr>
            <a:picLocks noChangeAspect="1"/>
          </p:cNvPicPr>
          <p:nvPr/>
        </p:nvPicPr>
        <p:blipFill>
          <a:blip r:embed="rId9" cstate="print"/>
          <a:stretch>
            <a:fillRect/>
          </a:stretch>
        </p:blipFill>
        <p:spPr>
          <a:xfrm rot="639649">
            <a:off x="6614606" y="4341781"/>
            <a:ext cx="1476886" cy="1012505"/>
          </a:xfrm>
          <a:prstGeom prst="rect">
            <a:avLst/>
          </a:prstGeom>
        </p:spPr>
      </p:pic>
      <p:pic>
        <p:nvPicPr>
          <p:cNvPr id="16" name="Image 15" descr="SMARTPHONE.PNG"/>
          <p:cNvPicPr>
            <a:picLocks noChangeAspect="1"/>
          </p:cNvPicPr>
          <p:nvPr/>
        </p:nvPicPr>
        <p:blipFill>
          <a:blip r:embed="rId10" cstate="print"/>
          <a:stretch>
            <a:fillRect/>
          </a:stretch>
        </p:blipFill>
        <p:spPr>
          <a:xfrm>
            <a:off x="7590887" y="2742510"/>
            <a:ext cx="936104" cy="1070846"/>
          </a:xfrm>
          <a:prstGeom prst="rect">
            <a:avLst/>
          </a:prstGeom>
        </p:spPr>
      </p:pic>
      <p:pic>
        <p:nvPicPr>
          <p:cNvPr id="17" name="Image 16" descr="ICONE LYCEE CONNECTE.PNG"/>
          <p:cNvPicPr>
            <a:picLocks noChangeAspect="1"/>
          </p:cNvPicPr>
          <p:nvPr/>
        </p:nvPicPr>
        <p:blipFill>
          <a:blip r:embed="rId11" cstate="print"/>
          <a:stretch>
            <a:fillRect/>
          </a:stretch>
        </p:blipFill>
        <p:spPr>
          <a:xfrm>
            <a:off x="6418799" y="5665996"/>
            <a:ext cx="1506330" cy="760876"/>
          </a:xfrm>
          <a:prstGeom prst="rect">
            <a:avLst/>
          </a:prstGeom>
        </p:spPr>
      </p:pic>
    </p:spTree>
    <p:extLst>
      <p:ext uri="{BB962C8B-B14F-4D97-AF65-F5344CB8AC3E}">
        <p14:creationId xmlns:p14="http://schemas.microsoft.com/office/powerpoint/2010/main" val="36931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31.wav"/>
                                        </p:tgtEl>
                                      </p:cMediaNode>
                                    </p:audio>
                                  </p:subTnLst>
                                </p:cTn>
                              </p:par>
                            </p:childTnLst>
                          </p:cTn>
                        </p:par>
                        <p:par>
                          <p:cTn id="7" fill="hold">
                            <p:stCondLst>
                              <p:cond delay="0"/>
                            </p:stCondLst>
                            <p:childTnLst>
                              <p:par>
                                <p:cTn id="8" presetID="2" presetClass="entr" presetSubtype="4" fill="hold" nodeType="afterEffect">
                                  <p:stCondLst>
                                    <p:cond delay="10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par>
                          <p:cTn id="12" fill="hold">
                            <p:stCondLst>
                              <p:cond delay="10500"/>
                            </p:stCondLst>
                            <p:childTnLst>
                              <p:par>
                                <p:cTn id="13" presetID="2" presetClass="entr" presetSubtype="4"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15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12000"/>
                            </p:stCondLst>
                            <p:childTnLst>
                              <p:par>
                                <p:cTn id="23" presetID="2" presetClass="entr" presetSubtype="4" fill="hold" grpId="0" nodeType="after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30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3500"/>
                            </p:stCondLst>
                            <p:childTnLst>
                              <p:par>
                                <p:cTn id="33" presetID="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14000"/>
                            </p:stCondLst>
                            <p:childTnLst>
                              <p:par>
                                <p:cTn id="38" presetID="2" presetClass="entr" presetSubtype="4" fill="hold" nodeType="afterEffect">
                                  <p:stCondLst>
                                    <p:cond delay="1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15500"/>
                            </p:stCondLst>
                            <p:childTnLst>
                              <p:par>
                                <p:cTn id="43" presetID="2" presetClass="entr" presetSubtype="4" fill="hold" grpId="0" nodeType="after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par>
                          <p:cTn id="47" fill="hold">
                            <p:stCondLst>
                              <p:cond delay="16500"/>
                            </p:stCondLst>
                            <p:childTnLst>
                              <p:par>
                                <p:cTn id="48" presetID="42" presetClass="entr" presetSubtype="0" fill="hold" grpId="0" nodeType="afterEffect">
                                  <p:stCondLst>
                                    <p:cond delay="20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19500"/>
                            </p:stCondLst>
                            <p:childTnLst>
                              <p:par>
                                <p:cTn id="54" presetID="42" presetClass="entr" presetSubtype="0" fill="hold" nodeType="afterEffect">
                                  <p:stCondLst>
                                    <p:cond delay="10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21500"/>
                            </p:stCondLst>
                            <p:childTnLst>
                              <p:par>
                                <p:cTn id="60" presetID="42" presetClass="entr" presetSubtype="0" fill="hold" nodeType="after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par>
                          <p:cTn id="65" fill="hold">
                            <p:stCondLst>
                              <p:cond delay="23500"/>
                            </p:stCondLst>
                            <p:childTnLst>
                              <p:par>
                                <p:cTn id="66" presetID="42" presetClass="entr" presetSubtype="0" fill="hold" nodeType="afterEffect">
                                  <p:stCondLst>
                                    <p:cond delay="10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par>
                          <p:cTn id="71" fill="hold">
                            <p:stCondLst>
                              <p:cond delay="25500"/>
                            </p:stCondLst>
                            <p:childTnLst>
                              <p:par>
                                <p:cTn id="72" presetID="42" presetClass="entr" presetSubtype="0" fill="hold" nodeType="afterEffect">
                                  <p:stCondLst>
                                    <p:cond delay="100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288" y="978333"/>
            <a:ext cx="4286250" cy="5372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4" name="Rectangle à coins arrondis 3"/>
          <p:cNvSpPr/>
          <p:nvPr/>
        </p:nvSpPr>
        <p:spPr>
          <a:xfrm>
            <a:off x="4668844" y="976746"/>
            <a:ext cx="4427538" cy="537368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430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26988"/>
            <a:ext cx="481013"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Espace réservé du numéro de diapositive 3"/>
          <p:cNvSpPr>
            <a:spLocks noGrp="1"/>
          </p:cNvSpPr>
          <p:nvPr>
            <p:ph type="sldNum" sz="quarter" idx="10"/>
          </p:nvPr>
        </p:nvSpPr>
        <p:spPr>
          <a:xfrm>
            <a:off x="8164513" y="6619875"/>
            <a:ext cx="792162"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AB4B666-0608-4EF8-BBA5-B58566C0762C}" type="slidenum">
              <a:rPr lang="fr-FR" altLang="fr-FR" sz="1400" smtClean="0"/>
              <a:pPr>
                <a:spcBef>
                  <a:spcPct val="0"/>
                </a:spcBef>
                <a:buFontTx/>
                <a:buNone/>
              </a:pPr>
              <a:t>4</a:t>
            </a:fld>
            <a:endParaRPr lang="fr-FR" altLang="fr-FR" sz="1400"/>
          </a:p>
        </p:txBody>
      </p:sp>
      <p:sp>
        <p:nvSpPr>
          <p:cNvPr id="23" name="ZoneTexte 22"/>
          <p:cNvSpPr txBox="1"/>
          <p:nvPr/>
        </p:nvSpPr>
        <p:spPr>
          <a:xfrm>
            <a:off x="395288" y="53975"/>
            <a:ext cx="8662987" cy="461665"/>
          </a:xfrm>
          <a:prstGeom prst="rect">
            <a:avLst/>
          </a:prstGeom>
          <a:solidFill>
            <a:srgbClr val="FFC000"/>
          </a:solidFill>
        </p:spPr>
        <p:txBody>
          <a:bodyPr>
            <a:spAutoFit/>
          </a:bodyPr>
          <a:lstStyle/>
          <a:p>
            <a:pPr algn="ctr" eaLnBrk="1" hangingPunct="1">
              <a:defRPr/>
            </a:pPr>
            <a:r>
              <a:rPr lang="fr-FR" sz="2400" b="1" cap="small" dirty="0">
                <a:latin typeface="+mj-lt"/>
                <a:ea typeface="+mj-ea"/>
                <a:cs typeface="+mj-cs"/>
              </a:rPr>
              <a:t>Gagner du temps sur la séance de TP </a:t>
            </a:r>
          </a:p>
        </p:txBody>
      </p:sp>
      <p:pic>
        <p:nvPicPr>
          <p:cNvPr id="38" name="Image 37"/>
          <p:cNvPicPr/>
          <p:nvPr/>
        </p:nvPicPr>
        <p:blipFill>
          <a:blip r:embed="rId5" cstate="print"/>
          <a:srcRect/>
          <a:stretch>
            <a:fillRect/>
          </a:stretch>
        </p:blipFill>
        <p:spPr bwMode="auto">
          <a:xfrm>
            <a:off x="4095618" y="1368057"/>
            <a:ext cx="571166" cy="796921"/>
          </a:xfrm>
          <a:prstGeom prst="ellipse">
            <a:avLst/>
          </a:prstGeom>
          <a:noFill/>
          <a:ln>
            <a:noFill/>
          </a:ln>
        </p:spPr>
      </p:pic>
      <p:pic>
        <p:nvPicPr>
          <p:cNvPr id="50" name="Espace réservé du contenu 4"/>
          <p:cNvPicPr>
            <a:picLocks/>
          </p:cNvPicPr>
          <p:nvPr/>
        </p:nvPicPr>
        <p:blipFill>
          <a:blip r:embed="rId6" cstate="print"/>
          <a:srcRect/>
          <a:stretch>
            <a:fillRect/>
          </a:stretch>
        </p:blipFill>
        <p:spPr bwMode="auto">
          <a:xfrm>
            <a:off x="8563901" y="1380651"/>
            <a:ext cx="539750" cy="815975"/>
          </a:xfrm>
          <a:prstGeom prst="ellipse">
            <a:avLst/>
          </a:prstGeom>
          <a:noFill/>
          <a:ln w="9525">
            <a:noFill/>
            <a:miter lim="800000"/>
            <a:headEnd/>
            <a:tailEnd/>
          </a:ln>
        </p:spPr>
      </p:pic>
      <p:sp>
        <p:nvSpPr>
          <p:cNvPr id="36" name="ZoneTexte 35"/>
          <p:cNvSpPr txBox="1">
            <a:spLocks noChangeArrowheads="1"/>
          </p:cNvSpPr>
          <p:nvPr/>
        </p:nvSpPr>
        <p:spPr bwMode="auto">
          <a:xfrm>
            <a:off x="555628" y="2302624"/>
            <a:ext cx="3995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Préparation de certains plats en amont </a:t>
            </a:r>
          </a:p>
        </p:txBody>
      </p:sp>
      <p:sp>
        <p:nvSpPr>
          <p:cNvPr id="3" name="ZoneTexte 2"/>
          <p:cNvSpPr txBox="1">
            <a:spLocks noChangeArrowheads="1"/>
          </p:cNvSpPr>
          <p:nvPr/>
        </p:nvSpPr>
        <p:spPr bwMode="auto">
          <a:xfrm>
            <a:off x="747712" y="1132994"/>
            <a:ext cx="3392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Temps à gagner </a:t>
            </a:r>
          </a:p>
          <a:p>
            <a:pPr algn="ctr">
              <a:spcBef>
                <a:spcPct val="0"/>
              </a:spcBef>
              <a:buFontTx/>
              <a:buNone/>
            </a:pPr>
            <a:r>
              <a:rPr lang="fr-FR" altLang="fr-FR" sz="1800" b="1" dirty="0">
                <a:latin typeface="+mn-lt"/>
              </a:rPr>
              <a:t>sur la production des plats</a:t>
            </a:r>
          </a:p>
        </p:txBody>
      </p:sp>
      <p:sp>
        <p:nvSpPr>
          <p:cNvPr id="5" name="ZoneTexte 4"/>
          <p:cNvSpPr txBox="1">
            <a:spLocks noChangeArrowheads="1"/>
          </p:cNvSpPr>
          <p:nvPr/>
        </p:nvSpPr>
        <p:spPr bwMode="auto">
          <a:xfrm>
            <a:off x="387353" y="5150570"/>
            <a:ext cx="4164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Choisir des plats avec des techniques « simples»</a:t>
            </a:r>
          </a:p>
        </p:txBody>
      </p:sp>
      <p:sp>
        <p:nvSpPr>
          <p:cNvPr id="21" name="ZoneTexte 20"/>
          <p:cNvSpPr txBox="1">
            <a:spLocks noChangeArrowheads="1"/>
          </p:cNvSpPr>
          <p:nvPr/>
        </p:nvSpPr>
        <p:spPr bwMode="auto">
          <a:xfrm>
            <a:off x="5463525" y="1103805"/>
            <a:ext cx="313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Temps à gagner </a:t>
            </a:r>
          </a:p>
          <a:p>
            <a:pPr algn="ctr">
              <a:spcBef>
                <a:spcPct val="0"/>
              </a:spcBef>
              <a:buFontTx/>
              <a:buNone/>
            </a:pPr>
            <a:r>
              <a:rPr lang="fr-FR" altLang="fr-FR" sz="1800" b="1" dirty="0">
                <a:latin typeface="+mn-lt"/>
              </a:rPr>
              <a:t>sur la mise en place</a:t>
            </a:r>
          </a:p>
        </p:txBody>
      </p:sp>
      <p:sp>
        <p:nvSpPr>
          <p:cNvPr id="22" name="ZoneTexte 21"/>
          <p:cNvSpPr txBox="1">
            <a:spLocks noChangeArrowheads="1"/>
          </p:cNvSpPr>
          <p:nvPr/>
        </p:nvSpPr>
        <p:spPr bwMode="auto">
          <a:xfrm>
            <a:off x="5058065" y="2302624"/>
            <a:ext cx="3782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Nettoyage et/ou mise en place en amont </a:t>
            </a:r>
          </a:p>
        </p:txBody>
      </p:sp>
      <p:sp>
        <p:nvSpPr>
          <p:cNvPr id="24" name="ZoneTexte 23"/>
          <p:cNvSpPr txBox="1">
            <a:spLocks noChangeArrowheads="1"/>
          </p:cNvSpPr>
          <p:nvPr/>
        </p:nvSpPr>
        <p:spPr bwMode="auto">
          <a:xfrm>
            <a:off x="4783144" y="5150570"/>
            <a:ext cx="419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r-FR" altLang="fr-FR" sz="1800" b="1" dirty="0">
                <a:latin typeface="+mn-lt"/>
              </a:rPr>
              <a:t>Choisir une mise en place et un service simplifié</a:t>
            </a:r>
          </a:p>
        </p:txBody>
      </p:sp>
      <p:sp>
        <p:nvSpPr>
          <p:cNvPr id="6" name="ZoneTexte 5"/>
          <p:cNvSpPr txBox="1">
            <a:spLocks noChangeArrowheads="1"/>
          </p:cNvSpPr>
          <p:nvPr/>
        </p:nvSpPr>
        <p:spPr bwMode="auto">
          <a:xfrm>
            <a:off x="1095244" y="3351887"/>
            <a:ext cx="3424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fr-FR" altLang="fr-FR" sz="1800" b="1" dirty="0">
                <a:latin typeface="+mn-lt"/>
              </a:rPr>
              <a:t>sur autre séance</a:t>
            </a:r>
            <a:endParaRPr lang="fr-FR" altLang="fr-FR" sz="1800" dirty="0">
              <a:latin typeface="+mn-lt"/>
            </a:endParaRPr>
          </a:p>
        </p:txBody>
      </p:sp>
      <p:sp>
        <p:nvSpPr>
          <p:cNvPr id="25" name="ZoneTexte 24"/>
          <p:cNvSpPr txBox="1">
            <a:spLocks noChangeArrowheads="1"/>
          </p:cNvSpPr>
          <p:nvPr/>
        </p:nvSpPr>
        <p:spPr bwMode="auto">
          <a:xfrm>
            <a:off x="1109524" y="4064307"/>
            <a:ext cx="342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b="1" dirty="0">
                <a:latin typeface="+mn-lt"/>
              </a:rPr>
              <a:t>par une autre classe</a:t>
            </a:r>
            <a:endParaRPr lang="fr-FR" altLang="fr-FR" sz="1800" dirty="0">
              <a:latin typeface="+mn-lt"/>
            </a:endParaRPr>
          </a:p>
        </p:txBody>
      </p:sp>
      <p:sp>
        <p:nvSpPr>
          <p:cNvPr id="27" name="ZoneTexte 26"/>
          <p:cNvSpPr txBox="1">
            <a:spLocks noChangeArrowheads="1"/>
          </p:cNvSpPr>
          <p:nvPr/>
        </p:nvSpPr>
        <p:spPr bwMode="auto">
          <a:xfrm>
            <a:off x="5319062" y="3347932"/>
            <a:ext cx="3424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fr-FR" altLang="fr-FR" sz="1800" b="1" dirty="0">
                <a:latin typeface="+mn-lt"/>
              </a:rPr>
              <a:t>sur autre séance</a:t>
            </a:r>
          </a:p>
        </p:txBody>
      </p:sp>
      <p:sp>
        <p:nvSpPr>
          <p:cNvPr id="20" name="ZoneTexte 19"/>
          <p:cNvSpPr txBox="1">
            <a:spLocks noChangeArrowheads="1"/>
          </p:cNvSpPr>
          <p:nvPr/>
        </p:nvSpPr>
        <p:spPr bwMode="auto">
          <a:xfrm>
            <a:off x="5316357" y="4036362"/>
            <a:ext cx="342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800" b="1" dirty="0">
                <a:latin typeface="+mn-lt"/>
              </a:rPr>
              <a:t>par une autre classe</a:t>
            </a:r>
            <a:endParaRPr lang="fr-FR" altLang="fr-FR" sz="1800" dirty="0">
              <a:latin typeface="+mn-lt"/>
            </a:endParaRPr>
          </a:p>
        </p:txBody>
      </p:sp>
    </p:spTree>
    <p:extLst>
      <p:ext uri="{BB962C8B-B14F-4D97-AF65-F5344CB8AC3E}">
        <p14:creationId xmlns:p14="http://schemas.microsoft.com/office/powerpoint/2010/main" val="33912428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4.wav"/>
                                        </p:tgtEl>
                                      </p:cMediaNode>
                                    </p:audio>
                                  </p:subTnLst>
                                </p:cTn>
                              </p:par>
                            </p:childTnLst>
                          </p:cTn>
                        </p:par>
                        <p:par>
                          <p:cTn id="7" fill="hold">
                            <p:stCondLst>
                              <p:cond delay="0"/>
                            </p:stCondLst>
                            <p:childTnLst>
                              <p:par>
                                <p:cTn id="8" presetID="2" presetClass="entr" presetSubtype="4" fill="hold" grpId="0" nodeType="afterEffect">
                                  <p:stCondLst>
                                    <p:cond delay="8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9000"/>
                            </p:stCondLst>
                            <p:childTnLst>
                              <p:par>
                                <p:cTn id="13" presetID="2" presetClass="entr" presetSubtype="4" fill="hold" grpId="0" nodeType="afterEffect">
                                  <p:stCondLst>
                                    <p:cond delay="3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12500"/>
                            </p:stCondLst>
                            <p:childTnLst>
                              <p:par>
                                <p:cTn id="18" presetID="2" presetClass="entr" presetSubtype="4" fill="hold" grpId="0" nodeType="afterEffect">
                                  <p:stCondLst>
                                    <p:cond delay="500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childTnLst>
                          </p:cTn>
                        </p:par>
                        <p:par>
                          <p:cTn id="22" fill="hold">
                            <p:stCondLst>
                              <p:cond delay="18000"/>
                            </p:stCondLst>
                            <p:childTnLst>
                              <p:par>
                                <p:cTn id="23" presetID="2" presetClass="entr" presetSubtype="4" fill="hold" grpId="0" nodeType="afterEffect">
                                  <p:stCondLst>
                                    <p:cond delay="35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22000"/>
                            </p:stCondLst>
                            <p:childTnLst>
                              <p:par>
                                <p:cTn id="28" presetID="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22500"/>
                            </p:stCondLst>
                            <p:childTnLst>
                              <p:par>
                                <p:cTn id="33" presetID="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23000"/>
                            </p:stCondLst>
                            <p:childTnLst>
                              <p:par>
                                <p:cTn id="38" presetID="2" presetClass="entr" presetSubtype="4" fill="hold" grpId="0" nodeType="afterEffect">
                                  <p:stCondLst>
                                    <p:cond delay="20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par>
                          <p:cTn id="42" fill="hold">
                            <p:stCondLst>
                              <p:cond delay="25500"/>
                            </p:stCondLst>
                            <p:childTnLst>
                              <p:par>
                                <p:cTn id="43" presetID="2" presetClass="entr" presetSubtype="4" fill="hold" grpId="0" nodeType="afterEffect">
                                  <p:stCondLst>
                                    <p:cond delay="50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par>
                          <p:cTn id="47" fill="hold">
                            <p:stCondLst>
                              <p:cond delay="26500"/>
                            </p:stCondLst>
                            <p:childTnLst>
                              <p:par>
                                <p:cTn id="48" presetID="2" presetClass="entr" presetSubtype="4" fill="hold" grpId="0" nodeType="afterEffect">
                                  <p:stCondLst>
                                    <p:cond delay="100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par>
                          <p:cTn id="52" fill="hold">
                            <p:stCondLst>
                              <p:cond delay="37000"/>
                            </p:stCondLst>
                            <p:childTnLst>
                              <p:par>
                                <p:cTn id="53" presetID="2" presetClass="entr" presetSubtype="4" fill="hold" grpId="0" nodeType="afterEffect">
                                  <p:stCondLst>
                                    <p:cond delay="50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 grpId="0"/>
      <p:bldP spid="3" grpId="0"/>
      <p:bldP spid="5" grpId="0"/>
      <p:bldP spid="21" grpId="0"/>
      <p:bldP spid="22" grpId="0"/>
      <p:bldP spid="24" grpId="0"/>
      <p:bldP spid="6" grpId="0"/>
      <p:bldP spid="25" grpId="0"/>
      <p:bldP spid="2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3"/>
          <p:cNvSpPr>
            <a:spLocks noGrp="1"/>
          </p:cNvSpPr>
          <p:nvPr>
            <p:ph sz="quarter" idx="4294967295"/>
          </p:nvPr>
        </p:nvSpPr>
        <p:spPr>
          <a:xfrm>
            <a:off x="2527565" y="980728"/>
            <a:ext cx="3366386" cy="2448272"/>
          </a:xfrm>
          <a:prstGeom prst="rect">
            <a:avLst/>
          </a:prstGeom>
          <a:solidFill>
            <a:srgbClr val="FFCCFF">
              <a:alpha val="80784"/>
            </a:srgbClr>
          </a:solidFill>
          <a:ln w="28575">
            <a:solidFill>
              <a:srgbClr val="FFCCFF"/>
            </a:solidFill>
          </a:ln>
        </p:spPr>
        <p:txBody>
          <a:bodyPr>
            <a:normAutofit fontScale="85000" lnSpcReduction="10000"/>
          </a:bodyPr>
          <a:lstStyle/>
          <a:p>
            <a:pPr marL="0" indent="0">
              <a:buNone/>
            </a:pPr>
            <a:r>
              <a:rPr lang="fr-FR" sz="1300" b="1" dirty="0">
                <a:latin typeface="Arial" panose="020B0604020202020204" pitchFamily="34" charset="0"/>
                <a:cs typeface="Arial" panose="020B0604020202020204" pitchFamily="34" charset="0"/>
              </a:rPr>
              <a:t>C3-1.1   Adopter  une attitude et un comportement professionnel</a:t>
            </a:r>
          </a:p>
          <a:p>
            <a:pPr marL="0" indent="0">
              <a:buNone/>
            </a:pPr>
            <a:r>
              <a:rPr lang="fr-FR" sz="1300" b="1" dirty="0">
                <a:latin typeface="Arial" panose="020B0604020202020204" pitchFamily="34" charset="0"/>
                <a:cs typeface="Arial" panose="020B0604020202020204" pitchFamily="34" charset="0"/>
              </a:rPr>
              <a:t>C2.1.2  Organiser  la Mise en place</a:t>
            </a:r>
          </a:p>
          <a:p>
            <a:pPr marL="0" indent="0">
              <a:buNone/>
            </a:pPr>
            <a:r>
              <a:rPr lang="fr-FR" sz="1300" b="1" dirty="0">
                <a:latin typeface="Arial" panose="020B0604020202020204" pitchFamily="34" charset="0"/>
                <a:cs typeface="Arial" panose="020B0604020202020204" pitchFamily="34" charset="0"/>
              </a:rPr>
              <a:t>C2.1.3     Entretenir les locaux et le matériel</a:t>
            </a:r>
          </a:p>
          <a:p>
            <a:pPr marL="0" indent="0">
              <a:buNone/>
            </a:pPr>
            <a:r>
              <a:rPr lang="fr-FR" sz="1300" b="1" dirty="0">
                <a:latin typeface="Arial" panose="020B0604020202020204" pitchFamily="34" charset="0"/>
                <a:cs typeface="Arial" panose="020B0604020202020204" pitchFamily="34" charset="0"/>
              </a:rPr>
              <a:t>C2.3      Servir le mets et les boissons</a:t>
            </a:r>
          </a:p>
          <a:p>
            <a:pPr marL="0" indent="0">
              <a:buNone/>
            </a:pPr>
            <a:r>
              <a:rPr lang="fr-FR" sz="1300" b="1" dirty="0">
                <a:latin typeface="Arial" panose="020B0604020202020204" pitchFamily="34" charset="0"/>
                <a:cs typeface="Arial" panose="020B0604020202020204" pitchFamily="34" charset="0"/>
              </a:rPr>
              <a:t>C2.3.2    Valoriser les produits</a:t>
            </a:r>
          </a:p>
          <a:p>
            <a:pPr marL="0" indent="0">
              <a:buNone/>
            </a:pPr>
            <a:r>
              <a:rPr lang="fr-FR" sz="1300" b="1" dirty="0">
                <a:latin typeface="Arial" panose="020B0604020202020204" pitchFamily="34" charset="0"/>
                <a:cs typeface="Arial" panose="020B0604020202020204" pitchFamily="34" charset="0"/>
              </a:rPr>
              <a:t>C1-2.1 : « Communiquer avant et en situation »</a:t>
            </a:r>
          </a:p>
          <a:p>
            <a:pPr marL="0" indent="0">
              <a:buNone/>
            </a:pPr>
            <a:r>
              <a:rPr lang="fr-FR" sz="1300" b="1" dirty="0">
                <a:latin typeface="Arial" panose="020B0604020202020204" pitchFamily="34" charset="0"/>
                <a:cs typeface="Arial" panose="020B0604020202020204" pitchFamily="34" charset="0"/>
              </a:rPr>
              <a:t>C1-1.5   Conseiller la clientèle, proposer une argumentation commerciale</a:t>
            </a:r>
          </a:p>
          <a:p>
            <a:pPr marL="0" indent="0">
              <a:buNone/>
            </a:pPr>
            <a:r>
              <a:rPr lang="fr-FR" sz="1300" b="1" dirty="0">
                <a:latin typeface="Arial" panose="020B0604020202020204" pitchFamily="34" charset="0"/>
                <a:cs typeface="Arial" panose="020B0604020202020204" pitchFamily="34" charset="0"/>
              </a:rPr>
              <a:t>C5-1.3 Intégrer les dimensions liées à l’environnement et au développement durable</a:t>
            </a:r>
          </a:p>
          <a:p>
            <a:pPr marL="0" indent="0">
              <a:buNone/>
            </a:pPr>
            <a:endParaRPr lang="fr-FR" sz="1300" b="1" dirty="0">
              <a:latin typeface="Arial" panose="020B0604020202020204" pitchFamily="34" charset="0"/>
              <a:cs typeface="Arial" panose="020B0604020202020204" pitchFamily="34" charset="0"/>
            </a:endParaRPr>
          </a:p>
          <a:p>
            <a:endParaRPr lang="fr-FR" sz="1200" b="1" dirty="0">
              <a:solidFill>
                <a:schemeClr val="accent1">
                  <a:lumMod val="50000"/>
                </a:schemeClr>
              </a:solidFill>
            </a:endParaRPr>
          </a:p>
          <a:p>
            <a:endParaRPr lang="fr-FR" sz="1400" dirty="0"/>
          </a:p>
        </p:txBody>
      </p:sp>
      <p:sp>
        <p:nvSpPr>
          <p:cNvPr id="7" name="Espace réservé du texte 5"/>
          <p:cNvSpPr txBox="1">
            <a:spLocks/>
          </p:cNvSpPr>
          <p:nvPr/>
        </p:nvSpPr>
        <p:spPr>
          <a:xfrm>
            <a:off x="154801" y="148211"/>
            <a:ext cx="8640960" cy="432048"/>
          </a:xfrm>
          <a:prstGeom prst="rect">
            <a:avLst/>
          </a:prstGeom>
          <a:solidFill>
            <a:srgbClr val="FFC000"/>
          </a:solidFill>
          <a:ln w="25400" cap="flat" cmpd="sng" algn="ctr">
            <a:solidFill>
              <a:srgbClr val="FFC000"/>
            </a:solidFill>
            <a:prstDash val="solid"/>
          </a:ln>
        </p:spPr>
        <p:style>
          <a:lnRef idx="1">
            <a:schemeClr val="accent3"/>
          </a:lnRef>
          <a:fillRef idx="3">
            <a:schemeClr val="accent3"/>
          </a:fillRef>
          <a:effectRef idx="2">
            <a:schemeClr val="accent3"/>
          </a:effectRef>
          <a:fontRef idx="minor">
            <a:schemeClr val="lt1"/>
          </a:fontRef>
        </p:style>
        <p:txBody>
          <a:bodyPr>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lt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lt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lt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lt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lt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lt1"/>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lt1"/>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lt1"/>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lt1"/>
                </a:solidFill>
                <a:latin typeface="+mn-lt"/>
                <a:ea typeface="+mn-ea"/>
                <a:cs typeface="+mn-cs"/>
              </a:defRPr>
            </a:lvl9pPr>
          </a:lstStyle>
          <a:p>
            <a:pPr algn="ctr">
              <a:buNone/>
            </a:pPr>
            <a:r>
              <a:rPr lang="fr-FR" sz="1800" b="1" dirty="0">
                <a:solidFill>
                  <a:schemeClr val="accent1">
                    <a:lumMod val="50000"/>
                  </a:schemeClr>
                </a:solidFill>
              </a:rPr>
              <a:t>Les objectifs de la séance et les compétences issues du  vade-mecum</a:t>
            </a:r>
          </a:p>
        </p:txBody>
      </p:sp>
      <p:sp>
        <p:nvSpPr>
          <p:cNvPr id="10" name="Espace réservé du contenu 3"/>
          <p:cNvSpPr txBox="1">
            <a:spLocks/>
          </p:cNvSpPr>
          <p:nvPr/>
        </p:nvSpPr>
        <p:spPr>
          <a:xfrm>
            <a:off x="2557592" y="3726906"/>
            <a:ext cx="3382560" cy="2952328"/>
          </a:xfrm>
          <a:prstGeom prst="rect">
            <a:avLst/>
          </a:prstGeom>
          <a:solidFill>
            <a:schemeClr val="accent2">
              <a:lumMod val="40000"/>
              <a:lumOff val="60000"/>
            </a:schemeClr>
          </a:solidFill>
          <a:ln w="28575">
            <a:solidFill>
              <a:schemeClr val="accent2">
                <a:lumMod val="40000"/>
                <a:lumOff val="60000"/>
              </a:schemeClr>
            </a:solidFill>
          </a:ln>
        </p:spPr>
        <p:txBody>
          <a:bodyPr vert="horz">
            <a:normAutofit fontScale="92500"/>
          </a:bodyPr>
          <a:lstStyle/>
          <a:p>
            <a:pPr>
              <a:spcBef>
                <a:spcPts val="600"/>
              </a:spcBef>
              <a:buClr>
                <a:schemeClr val="accent1"/>
              </a:buClr>
              <a:buSzPct val="70000"/>
              <a:defRPr/>
            </a:pPr>
            <a:r>
              <a:rPr lang="fr-FR" sz="1200" b="1" dirty="0">
                <a:latin typeface="Arial" panose="020B0604020202020204" pitchFamily="34" charset="0"/>
                <a:cs typeface="Arial" panose="020B0604020202020204" pitchFamily="34" charset="0"/>
              </a:rPr>
              <a:t>C3-1.1  Adopter attitude et un comportement professionnel</a:t>
            </a:r>
            <a:endPar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600"/>
              </a:spcBef>
              <a:spcAft>
                <a:spcPts val="0"/>
              </a:spcAft>
              <a:buClr>
                <a:schemeClr val="accent1"/>
              </a:buClr>
              <a:buSzPct val="70000"/>
              <a:tabLst/>
              <a:defRPr/>
            </a:pPr>
            <a:r>
              <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C1-1     Organiser la production</a:t>
            </a:r>
          </a:p>
          <a:p>
            <a:pPr>
              <a:spcBef>
                <a:spcPts val="600"/>
              </a:spcBef>
              <a:buClr>
                <a:schemeClr val="accent1"/>
              </a:buClr>
              <a:buSzPct val="70000"/>
              <a:defRPr/>
            </a:pPr>
            <a:r>
              <a:rPr lang="fr-FR" sz="1200" b="1" dirty="0">
                <a:latin typeface="Arial" panose="020B0604020202020204" pitchFamily="34" charset="0"/>
                <a:cs typeface="Arial" panose="020B0604020202020204" pitchFamily="34" charset="0"/>
              </a:rPr>
              <a:t>C1 -1-4 Entretenir le matériel et les locaux</a:t>
            </a:r>
            <a:endPar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600"/>
              </a:spcBef>
              <a:spcAft>
                <a:spcPts val="0"/>
              </a:spcAft>
              <a:buClr>
                <a:schemeClr val="accent1"/>
              </a:buClr>
              <a:buSzPct val="70000"/>
              <a:tabLst/>
              <a:defRPr/>
            </a:pPr>
            <a:r>
              <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C1-3     Cuisiner</a:t>
            </a:r>
          </a:p>
          <a:p>
            <a:pPr marR="0" lvl="0" algn="l" defTabSz="914400" rtl="0" eaLnBrk="1" fontAlgn="auto" latinLnBrk="0" hangingPunct="1">
              <a:lnSpc>
                <a:spcPct val="100000"/>
              </a:lnSpc>
              <a:spcBef>
                <a:spcPts val="600"/>
              </a:spcBef>
              <a:spcAft>
                <a:spcPts val="0"/>
              </a:spcAft>
              <a:buClr>
                <a:schemeClr val="accent1"/>
              </a:buClr>
              <a:buSzPct val="70000"/>
              <a:tabLst/>
              <a:defRPr/>
            </a:pPr>
            <a:r>
              <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C1-4      Dresser et distribuer les préparations</a:t>
            </a:r>
          </a:p>
          <a:p>
            <a:pPr lvl="0">
              <a:spcBef>
                <a:spcPts val="600"/>
              </a:spcBef>
              <a:buClr>
                <a:schemeClr val="accent1"/>
              </a:buClr>
              <a:buSzPct val="70000"/>
            </a:pPr>
            <a:r>
              <a:rPr lang="fr-FR" sz="1200" b="1" dirty="0">
                <a:latin typeface="Arial" panose="020B0604020202020204" pitchFamily="34" charset="0"/>
                <a:cs typeface="Arial" panose="020B0604020202020204" pitchFamily="34" charset="0"/>
              </a:rPr>
              <a:t>C2-2.1  Communiquer avant le service avec le personnel de salle</a:t>
            </a:r>
            <a:endPar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600"/>
              </a:spcBef>
              <a:spcAft>
                <a:spcPts val="0"/>
              </a:spcAft>
              <a:buClr>
                <a:schemeClr val="accent1"/>
              </a:buClr>
              <a:buSzPct val="70000"/>
              <a:tabLst/>
              <a:defRPr/>
            </a:pPr>
            <a:r>
              <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C2-2.2  Communiquer en situation de service </a:t>
            </a:r>
          </a:p>
          <a:p>
            <a:pPr>
              <a:spcBef>
                <a:spcPts val="600"/>
              </a:spcBef>
              <a:buClr>
                <a:schemeClr val="accent1"/>
              </a:buClr>
              <a:buSzPct val="70000"/>
              <a:defRPr/>
            </a:pPr>
            <a:r>
              <a:rPr kumimoji="0" lang="fr-FR"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C2-2.3  Communiquer avec la clientèle</a:t>
            </a:r>
          </a:p>
          <a:p>
            <a:pPr>
              <a:spcBef>
                <a:spcPts val="600"/>
              </a:spcBef>
              <a:buClr>
                <a:schemeClr val="accent1"/>
              </a:buClr>
              <a:buSzPct val="70000"/>
              <a:defRPr/>
            </a:pPr>
            <a:r>
              <a:rPr lang="fr-FR" sz="1200" b="1" dirty="0">
                <a:latin typeface="Arial" panose="020B0604020202020204" pitchFamily="34" charset="0"/>
                <a:cs typeface="Arial" panose="020B0604020202020204" pitchFamily="34" charset="0"/>
              </a:rPr>
              <a:t>C5-1.3 Intégrer les dimensions liées à l’environnement et au développement durable</a:t>
            </a:r>
          </a:p>
          <a:p>
            <a:pPr marR="0" lvl="0" algn="l" defTabSz="914400" rtl="0" eaLnBrk="1" fontAlgn="auto" latinLnBrk="0" hangingPunct="1">
              <a:lnSpc>
                <a:spcPct val="100000"/>
              </a:lnSpc>
              <a:spcBef>
                <a:spcPts val="600"/>
              </a:spcBef>
              <a:spcAft>
                <a:spcPts val="0"/>
              </a:spcAft>
              <a:buClr>
                <a:schemeClr val="accent1"/>
              </a:buClr>
              <a:buSzPct val="70000"/>
              <a:tabLst/>
              <a:defRPr/>
            </a:pPr>
            <a:endParaRPr kumimoji="0" lang="fr-FR"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15" name="Image 14" descr="compétence.PNG"/>
          <p:cNvPicPr>
            <a:picLocks noChangeAspect="1"/>
          </p:cNvPicPr>
          <p:nvPr/>
        </p:nvPicPr>
        <p:blipFill>
          <a:blip r:embed="rId4" cstate="print"/>
          <a:stretch>
            <a:fillRect/>
          </a:stretch>
        </p:blipFill>
        <p:spPr>
          <a:xfrm rot="20741850">
            <a:off x="106468" y="4234109"/>
            <a:ext cx="1896612" cy="1229399"/>
          </a:xfrm>
          <a:prstGeom prst="rect">
            <a:avLst/>
          </a:prstGeom>
        </p:spPr>
      </p:pic>
      <p:pic>
        <p:nvPicPr>
          <p:cNvPr id="16" name="Picture 4"/>
          <p:cNvPicPr>
            <a:picLocks noChangeAspect="1" noChangeArrowheads="1"/>
          </p:cNvPicPr>
          <p:nvPr/>
        </p:nvPicPr>
        <p:blipFill>
          <a:blip r:embed="rId5" cstate="print"/>
          <a:srcRect/>
          <a:stretch>
            <a:fillRect/>
          </a:stretch>
        </p:blipFill>
        <p:spPr bwMode="auto">
          <a:xfrm rot="1471156">
            <a:off x="245150" y="1198846"/>
            <a:ext cx="1920802" cy="1091490"/>
          </a:xfrm>
          <a:prstGeom prst="rect">
            <a:avLst/>
          </a:prstGeom>
          <a:noFill/>
          <a:ln w="9525">
            <a:noFill/>
            <a:miter lim="800000"/>
            <a:headEnd/>
            <a:tailEnd/>
          </a:ln>
        </p:spPr>
      </p:pic>
      <p:sp>
        <p:nvSpPr>
          <p:cNvPr id="17" name="Flèche courbée vers la gauche 16"/>
          <p:cNvSpPr/>
          <p:nvPr/>
        </p:nvSpPr>
        <p:spPr>
          <a:xfrm rot="16866697">
            <a:off x="1960213" y="1161718"/>
            <a:ext cx="330662" cy="10248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Flèche courbée vers la droite 17"/>
          <p:cNvSpPr/>
          <p:nvPr/>
        </p:nvSpPr>
        <p:spPr>
          <a:xfrm rot="16409692">
            <a:off x="1800441" y="4942900"/>
            <a:ext cx="345093" cy="109014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p:cNvSpPr txBox="1"/>
          <p:nvPr/>
        </p:nvSpPr>
        <p:spPr>
          <a:xfrm rot="21279916">
            <a:off x="587112" y="1816983"/>
            <a:ext cx="1574470" cy="369332"/>
          </a:xfrm>
          <a:prstGeom prst="rect">
            <a:avLst/>
          </a:prstGeom>
          <a:noFill/>
        </p:spPr>
        <p:txBody>
          <a:bodyPr wrap="none" rtlCol="0">
            <a:spAutoFit/>
          </a:bodyPr>
          <a:lstStyle/>
          <a:p>
            <a:r>
              <a:rPr lang="fr-FR" dirty="0"/>
              <a:t>Vade-mecum</a:t>
            </a:r>
          </a:p>
        </p:txBody>
      </p:sp>
      <p:sp>
        <p:nvSpPr>
          <p:cNvPr id="20" name="ZoneTexte 19"/>
          <p:cNvSpPr txBox="1"/>
          <p:nvPr/>
        </p:nvSpPr>
        <p:spPr>
          <a:xfrm rot="178183">
            <a:off x="239260" y="4715694"/>
            <a:ext cx="1574250" cy="371690"/>
          </a:xfrm>
          <a:prstGeom prst="rect">
            <a:avLst/>
          </a:prstGeom>
          <a:noFill/>
        </p:spPr>
        <p:txBody>
          <a:bodyPr wrap="square" rtlCol="0">
            <a:spAutoFit/>
          </a:bodyPr>
          <a:lstStyle/>
          <a:p>
            <a:r>
              <a:rPr lang="fr-FR" dirty="0"/>
              <a:t>Vade-mecum</a:t>
            </a:r>
          </a:p>
        </p:txBody>
      </p:sp>
      <p:sp>
        <p:nvSpPr>
          <p:cNvPr id="12" name="Espace réservé du contenu 7"/>
          <p:cNvSpPr>
            <a:spLocks noGrp="1"/>
          </p:cNvSpPr>
          <p:nvPr>
            <p:ph sz="quarter" idx="4294967295"/>
          </p:nvPr>
        </p:nvSpPr>
        <p:spPr>
          <a:xfrm>
            <a:off x="6402688" y="5012278"/>
            <a:ext cx="2393073" cy="1225034"/>
          </a:xfrm>
          <a:prstGeom prst="rect">
            <a:avLst/>
          </a:prstGeom>
          <a:solidFill>
            <a:schemeClr val="accent2">
              <a:lumMod val="40000"/>
              <a:lumOff val="60000"/>
            </a:schemeClr>
          </a:solidFill>
          <a:ln w="28575">
            <a:solidFill>
              <a:schemeClr val="accent2">
                <a:lumMod val="40000"/>
                <a:lumOff val="60000"/>
              </a:schemeClr>
            </a:solidFill>
          </a:ln>
        </p:spPr>
        <p:txBody>
          <a:bodyPr>
            <a:normAutofit/>
          </a:bodyPr>
          <a:lstStyle/>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u="sng" dirty="0" err="1">
                <a:latin typeface="Arial" panose="020B0604020202020204" pitchFamily="34" charset="0"/>
                <a:ea typeface="Microsoft YaHei" pitchFamily="34" charset="-122"/>
                <a:cs typeface="Arial" panose="020B0604020202020204" pitchFamily="34" charset="0"/>
              </a:rPr>
              <a:t>Objectifs</a:t>
            </a:r>
            <a:r>
              <a:rPr lang="en-GB" sz="1100" b="1" u="sng" dirty="0">
                <a:latin typeface="Arial" panose="020B0604020202020204" pitchFamily="34" charset="0"/>
                <a:ea typeface="Microsoft YaHei" pitchFamily="34" charset="-122"/>
                <a:cs typeface="Arial" panose="020B0604020202020204" pitchFamily="34" charset="0"/>
              </a:rPr>
              <a:t> de cuisine</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Réaliser</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un potage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lié</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au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riz</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Habiller</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un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poisson</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plat</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a:solidFill>
                  <a:srgbClr val="000000"/>
                </a:solidFill>
                <a:latin typeface="Arial" panose="020B0604020202020204" pitchFamily="34" charset="0"/>
                <a:ea typeface="Microsoft YaHei" pitchFamily="34" charset="-122"/>
                <a:cs typeface="Arial" panose="020B0604020202020204" pitchFamily="34" charset="0"/>
              </a:rPr>
              <a:t>Dresser à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l’assiette</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a:buNone/>
            </a:pPr>
            <a:endParaRPr lang="fr-FR" sz="1800" dirty="0"/>
          </a:p>
        </p:txBody>
      </p:sp>
      <p:sp>
        <p:nvSpPr>
          <p:cNvPr id="13" name="Espace réservé du contenu 7"/>
          <p:cNvSpPr>
            <a:spLocks noGrp="1"/>
          </p:cNvSpPr>
          <p:nvPr>
            <p:ph sz="quarter" idx="4294967295"/>
          </p:nvPr>
        </p:nvSpPr>
        <p:spPr>
          <a:xfrm>
            <a:off x="6372200" y="1389811"/>
            <a:ext cx="2423561" cy="1000941"/>
          </a:xfrm>
          <a:prstGeom prst="rect">
            <a:avLst/>
          </a:prstGeom>
          <a:solidFill>
            <a:srgbClr val="FFCCFF"/>
          </a:solidFill>
          <a:ln w="28575">
            <a:solidFill>
              <a:srgbClr val="FFCCFF"/>
            </a:solidFill>
          </a:ln>
        </p:spPr>
        <p:txBody>
          <a:bodyPr>
            <a:normAutofit lnSpcReduction="10000"/>
          </a:bodyPr>
          <a:lstStyle/>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u="sng" dirty="0" err="1">
                <a:latin typeface="Arial" panose="020B0604020202020204" pitchFamily="34" charset="0"/>
                <a:ea typeface="Microsoft YaHei" pitchFamily="34" charset="-122"/>
                <a:cs typeface="Arial" panose="020B0604020202020204" pitchFamily="34" charset="0"/>
              </a:rPr>
              <a:t>Objectifs</a:t>
            </a:r>
            <a:r>
              <a:rPr lang="en-GB" sz="1100" b="1" u="sng" dirty="0">
                <a:latin typeface="Arial" panose="020B0604020202020204" pitchFamily="34" charset="0"/>
                <a:ea typeface="Microsoft YaHei" pitchFamily="34" charset="-122"/>
                <a:cs typeface="Arial" panose="020B0604020202020204" pitchFamily="34" charset="0"/>
              </a:rPr>
              <a:t> de restaurant </a:t>
            </a:r>
            <a:r>
              <a:rPr lang="en-GB" sz="1200" b="1" dirty="0">
                <a:latin typeface="Arial" panose="020B0604020202020204" pitchFamily="34" charset="0"/>
                <a:ea typeface="Microsoft YaHei" pitchFamily="34" charset="-122"/>
                <a:cs typeface="Arial" panose="020B0604020202020204" pitchFamily="34" charset="0"/>
              </a:rPr>
              <a:t>:</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400" b="1" dirty="0">
              <a:latin typeface="Arial" panose="020B0604020202020204" pitchFamily="34" charset="0"/>
              <a:ea typeface="Microsoft YaHei" pitchFamily="34" charset="-122"/>
              <a:cs typeface="Arial" panose="020B0604020202020204" pitchFamily="34" charset="0"/>
            </a:endParaRP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Finaliser</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la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mise</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en</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place</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Produire</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une</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argumentation pour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répondre</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à un client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mécontent</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b="1" dirty="0">
              <a:solidFill>
                <a:srgbClr val="000000"/>
              </a:solidFill>
              <a:ea typeface="Microsoft YaHei" pitchFamily="34" charset="-122"/>
            </a:endParaRPr>
          </a:p>
          <a:p>
            <a:pPr>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200" b="1" dirty="0">
              <a:solidFill>
                <a:srgbClr val="000000"/>
              </a:solidFill>
              <a:ea typeface="Microsoft YaHei" pitchFamily="34" charset="-122"/>
            </a:endParaRPr>
          </a:p>
          <a:p>
            <a:pPr>
              <a:spcBef>
                <a:spcPts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b="1" i="1" u="sng" dirty="0">
              <a:solidFill>
                <a:srgbClr val="000000"/>
              </a:solidFill>
              <a:latin typeface="+mj-lt"/>
              <a:ea typeface="Microsoft YaHei" pitchFamily="34" charset="-122"/>
            </a:endParaRPr>
          </a:p>
          <a:p>
            <a:pPr>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dirty="0">
              <a:solidFill>
                <a:srgbClr val="000000"/>
              </a:solidFill>
              <a:latin typeface="+mj-lt"/>
              <a:ea typeface="Microsoft YaHei" pitchFamily="34" charset="-122"/>
            </a:endParaRPr>
          </a:p>
          <a:p>
            <a:pPr>
              <a:buNone/>
            </a:pPr>
            <a:endParaRPr lang="fr-FR" sz="1800" dirty="0"/>
          </a:p>
        </p:txBody>
      </p:sp>
      <p:sp>
        <p:nvSpPr>
          <p:cNvPr id="14" name="Espace réservé du contenu 7"/>
          <p:cNvSpPr>
            <a:spLocks noGrp="1"/>
          </p:cNvSpPr>
          <p:nvPr>
            <p:ph sz="quarter" idx="4294967295"/>
          </p:nvPr>
        </p:nvSpPr>
        <p:spPr>
          <a:xfrm>
            <a:off x="6372200" y="3068960"/>
            <a:ext cx="2423561" cy="1107825"/>
          </a:xfrm>
          <a:prstGeom prst="rect">
            <a:avLst/>
          </a:prstGeom>
          <a:solidFill>
            <a:srgbClr val="FFC000"/>
          </a:solidFill>
          <a:ln w="28575">
            <a:solidFill>
              <a:schemeClr val="accent1"/>
            </a:solidFill>
          </a:ln>
        </p:spPr>
        <p:txBody>
          <a:bodyPr>
            <a:noAutofit/>
          </a:bodyPr>
          <a:lstStyle/>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u="sng" dirty="0" err="1">
                <a:latin typeface="Arial" panose="020B0604020202020204" pitchFamily="34" charset="0"/>
                <a:ea typeface="Microsoft YaHei" pitchFamily="34" charset="-122"/>
                <a:cs typeface="Arial" panose="020B0604020202020204" pitchFamily="34" charset="0"/>
              </a:rPr>
              <a:t>Objectifs</a:t>
            </a:r>
            <a:r>
              <a:rPr lang="en-GB" sz="1100" b="1" u="sng" dirty="0">
                <a:latin typeface="Arial" panose="020B0604020202020204" pitchFamily="34" charset="0"/>
                <a:ea typeface="Microsoft YaHei" pitchFamily="34" charset="-122"/>
                <a:cs typeface="Arial" panose="020B0604020202020204" pitchFamily="34" charset="0"/>
              </a:rPr>
              <a:t> </a:t>
            </a:r>
            <a:r>
              <a:rPr lang="en-GB" sz="1100" b="1" u="sng" dirty="0" err="1">
                <a:latin typeface="Arial" panose="020B0604020202020204" pitchFamily="34" charset="0"/>
                <a:ea typeface="Microsoft YaHei" pitchFamily="34" charset="-122"/>
                <a:cs typeface="Arial" panose="020B0604020202020204" pitchFamily="34" charset="0"/>
              </a:rPr>
              <a:t>communs</a:t>
            </a:r>
            <a:r>
              <a:rPr lang="en-GB" sz="1100" b="1" u="sng" dirty="0">
                <a:latin typeface="Arial" panose="020B0604020202020204" pitchFamily="34" charset="0"/>
                <a:ea typeface="Microsoft YaHei" pitchFamily="34" charset="-122"/>
                <a:cs typeface="Arial" panose="020B0604020202020204" pitchFamily="34" charset="0"/>
              </a:rPr>
              <a:t> </a:t>
            </a:r>
            <a:r>
              <a:rPr lang="en-GB" sz="1100" b="1" dirty="0">
                <a:latin typeface="Arial" panose="020B0604020202020204" pitchFamily="34" charset="0"/>
                <a:ea typeface="Microsoft YaHei" pitchFamily="34" charset="-122"/>
                <a:cs typeface="Arial" panose="020B0604020202020204" pitchFamily="34" charset="0"/>
              </a:rPr>
              <a:t>:</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 dirty="0">
                <a:solidFill>
                  <a:srgbClr val="000000"/>
                </a:solidFill>
                <a:latin typeface="Arial" panose="020B0604020202020204" pitchFamily="34" charset="0"/>
                <a:ea typeface="Microsoft YaHei" pitchFamily="34" charset="-122"/>
                <a:cs typeface="Arial" panose="020B0604020202020204" pitchFamily="34" charset="0"/>
              </a:rPr>
              <a:t>     </a:t>
            </a:r>
            <a:r>
              <a:rPr lang="en-GB" sz="400" b="1" dirty="0">
                <a:solidFill>
                  <a:srgbClr val="000000"/>
                </a:solidFill>
                <a:latin typeface="Arial" panose="020B0604020202020204" pitchFamily="34" charset="0"/>
                <a:ea typeface="Microsoft YaHei" pitchFamily="34" charset="-122"/>
                <a:cs typeface="Arial" panose="020B0604020202020204" pitchFamily="34" charset="0"/>
              </a:rPr>
              <a:t> </a:t>
            </a: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Connaitre</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les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produits</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S’approprier</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la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cuisson</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façon</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meunière</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marL="0" indent="0">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Developper</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ses</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sens</a:t>
            </a:r>
            <a:r>
              <a:rPr lang="en-GB" sz="1100" b="1" dirty="0">
                <a:solidFill>
                  <a:srgbClr val="000000"/>
                </a:solidFill>
                <a:latin typeface="Arial" panose="020B0604020202020204" pitchFamily="34" charset="0"/>
                <a:ea typeface="Microsoft YaHei" pitchFamily="34" charset="-122"/>
                <a:cs typeface="Arial" panose="020B0604020202020204" pitchFamily="34" charset="0"/>
              </a:rPr>
              <a:t> </a:t>
            </a:r>
            <a:r>
              <a:rPr lang="en-GB" sz="1100" b="1" dirty="0" err="1">
                <a:solidFill>
                  <a:srgbClr val="000000"/>
                </a:solidFill>
                <a:latin typeface="Arial" panose="020B0604020202020204" pitchFamily="34" charset="0"/>
                <a:ea typeface="Microsoft YaHei" pitchFamily="34" charset="-122"/>
                <a:cs typeface="Arial" panose="020B0604020202020204" pitchFamily="34" charset="0"/>
              </a:rPr>
              <a:t>organoleptiques</a:t>
            </a:r>
            <a:endParaRPr lang="en-GB" sz="1100" b="1" dirty="0">
              <a:solidFill>
                <a:srgbClr val="000000"/>
              </a:solidFill>
              <a:latin typeface="Arial" panose="020B0604020202020204" pitchFamily="34" charset="0"/>
              <a:ea typeface="Microsoft YaHei" pitchFamily="34" charset="-122"/>
              <a:cs typeface="Arial" panose="020B0604020202020204" pitchFamily="34" charset="0"/>
            </a:endParaRPr>
          </a:p>
          <a:p>
            <a:pPr>
              <a:spcBef>
                <a:spcPts val="0"/>
              </a:spcBef>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100" b="1" dirty="0">
                <a:solidFill>
                  <a:srgbClr val="000000"/>
                </a:solidFill>
                <a:ea typeface="Microsoft YaHei" pitchFamily="34" charset="-122"/>
              </a:rPr>
              <a:t>	</a:t>
            </a:r>
            <a:endParaRPr lang="fr-FR" sz="1100" dirty="0"/>
          </a:p>
        </p:txBody>
      </p:sp>
      <p:sp>
        <p:nvSpPr>
          <p:cNvPr id="23" name="Flèche courbée vers la gauche 22"/>
          <p:cNvSpPr/>
          <p:nvPr/>
        </p:nvSpPr>
        <p:spPr>
          <a:xfrm rot="16866697">
            <a:off x="6036945" y="713139"/>
            <a:ext cx="330662" cy="1024848"/>
          </a:xfrm>
          <a:prstGeom prst="curvedLeftArrow">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Flèche courbée vers la droite 23"/>
          <p:cNvSpPr/>
          <p:nvPr/>
        </p:nvSpPr>
        <p:spPr>
          <a:xfrm rot="16409692">
            <a:off x="5998873" y="5780483"/>
            <a:ext cx="345093" cy="1090145"/>
          </a:xfrm>
          <a:prstGeom prst="curvedRightArrow">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courbée vers la gauche 27"/>
          <p:cNvSpPr/>
          <p:nvPr/>
        </p:nvSpPr>
        <p:spPr>
          <a:xfrm rot="16866697">
            <a:off x="6036946" y="2291788"/>
            <a:ext cx="330662" cy="1024848"/>
          </a:xfrm>
          <a:prstGeom prst="curved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courbée vers la droite 28"/>
          <p:cNvSpPr/>
          <p:nvPr/>
        </p:nvSpPr>
        <p:spPr>
          <a:xfrm rot="16409692">
            <a:off x="5960530" y="3804947"/>
            <a:ext cx="345093" cy="10901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723748009"/>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5.wav"/>
                                        </p:tgtEl>
                                      </p:cMediaNode>
                                    </p:audio>
                                  </p:subTnLst>
                                </p:cTn>
                              </p:par>
                            </p:childTnLst>
                          </p:cTn>
                        </p:par>
                        <p:par>
                          <p:cTn id="7" fill="hold">
                            <p:stCondLst>
                              <p:cond delay="0"/>
                            </p:stCondLst>
                            <p:childTnLst>
                              <p:par>
                                <p:cTn id="8" presetID="10" presetClass="entr" presetSubtype="0" fill="hold" grpId="0" nodeType="afterEffect">
                                  <p:stCondLst>
                                    <p:cond delay="7000"/>
                                  </p:stCondLst>
                                  <p:childTnLst>
                                    <p:set>
                                      <p:cBhvr>
                                        <p:cTn id="9" dur="1" fill="hold">
                                          <p:stCondLst>
                                            <p:cond delay="0"/>
                                          </p:stCondLst>
                                        </p:cTn>
                                        <p:tgtEl>
                                          <p:spTgt spid="5">
                                            <p:bg/>
                                          </p:spTgt>
                                        </p:tgtEl>
                                        <p:attrNameLst>
                                          <p:attrName>style.visibility</p:attrName>
                                        </p:attrNameLst>
                                      </p:cBhvr>
                                      <p:to>
                                        <p:strVal val="visible"/>
                                      </p:to>
                                    </p:set>
                                    <p:animEffect transition="in" filter="fade">
                                      <p:cBhvr>
                                        <p:cTn id="10" dur="500"/>
                                        <p:tgtEl>
                                          <p:spTgt spid="5">
                                            <p:bg/>
                                          </p:spTgt>
                                        </p:tgtEl>
                                      </p:cBhvr>
                                    </p:animEffect>
                                  </p:childTnLst>
                                </p:cTn>
                              </p:par>
                            </p:childTnLst>
                          </p:cTn>
                        </p:par>
                        <p:par>
                          <p:cTn id="11" fill="hold">
                            <p:stCondLst>
                              <p:cond delay="75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8000"/>
                            </p:stCondLst>
                            <p:childTnLst>
                              <p:par>
                                <p:cTn id="16" presetID="10" presetClass="entr" presetSubtype="0"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par>
                          <p:cTn id="19" fill="hold">
                            <p:stCondLst>
                              <p:cond delay="8500"/>
                            </p:stCondLst>
                            <p:childTnLst>
                              <p:par>
                                <p:cTn id="20" presetID="10" presetClass="entr" presetSubtype="0" fill="hold" grpId="0" nodeType="after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par>
                          <p:cTn id="23" fill="hold">
                            <p:stCondLst>
                              <p:cond delay="9000"/>
                            </p:stCondLst>
                            <p:childTnLst>
                              <p:par>
                                <p:cTn id="24" presetID="10" presetClass="entr" presetSubtype="0" fill="hold" grpId="0"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par>
                          <p:cTn id="27" fill="hold">
                            <p:stCondLst>
                              <p:cond delay="9500"/>
                            </p:stCondLst>
                            <p:childTnLst>
                              <p:par>
                                <p:cTn id="28" presetID="10" presetClass="entr" presetSubtype="0" fill="hold" grpId="0" nodeType="after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par>
                          <p:cTn id="31" fill="hold">
                            <p:stCondLst>
                              <p:cond delay="10000"/>
                            </p:stCondLst>
                            <p:childTnLst>
                              <p:par>
                                <p:cTn id="32" presetID="10" presetClass="entr" presetSubtype="0" fill="hold" grpId="0" nodeType="after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par>
                          <p:cTn id="35" fill="hold">
                            <p:stCondLst>
                              <p:cond delay="10500"/>
                            </p:stCondLst>
                            <p:childTnLst>
                              <p:par>
                                <p:cTn id="36" presetID="10" presetClass="entr" presetSubtype="0" fill="hold" grpId="0"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childTnLst>
                          </p:cTn>
                        </p:par>
                        <p:par>
                          <p:cTn id="39" fill="hold">
                            <p:stCondLst>
                              <p:cond delay="11000"/>
                            </p:stCondLst>
                            <p:childTnLst>
                              <p:par>
                                <p:cTn id="40" presetID="10" presetClass="entr" presetSubtype="0" fill="hold" grpId="0" nodeType="after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par>
                          <p:cTn id="43" fill="hold">
                            <p:stCondLst>
                              <p:cond delay="11500"/>
                            </p:stCondLst>
                            <p:childTnLst>
                              <p:par>
                                <p:cTn id="44" presetID="10" presetClass="entr" presetSubtype="0" fill="hold" grpId="0" nodeType="afterEffect">
                                  <p:stCondLst>
                                    <p:cond delay="5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par>
                          <p:cTn id="47" fill="hold">
                            <p:stCondLst>
                              <p:cond delay="12500"/>
                            </p:stCondLst>
                            <p:childTnLst>
                              <p:par>
                                <p:cTn id="48" presetID="42" presetClass="entr" presetSubtype="0" fill="hold" nodeType="after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4000"/>
                            </p:stCondLst>
                            <p:childTnLst>
                              <p:par>
                                <p:cTn id="54" presetID="42" presetClass="entr" presetSubtype="0" fill="hold" grpId="0" nodeType="afterEffect">
                                  <p:stCondLst>
                                    <p:cond delay="50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par>
                          <p:cTn id="59" fill="hold">
                            <p:stCondLst>
                              <p:cond delay="15500"/>
                            </p:stCondLst>
                            <p:childTnLst>
                              <p:par>
                                <p:cTn id="60" presetID="42" presetClass="entr" presetSubtype="0" fill="hold" grpId="0" nodeType="afterEffect">
                                  <p:stCondLst>
                                    <p:cond delay="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par>
                          <p:cTn id="65" fill="hold">
                            <p:stCondLst>
                              <p:cond delay="17000"/>
                            </p:stCondLst>
                            <p:childTnLst>
                              <p:par>
                                <p:cTn id="66" presetID="42" presetClass="entr" presetSubtype="0" fill="hold" nodeType="afterEffect">
                                  <p:stCondLst>
                                    <p:cond delay="5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anim calcmode="lin" valueType="num">
                                      <p:cBhvr>
                                        <p:cTn id="69" dur="1000" fill="hold"/>
                                        <p:tgtEl>
                                          <p:spTgt spid="15"/>
                                        </p:tgtEl>
                                        <p:attrNameLst>
                                          <p:attrName>ppt_x</p:attrName>
                                        </p:attrNameLst>
                                      </p:cBhvr>
                                      <p:tavLst>
                                        <p:tav tm="0">
                                          <p:val>
                                            <p:strVal val="#ppt_x"/>
                                          </p:val>
                                        </p:tav>
                                        <p:tav tm="100000">
                                          <p:val>
                                            <p:strVal val="#ppt_x"/>
                                          </p:val>
                                        </p:tav>
                                      </p:tavLst>
                                    </p:anim>
                                    <p:anim calcmode="lin" valueType="num">
                                      <p:cBhvr>
                                        <p:cTn id="70" dur="1000" fill="hold"/>
                                        <p:tgtEl>
                                          <p:spTgt spid="15"/>
                                        </p:tgtEl>
                                        <p:attrNameLst>
                                          <p:attrName>ppt_y</p:attrName>
                                        </p:attrNameLst>
                                      </p:cBhvr>
                                      <p:tavLst>
                                        <p:tav tm="0">
                                          <p:val>
                                            <p:strVal val="#ppt_y+.1"/>
                                          </p:val>
                                        </p:tav>
                                        <p:tav tm="100000">
                                          <p:val>
                                            <p:strVal val="#ppt_y"/>
                                          </p:val>
                                        </p:tav>
                                      </p:tavLst>
                                    </p:anim>
                                  </p:childTnLst>
                                </p:cTn>
                              </p:par>
                            </p:childTnLst>
                          </p:cTn>
                        </p:par>
                        <p:par>
                          <p:cTn id="71" fill="hold">
                            <p:stCondLst>
                              <p:cond delay="18500"/>
                            </p:stCondLst>
                            <p:childTnLst>
                              <p:par>
                                <p:cTn id="72" presetID="42" presetClass="entr" presetSubtype="0" fill="hold" grpId="0" nodeType="afterEffect">
                                  <p:stCondLst>
                                    <p:cond delay="50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par>
                          <p:cTn id="77" fill="hold">
                            <p:stCondLst>
                              <p:cond delay="20000"/>
                            </p:stCondLst>
                            <p:childTnLst>
                              <p:par>
                                <p:cTn id="78" presetID="42" presetClass="entr" presetSubtype="0" fill="hold" grpId="0" nodeType="afterEffect">
                                  <p:stCondLst>
                                    <p:cond delay="50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50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500"/>
                                  </p:stCondLst>
                                  <p:childTnLst>
                                    <p:set>
                                      <p:cBhvr>
                                        <p:cTn id="89" dur="1" fill="hold">
                                          <p:stCondLst>
                                            <p:cond delay="0"/>
                                          </p:stCondLst>
                                        </p:cTn>
                                        <p:tgtEl>
                                          <p:spTgt spid="13">
                                            <p:bg/>
                                          </p:spTgt>
                                        </p:tgtEl>
                                        <p:attrNameLst>
                                          <p:attrName>style.visibility</p:attrName>
                                        </p:attrNameLst>
                                      </p:cBhvr>
                                      <p:to>
                                        <p:strVal val="visible"/>
                                      </p:to>
                                    </p:set>
                                    <p:animEffect transition="in" filter="fade">
                                      <p:cBhvr>
                                        <p:cTn id="90" dur="1000"/>
                                        <p:tgtEl>
                                          <p:spTgt spid="13">
                                            <p:bg/>
                                          </p:spTgt>
                                        </p:tgtEl>
                                      </p:cBhvr>
                                    </p:animEffect>
                                    <p:anim calcmode="lin" valueType="num">
                                      <p:cBhvr>
                                        <p:cTn id="91" dur="1000" fill="hold"/>
                                        <p:tgtEl>
                                          <p:spTgt spid="13">
                                            <p:bg/>
                                          </p:spTgt>
                                        </p:tgtEl>
                                        <p:attrNameLst>
                                          <p:attrName>ppt_x</p:attrName>
                                        </p:attrNameLst>
                                      </p:cBhvr>
                                      <p:tavLst>
                                        <p:tav tm="0">
                                          <p:val>
                                            <p:strVal val="#ppt_x"/>
                                          </p:val>
                                        </p:tav>
                                        <p:tav tm="100000">
                                          <p:val>
                                            <p:strVal val="#ppt_x"/>
                                          </p:val>
                                        </p:tav>
                                      </p:tavLst>
                                    </p:anim>
                                    <p:anim calcmode="lin" valueType="num">
                                      <p:cBhvr>
                                        <p:cTn id="92" dur="1000" fill="hold"/>
                                        <p:tgtEl>
                                          <p:spTgt spid="13">
                                            <p:bg/>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500"/>
                                  </p:stCondLst>
                                  <p:childTnLst>
                                    <p:set>
                                      <p:cBhvr>
                                        <p:cTn id="94" dur="1" fill="hold">
                                          <p:stCondLst>
                                            <p:cond delay="0"/>
                                          </p:stCondLst>
                                        </p:cTn>
                                        <p:tgtEl>
                                          <p:spTgt spid="13">
                                            <p:txEl>
                                              <p:pRg st="0" end="0"/>
                                            </p:txEl>
                                          </p:spTgt>
                                        </p:tgtEl>
                                        <p:attrNameLst>
                                          <p:attrName>style.visibility</p:attrName>
                                        </p:attrNameLst>
                                      </p:cBhvr>
                                      <p:to>
                                        <p:strVal val="visible"/>
                                      </p:to>
                                    </p:set>
                                    <p:animEffect transition="in" filter="fade">
                                      <p:cBhvr>
                                        <p:cTn id="95" dur="1000"/>
                                        <p:tgtEl>
                                          <p:spTgt spid="13">
                                            <p:txEl>
                                              <p:pRg st="0" end="0"/>
                                            </p:txEl>
                                          </p:spTgt>
                                        </p:tgtEl>
                                      </p:cBhvr>
                                    </p:animEffect>
                                    <p:anim calcmode="lin" valueType="num">
                                      <p:cBhvr>
                                        <p:cTn id="9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500"/>
                                  </p:stCondLst>
                                  <p:childTnLst>
                                    <p:set>
                                      <p:cBhvr>
                                        <p:cTn id="99" dur="1" fill="hold">
                                          <p:stCondLst>
                                            <p:cond delay="0"/>
                                          </p:stCondLst>
                                        </p:cTn>
                                        <p:tgtEl>
                                          <p:spTgt spid="13">
                                            <p:txEl>
                                              <p:pRg st="2" end="2"/>
                                            </p:txEl>
                                          </p:spTgt>
                                        </p:tgtEl>
                                        <p:attrNameLst>
                                          <p:attrName>style.visibility</p:attrName>
                                        </p:attrNameLst>
                                      </p:cBhvr>
                                      <p:to>
                                        <p:strVal val="visible"/>
                                      </p:to>
                                    </p:set>
                                    <p:animEffect transition="in" filter="fade">
                                      <p:cBhvr>
                                        <p:cTn id="100" dur="1000"/>
                                        <p:tgtEl>
                                          <p:spTgt spid="13">
                                            <p:txEl>
                                              <p:pRg st="2" end="2"/>
                                            </p:txEl>
                                          </p:spTgt>
                                        </p:tgtEl>
                                      </p:cBhvr>
                                    </p:animEffect>
                                    <p:anim calcmode="lin" valueType="num">
                                      <p:cBhvr>
                                        <p:cTn id="101"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02"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500"/>
                                  </p:stCondLst>
                                  <p:childTnLst>
                                    <p:set>
                                      <p:cBhvr>
                                        <p:cTn id="104" dur="1" fill="hold">
                                          <p:stCondLst>
                                            <p:cond delay="0"/>
                                          </p:stCondLst>
                                        </p:cTn>
                                        <p:tgtEl>
                                          <p:spTgt spid="13">
                                            <p:txEl>
                                              <p:pRg st="3" end="3"/>
                                            </p:txEl>
                                          </p:spTgt>
                                        </p:tgtEl>
                                        <p:attrNameLst>
                                          <p:attrName>style.visibility</p:attrName>
                                        </p:attrNameLst>
                                      </p:cBhvr>
                                      <p:to>
                                        <p:strVal val="visible"/>
                                      </p:to>
                                    </p:set>
                                    <p:animEffect transition="in" filter="fade">
                                      <p:cBhvr>
                                        <p:cTn id="105" dur="1000"/>
                                        <p:tgtEl>
                                          <p:spTgt spid="13">
                                            <p:txEl>
                                              <p:pRg st="3" end="3"/>
                                            </p:txEl>
                                          </p:spTgt>
                                        </p:tgtEl>
                                      </p:cBhvr>
                                    </p:animEffect>
                                    <p:anim calcmode="lin" valueType="num">
                                      <p:cBhvr>
                                        <p:cTn id="106"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07"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108" fill="hold">
                            <p:stCondLst>
                              <p:cond delay="21500"/>
                            </p:stCondLst>
                            <p:childTnLst>
                              <p:par>
                                <p:cTn id="109" presetID="42"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1000"/>
                                        <p:tgtEl>
                                          <p:spTgt spid="24"/>
                                        </p:tgtEl>
                                      </p:cBhvr>
                                    </p:animEffect>
                                    <p:anim calcmode="lin" valueType="num">
                                      <p:cBhvr>
                                        <p:cTn id="112" dur="1000" fill="hold"/>
                                        <p:tgtEl>
                                          <p:spTgt spid="24"/>
                                        </p:tgtEl>
                                        <p:attrNameLst>
                                          <p:attrName>ppt_x</p:attrName>
                                        </p:attrNameLst>
                                      </p:cBhvr>
                                      <p:tavLst>
                                        <p:tav tm="0">
                                          <p:val>
                                            <p:strVal val="#ppt_x"/>
                                          </p:val>
                                        </p:tav>
                                        <p:tav tm="100000">
                                          <p:val>
                                            <p:strVal val="#ppt_x"/>
                                          </p:val>
                                        </p:tav>
                                      </p:tavLst>
                                    </p:anim>
                                    <p:anim calcmode="lin" valueType="num">
                                      <p:cBhvr>
                                        <p:cTn id="113" dur="1000" fill="hold"/>
                                        <p:tgtEl>
                                          <p:spTgt spid="2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2">
                                            <p:bg/>
                                          </p:spTgt>
                                        </p:tgtEl>
                                        <p:attrNameLst>
                                          <p:attrName>style.visibility</p:attrName>
                                        </p:attrNameLst>
                                      </p:cBhvr>
                                      <p:to>
                                        <p:strVal val="visible"/>
                                      </p:to>
                                    </p:set>
                                    <p:animEffect transition="in" filter="fade">
                                      <p:cBhvr>
                                        <p:cTn id="116" dur="1000"/>
                                        <p:tgtEl>
                                          <p:spTgt spid="12">
                                            <p:bg/>
                                          </p:spTgt>
                                        </p:tgtEl>
                                      </p:cBhvr>
                                    </p:animEffect>
                                    <p:anim calcmode="lin" valueType="num">
                                      <p:cBhvr>
                                        <p:cTn id="117" dur="1000" fill="hold"/>
                                        <p:tgtEl>
                                          <p:spTgt spid="12">
                                            <p:bg/>
                                          </p:spTgt>
                                        </p:tgtEl>
                                        <p:attrNameLst>
                                          <p:attrName>ppt_x</p:attrName>
                                        </p:attrNameLst>
                                      </p:cBhvr>
                                      <p:tavLst>
                                        <p:tav tm="0">
                                          <p:val>
                                            <p:strVal val="#ppt_x"/>
                                          </p:val>
                                        </p:tav>
                                        <p:tav tm="100000">
                                          <p:val>
                                            <p:strVal val="#ppt_x"/>
                                          </p:val>
                                        </p:tav>
                                      </p:tavLst>
                                    </p:anim>
                                    <p:anim calcmode="lin" valueType="num">
                                      <p:cBhvr>
                                        <p:cTn id="118" dur="1000" fill="hold"/>
                                        <p:tgtEl>
                                          <p:spTgt spid="12">
                                            <p:bg/>
                                          </p:spTgt>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2">
                                            <p:txEl>
                                              <p:pRg st="0" end="0"/>
                                            </p:txEl>
                                          </p:spTgt>
                                        </p:tgtEl>
                                        <p:attrNameLst>
                                          <p:attrName>style.visibility</p:attrName>
                                        </p:attrNameLst>
                                      </p:cBhvr>
                                      <p:to>
                                        <p:strVal val="visible"/>
                                      </p:to>
                                    </p:set>
                                    <p:animEffect transition="in" filter="fade">
                                      <p:cBhvr>
                                        <p:cTn id="121" dur="1000"/>
                                        <p:tgtEl>
                                          <p:spTgt spid="12">
                                            <p:txEl>
                                              <p:pRg st="0" end="0"/>
                                            </p:txEl>
                                          </p:spTgt>
                                        </p:tgtEl>
                                      </p:cBhvr>
                                    </p:animEffect>
                                    <p:anim calcmode="lin" valueType="num">
                                      <p:cBhvr>
                                        <p:cTn id="1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2">
                                            <p:txEl>
                                              <p:pRg st="1" end="1"/>
                                            </p:txEl>
                                          </p:spTgt>
                                        </p:tgtEl>
                                        <p:attrNameLst>
                                          <p:attrName>style.visibility</p:attrName>
                                        </p:attrNameLst>
                                      </p:cBhvr>
                                      <p:to>
                                        <p:strVal val="visible"/>
                                      </p:to>
                                    </p:set>
                                    <p:animEffect transition="in" filter="fade">
                                      <p:cBhvr>
                                        <p:cTn id="126" dur="1000"/>
                                        <p:tgtEl>
                                          <p:spTgt spid="12">
                                            <p:txEl>
                                              <p:pRg st="1" end="1"/>
                                            </p:txEl>
                                          </p:spTgt>
                                        </p:tgtEl>
                                      </p:cBhvr>
                                    </p:animEffect>
                                    <p:anim calcmode="lin" valueType="num">
                                      <p:cBhvr>
                                        <p:cTn id="1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28"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2">
                                            <p:txEl>
                                              <p:pRg st="2" end="2"/>
                                            </p:txEl>
                                          </p:spTgt>
                                        </p:tgtEl>
                                        <p:attrNameLst>
                                          <p:attrName>style.visibility</p:attrName>
                                        </p:attrNameLst>
                                      </p:cBhvr>
                                      <p:to>
                                        <p:strVal val="visible"/>
                                      </p:to>
                                    </p:set>
                                    <p:animEffect transition="in" filter="fade">
                                      <p:cBhvr>
                                        <p:cTn id="131" dur="1000"/>
                                        <p:tgtEl>
                                          <p:spTgt spid="12">
                                            <p:txEl>
                                              <p:pRg st="2" end="2"/>
                                            </p:txEl>
                                          </p:spTgt>
                                        </p:tgtEl>
                                      </p:cBhvr>
                                    </p:animEffect>
                                    <p:anim calcmode="lin" valueType="num">
                                      <p:cBhvr>
                                        <p:cTn id="13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33"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2">
                                            <p:txEl>
                                              <p:pRg st="3" end="3"/>
                                            </p:txEl>
                                          </p:spTgt>
                                        </p:tgtEl>
                                        <p:attrNameLst>
                                          <p:attrName>style.visibility</p:attrName>
                                        </p:attrNameLst>
                                      </p:cBhvr>
                                      <p:to>
                                        <p:strVal val="visible"/>
                                      </p:to>
                                    </p:set>
                                    <p:animEffect transition="in" filter="fade">
                                      <p:cBhvr>
                                        <p:cTn id="136" dur="1000"/>
                                        <p:tgtEl>
                                          <p:spTgt spid="12">
                                            <p:txEl>
                                              <p:pRg st="3" end="3"/>
                                            </p:txEl>
                                          </p:spTgt>
                                        </p:tgtEl>
                                      </p:cBhvr>
                                    </p:animEffect>
                                    <p:anim calcmode="lin" valueType="num">
                                      <p:cBhvr>
                                        <p:cTn id="137"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38"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2">
                                            <p:txEl>
                                              <p:pRg st="4" end="4"/>
                                            </p:txEl>
                                          </p:spTgt>
                                        </p:tgtEl>
                                        <p:attrNameLst>
                                          <p:attrName>style.visibility</p:attrName>
                                        </p:attrNameLst>
                                      </p:cBhvr>
                                      <p:to>
                                        <p:strVal val="visible"/>
                                      </p:to>
                                    </p:set>
                                    <p:animEffect transition="in" filter="fade">
                                      <p:cBhvr>
                                        <p:cTn id="141" dur="1000"/>
                                        <p:tgtEl>
                                          <p:spTgt spid="12">
                                            <p:txEl>
                                              <p:pRg st="4" end="4"/>
                                            </p:txEl>
                                          </p:spTgt>
                                        </p:tgtEl>
                                      </p:cBhvr>
                                    </p:animEffect>
                                    <p:anim calcmode="lin" valueType="num">
                                      <p:cBhvr>
                                        <p:cTn id="142"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43"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par>
                          <p:cTn id="144" fill="hold">
                            <p:stCondLst>
                              <p:cond delay="22500"/>
                            </p:stCondLst>
                            <p:childTnLst>
                              <p:par>
                                <p:cTn id="145" presetID="42" presetClass="entr" presetSubtype="0" fill="hold" grpId="0" nodeType="afterEffect">
                                  <p:stCondLst>
                                    <p:cond delay="0"/>
                                  </p:stCondLst>
                                  <p:childTnLst>
                                    <p:set>
                                      <p:cBhvr>
                                        <p:cTn id="146" dur="1" fill="hold">
                                          <p:stCondLst>
                                            <p:cond delay="0"/>
                                          </p:stCondLst>
                                        </p:cTn>
                                        <p:tgtEl>
                                          <p:spTgt spid="28"/>
                                        </p:tgtEl>
                                        <p:attrNameLst>
                                          <p:attrName>style.visibility</p:attrName>
                                        </p:attrNameLst>
                                      </p:cBhvr>
                                      <p:to>
                                        <p:strVal val="visible"/>
                                      </p:to>
                                    </p:set>
                                    <p:animEffect transition="in" filter="fade">
                                      <p:cBhvr>
                                        <p:cTn id="147" dur="1000"/>
                                        <p:tgtEl>
                                          <p:spTgt spid="28"/>
                                        </p:tgtEl>
                                      </p:cBhvr>
                                    </p:animEffect>
                                    <p:anim calcmode="lin" valueType="num">
                                      <p:cBhvr>
                                        <p:cTn id="148" dur="1000" fill="hold"/>
                                        <p:tgtEl>
                                          <p:spTgt spid="28"/>
                                        </p:tgtEl>
                                        <p:attrNameLst>
                                          <p:attrName>ppt_x</p:attrName>
                                        </p:attrNameLst>
                                      </p:cBhvr>
                                      <p:tavLst>
                                        <p:tav tm="0">
                                          <p:val>
                                            <p:strVal val="#ppt_x"/>
                                          </p:val>
                                        </p:tav>
                                        <p:tav tm="100000">
                                          <p:val>
                                            <p:strVal val="#ppt_x"/>
                                          </p:val>
                                        </p:tav>
                                      </p:tavLst>
                                    </p:anim>
                                    <p:anim calcmode="lin" valueType="num">
                                      <p:cBhvr>
                                        <p:cTn id="149" dur="1000" fill="hold"/>
                                        <p:tgtEl>
                                          <p:spTgt spid="28"/>
                                        </p:tgtEl>
                                        <p:attrNameLst>
                                          <p:attrName>ppt_y</p:attrName>
                                        </p:attrNameLst>
                                      </p:cBhvr>
                                      <p:tavLst>
                                        <p:tav tm="0">
                                          <p:val>
                                            <p:strVal val="#ppt_y+.1"/>
                                          </p:val>
                                        </p:tav>
                                        <p:tav tm="100000">
                                          <p:val>
                                            <p:strVal val="#ppt_y"/>
                                          </p:val>
                                        </p:tav>
                                      </p:tavLst>
                                    </p:anim>
                                  </p:childTnLst>
                                </p:cTn>
                              </p:par>
                            </p:childTnLst>
                          </p:cTn>
                        </p:par>
                        <p:par>
                          <p:cTn id="150" fill="hold">
                            <p:stCondLst>
                              <p:cond delay="23500"/>
                            </p:stCondLst>
                            <p:childTnLst>
                              <p:par>
                                <p:cTn id="151" presetID="42" presetClass="entr" presetSubtype="0" fill="hold" grpId="0" nodeType="after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fade">
                                      <p:cBhvr>
                                        <p:cTn id="153" dur="1000"/>
                                        <p:tgtEl>
                                          <p:spTgt spid="29"/>
                                        </p:tgtEl>
                                      </p:cBhvr>
                                    </p:animEffect>
                                    <p:anim calcmode="lin" valueType="num">
                                      <p:cBhvr>
                                        <p:cTn id="154" dur="1000" fill="hold"/>
                                        <p:tgtEl>
                                          <p:spTgt spid="29"/>
                                        </p:tgtEl>
                                        <p:attrNameLst>
                                          <p:attrName>ppt_x</p:attrName>
                                        </p:attrNameLst>
                                      </p:cBhvr>
                                      <p:tavLst>
                                        <p:tav tm="0">
                                          <p:val>
                                            <p:strVal val="#ppt_x"/>
                                          </p:val>
                                        </p:tav>
                                        <p:tav tm="100000">
                                          <p:val>
                                            <p:strVal val="#ppt_x"/>
                                          </p:val>
                                        </p:tav>
                                      </p:tavLst>
                                    </p:anim>
                                    <p:anim calcmode="lin" valueType="num">
                                      <p:cBhvr>
                                        <p:cTn id="155" dur="1000" fill="hold"/>
                                        <p:tgtEl>
                                          <p:spTgt spid="29"/>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4">
                                            <p:bg/>
                                          </p:spTgt>
                                        </p:tgtEl>
                                        <p:attrNameLst>
                                          <p:attrName>style.visibility</p:attrName>
                                        </p:attrNameLst>
                                      </p:cBhvr>
                                      <p:to>
                                        <p:strVal val="visible"/>
                                      </p:to>
                                    </p:set>
                                    <p:animEffect transition="in" filter="fade">
                                      <p:cBhvr>
                                        <p:cTn id="158" dur="1000"/>
                                        <p:tgtEl>
                                          <p:spTgt spid="14">
                                            <p:bg/>
                                          </p:spTgt>
                                        </p:tgtEl>
                                      </p:cBhvr>
                                    </p:animEffect>
                                    <p:anim calcmode="lin" valueType="num">
                                      <p:cBhvr>
                                        <p:cTn id="159" dur="1000" fill="hold"/>
                                        <p:tgtEl>
                                          <p:spTgt spid="14">
                                            <p:bg/>
                                          </p:spTgt>
                                        </p:tgtEl>
                                        <p:attrNameLst>
                                          <p:attrName>ppt_x</p:attrName>
                                        </p:attrNameLst>
                                      </p:cBhvr>
                                      <p:tavLst>
                                        <p:tav tm="0">
                                          <p:val>
                                            <p:strVal val="#ppt_x"/>
                                          </p:val>
                                        </p:tav>
                                        <p:tav tm="100000">
                                          <p:val>
                                            <p:strVal val="#ppt_x"/>
                                          </p:val>
                                        </p:tav>
                                      </p:tavLst>
                                    </p:anim>
                                    <p:anim calcmode="lin" valueType="num">
                                      <p:cBhvr>
                                        <p:cTn id="160" dur="1000" fill="hold"/>
                                        <p:tgtEl>
                                          <p:spTgt spid="14">
                                            <p:bg/>
                                          </p:spTgt>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4">
                                            <p:txEl>
                                              <p:pRg st="0" end="0"/>
                                            </p:txEl>
                                          </p:spTgt>
                                        </p:tgtEl>
                                        <p:attrNameLst>
                                          <p:attrName>style.visibility</p:attrName>
                                        </p:attrNameLst>
                                      </p:cBhvr>
                                      <p:to>
                                        <p:strVal val="visible"/>
                                      </p:to>
                                    </p:set>
                                    <p:animEffect transition="in" filter="fade">
                                      <p:cBhvr>
                                        <p:cTn id="163" dur="1000"/>
                                        <p:tgtEl>
                                          <p:spTgt spid="14">
                                            <p:txEl>
                                              <p:pRg st="0" end="0"/>
                                            </p:txEl>
                                          </p:spTgt>
                                        </p:tgtEl>
                                      </p:cBhvr>
                                    </p:animEffect>
                                    <p:anim calcmode="lin" valueType="num">
                                      <p:cBhvr>
                                        <p:cTn id="16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0"/>
                                  </p:stCondLst>
                                  <p:childTnLst>
                                    <p:set>
                                      <p:cBhvr>
                                        <p:cTn id="167" dur="1" fill="hold">
                                          <p:stCondLst>
                                            <p:cond delay="0"/>
                                          </p:stCondLst>
                                        </p:cTn>
                                        <p:tgtEl>
                                          <p:spTgt spid="14">
                                            <p:txEl>
                                              <p:pRg st="1" end="1"/>
                                            </p:txEl>
                                          </p:spTgt>
                                        </p:tgtEl>
                                        <p:attrNameLst>
                                          <p:attrName>style.visibility</p:attrName>
                                        </p:attrNameLst>
                                      </p:cBhvr>
                                      <p:to>
                                        <p:strVal val="visible"/>
                                      </p:to>
                                    </p:set>
                                    <p:animEffect transition="in" filter="fade">
                                      <p:cBhvr>
                                        <p:cTn id="168" dur="1000"/>
                                        <p:tgtEl>
                                          <p:spTgt spid="14">
                                            <p:txEl>
                                              <p:pRg st="1" end="1"/>
                                            </p:txEl>
                                          </p:spTgt>
                                        </p:tgtEl>
                                      </p:cBhvr>
                                    </p:animEffect>
                                    <p:anim calcmode="lin" valueType="num">
                                      <p:cBhvr>
                                        <p:cTn id="16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70"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14">
                                            <p:txEl>
                                              <p:pRg st="2" end="2"/>
                                            </p:txEl>
                                          </p:spTgt>
                                        </p:tgtEl>
                                        <p:attrNameLst>
                                          <p:attrName>style.visibility</p:attrName>
                                        </p:attrNameLst>
                                      </p:cBhvr>
                                      <p:to>
                                        <p:strVal val="visible"/>
                                      </p:to>
                                    </p:set>
                                    <p:animEffect transition="in" filter="fade">
                                      <p:cBhvr>
                                        <p:cTn id="173" dur="1000"/>
                                        <p:tgtEl>
                                          <p:spTgt spid="14">
                                            <p:txEl>
                                              <p:pRg st="2" end="2"/>
                                            </p:txEl>
                                          </p:spTgt>
                                        </p:tgtEl>
                                      </p:cBhvr>
                                    </p:animEffect>
                                    <p:anim calcmode="lin" valueType="num">
                                      <p:cBhvr>
                                        <p:cTn id="17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75"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14">
                                            <p:txEl>
                                              <p:pRg st="3" end="3"/>
                                            </p:txEl>
                                          </p:spTgt>
                                        </p:tgtEl>
                                        <p:attrNameLst>
                                          <p:attrName>style.visibility</p:attrName>
                                        </p:attrNameLst>
                                      </p:cBhvr>
                                      <p:to>
                                        <p:strVal val="visible"/>
                                      </p:to>
                                    </p:set>
                                    <p:animEffect transition="in" filter="fade">
                                      <p:cBhvr>
                                        <p:cTn id="178" dur="1000"/>
                                        <p:tgtEl>
                                          <p:spTgt spid="14">
                                            <p:txEl>
                                              <p:pRg st="3" end="3"/>
                                            </p:txEl>
                                          </p:spTgt>
                                        </p:tgtEl>
                                      </p:cBhvr>
                                    </p:animEffect>
                                    <p:anim calcmode="lin" valueType="num">
                                      <p:cBhvr>
                                        <p:cTn id="17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80"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14">
                                            <p:txEl>
                                              <p:pRg st="4" end="4"/>
                                            </p:txEl>
                                          </p:spTgt>
                                        </p:tgtEl>
                                        <p:attrNameLst>
                                          <p:attrName>style.visibility</p:attrName>
                                        </p:attrNameLst>
                                      </p:cBhvr>
                                      <p:to>
                                        <p:strVal val="visible"/>
                                      </p:to>
                                    </p:set>
                                    <p:animEffect transition="in" filter="fade">
                                      <p:cBhvr>
                                        <p:cTn id="183" dur="1000"/>
                                        <p:tgtEl>
                                          <p:spTgt spid="14">
                                            <p:txEl>
                                              <p:pRg st="4" end="4"/>
                                            </p:txEl>
                                          </p:spTgt>
                                        </p:tgtEl>
                                      </p:cBhvr>
                                    </p:animEffect>
                                    <p:anim calcmode="lin" valueType="num">
                                      <p:cBhvr>
                                        <p:cTn id="18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185"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186" fill="hold">
                            <p:stCondLst>
                              <p:cond delay="24500"/>
                            </p:stCondLst>
                            <p:childTnLst>
                              <p:par>
                                <p:cTn id="187" presetID="42" presetClass="entr" presetSubtype="0" fill="hold" grpId="0" nodeType="afterEffect">
                                  <p:stCondLst>
                                    <p:cond delay="0"/>
                                  </p:stCondLst>
                                  <p:childTnLst>
                                    <p:set>
                                      <p:cBhvr>
                                        <p:cTn id="188" dur="1" fill="hold">
                                          <p:stCondLst>
                                            <p:cond delay="0"/>
                                          </p:stCondLst>
                                        </p:cTn>
                                        <p:tgtEl>
                                          <p:spTgt spid="14">
                                            <p:txEl>
                                              <p:pRg st="5" end="5"/>
                                            </p:txEl>
                                          </p:spTgt>
                                        </p:tgtEl>
                                        <p:attrNameLst>
                                          <p:attrName>style.visibility</p:attrName>
                                        </p:attrNameLst>
                                      </p:cBhvr>
                                      <p:to>
                                        <p:strVal val="visible"/>
                                      </p:to>
                                    </p:set>
                                    <p:animEffect transition="in" filter="fade">
                                      <p:cBhvr>
                                        <p:cTn id="189" dur="1000"/>
                                        <p:tgtEl>
                                          <p:spTgt spid="14">
                                            <p:txEl>
                                              <p:pRg st="5" end="5"/>
                                            </p:txEl>
                                          </p:spTgt>
                                        </p:tgtEl>
                                      </p:cBhvr>
                                    </p:animEffect>
                                    <p:anim calcmode="lin" valueType="num">
                                      <p:cBhvr>
                                        <p:cTn id="190"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191"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7" grpId="0" animBg="1"/>
      <p:bldP spid="10" grpId="0" animBg="1"/>
      <p:bldP spid="17" grpId="0" animBg="1"/>
      <p:bldP spid="18" grpId="0" animBg="1"/>
      <p:bldP spid="19" grpId="0"/>
      <p:bldP spid="20" grpId="0"/>
      <p:bldP spid="12" grpId="0" uiExpand="1" build="p" animBg="1"/>
      <p:bldP spid="13" grpId="0" build="p" animBg="1"/>
      <p:bldP spid="14" grpId="0" uiExpand="1" build="p" animBg="1"/>
      <p:bldP spid="23" grpId="0" animBg="1"/>
      <p:bldP spid="24"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1"/>
          <p:cNvSpPr>
            <a:spLocks noGrp="1"/>
          </p:cNvSpPr>
          <p:nvPr>
            <p:ph type="sldNum" sz="quarter" idx="10"/>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400"/>
              <a:t>Diapo </a:t>
            </a:r>
            <a:fld id="{DA326CD0-AA18-4729-BEC5-ECE852274D1E}" type="slidenum">
              <a:rPr lang="fr-FR" altLang="fr-FR" sz="1400" smtClean="0"/>
              <a:pPr>
                <a:spcBef>
                  <a:spcPct val="0"/>
                </a:spcBef>
                <a:buFontTx/>
                <a:buNone/>
              </a:pPr>
              <a:t>6</a:t>
            </a:fld>
            <a:endParaRPr lang="fr-FR" altLang="fr-FR" sz="1400"/>
          </a:p>
        </p:txBody>
      </p:sp>
      <p:sp>
        <p:nvSpPr>
          <p:cNvPr id="3" name="ZoneTexte 2"/>
          <p:cNvSpPr txBox="1"/>
          <p:nvPr/>
        </p:nvSpPr>
        <p:spPr>
          <a:xfrm>
            <a:off x="309563" y="44450"/>
            <a:ext cx="8510584" cy="646113"/>
          </a:xfrm>
          <a:prstGeom prst="rect">
            <a:avLst/>
          </a:prstGeom>
          <a:solidFill>
            <a:srgbClr val="FFC000"/>
          </a:solidFill>
          <a:ln>
            <a:solidFill>
              <a:srgbClr val="FFC000"/>
            </a:solidFill>
          </a:ln>
        </p:spPr>
        <p:txBody>
          <a:bodyPr wrap="square">
            <a:spAutoFit/>
          </a:bodyPr>
          <a:lstStyle/>
          <a:p>
            <a:pPr algn="ctr" eaLnBrk="1" hangingPunct="1">
              <a:defRPr/>
            </a:pPr>
            <a:r>
              <a:rPr lang="fr-FR" dirty="0">
                <a:latin typeface="Arial Black" panose="020B0A04020102020204" pitchFamily="34" charset="0"/>
              </a:rPr>
              <a:t> Exemple de livret de compétences cuisine-restaurant en classe de 2</a:t>
            </a:r>
            <a:r>
              <a:rPr lang="fr-FR" baseline="30000" dirty="0">
                <a:latin typeface="Arial Black" panose="020B0A04020102020204" pitchFamily="34" charset="0"/>
              </a:rPr>
              <a:t>NDE</a:t>
            </a:r>
            <a:r>
              <a:rPr lang="fr-FR" dirty="0">
                <a:latin typeface="Arial Black" panose="020B0A04020102020204" pitchFamily="34" charset="0"/>
              </a:rPr>
              <a:t>  FMHR</a:t>
            </a:r>
          </a:p>
        </p:txBody>
      </p:sp>
      <p:graphicFrame>
        <p:nvGraphicFramePr>
          <p:cNvPr id="4" name="Tableau 3"/>
          <p:cNvGraphicFramePr>
            <a:graphicFrameLocks noGrp="1"/>
          </p:cNvGraphicFramePr>
          <p:nvPr>
            <p:extLst>
              <p:ext uri="{D42A27DB-BD31-4B8C-83A1-F6EECF244321}">
                <p14:modId xmlns:p14="http://schemas.microsoft.com/office/powerpoint/2010/main" val="1900895684"/>
              </p:ext>
            </p:extLst>
          </p:nvPr>
        </p:nvGraphicFramePr>
        <p:xfrm>
          <a:off x="323851" y="1196975"/>
          <a:ext cx="8496295" cy="2506667"/>
        </p:xfrm>
        <a:graphic>
          <a:graphicData uri="http://schemas.openxmlformats.org/drawingml/2006/table">
            <a:tbl>
              <a:tblPr firstRow="1" bandRow="1">
                <a:tableStyleId>{E8B1032C-EA38-4F05-BA0D-38AFFFC7BED3}</a:tableStyleId>
              </a:tblPr>
              <a:tblGrid>
                <a:gridCol w="841975">
                  <a:extLst>
                    <a:ext uri="{9D8B030D-6E8A-4147-A177-3AD203B41FA5}">
                      <a16:colId xmlns:a16="http://schemas.microsoft.com/office/drawing/2014/main" val="20000"/>
                    </a:ext>
                  </a:extLst>
                </a:gridCol>
                <a:gridCol w="3406168">
                  <a:extLst>
                    <a:ext uri="{9D8B030D-6E8A-4147-A177-3AD203B41FA5}">
                      <a16:colId xmlns:a16="http://schemas.microsoft.com/office/drawing/2014/main" val="20001"/>
                    </a:ext>
                  </a:extLst>
                </a:gridCol>
                <a:gridCol w="531019">
                  <a:extLst>
                    <a:ext uri="{9D8B030D-6E8A-4147-A177-3AD203B41FA5}">
                      <a16:colId xmlns:a16="http://schemas.microsoft.com/office/drawing/2014/main" val="20002"/>
                    </a:ext>
                  </a:extLst>
                </a:gridCol>
                <a:gridCol w="531019">
                  <a:extLst>
                    <a:ext uri="{9D8B030D-6E8A-4147-A177-3AD203B41FA5}">
                      <a16:colId xmlns:a16="http://schemas.microsoft.com/office/drawing/2014/main" val="20003"/>
                    </a:ext>
                  </a:extLst>
                </a:gridCol>
                <a:gridCol w="531019">
                  <a:extLst>
                    <a:ext uri="{9D8B030D-6E8A-4147-A177-3AD203B41FA5}">
                      <a16:colId xmlns:a16="http://schemas.microsoft.com/office/drawing/2014/main" val="20004"/>
                    </a:ext>
                  </a:extLst>
                </a:gridCol>
                <a:gridCol w="531019">
                  <a:extLst>
                    <a:ext uri="{9D8B030D-6E8A-4147-A177-3AD203B41FA5}">
                      <a16:colId xmlns:a16="http://schemas.microsoft.com/office/drawing/2014/main" val="20005"/>
                    </a:ext>
                  </a:extLst>
                </a:gridCol>
                <a:gridCol w="531019">
                  <a:extLst>
                    <a:ext uri="{9D8B030D-6E8A-4147-A177-3AD203B41FA5}">
                      <a16:colId xmlns:a16="http://schemas.microsoft.com/office/drawing/2014/main" val="20006"/>
                    </a:ext>
                  </a:extLst>
                </a:gridCol>
                <a:gridCol w="531019">
                  <a:extLst>
                    <a:ext uri="{9D8B030D-6E8A-4147-A177-3AD203B41FA5}">
                      <a16:colId xmlns:a16="http://schemas.microsoft.com/office/drawing/2014/main" val="20007"/>
                    </a:ext>
                  </a:extLst>
                </a:gridCol>
                <a:gridCol w="531019">
                  <a:extLst>
                    <a:ext uri="{9D8B030D-6E8A-4147-A177-3AD203B41FA5}">
                      <a16:colId xmlns:a16="http://schemas.microsoft.com/office/drawing/2014/main" val="20008"/>
                    </a:ext>
                  </a:extLst>
                </a:gridCol>
                <a:gridCol w="531019">
                  <a:extLst>
                    <a:ext uri="{9D8B030D-6E8A-4147-A177-3AD203B41FA5}">
                      <a16:colId xmlns:a16="http://schemas.microsoft.com/office/drawing/2014/main" val="20009"/>
                    </a:ext>
                  </a:extLst>
                </a:gridCol>
              </a:tblGrid>
              <a:tr h="365727">
                <a:tc gridSpan="2">
                  <a:txBody>
                    <a:bodyPr/>
                    <a:lstStyle/>
                    <a:p>
                      <a:r>
                        <a:rPr lang="fr-FR" sz="1800" dirty="0">
                          <a:solidFill>
                            <a:srgbClr val="FF0000"/>
                          </a:solidFill>
                        </a:rPr>
                        <a:t>EXEMPLE CUISINE</a:t>
                      </a:r>
                    </a:p>
                  </a:txBody>
                  <a:tcPr marL="91442" marR="91442" marT="45704" marB="45704">
                    <a:solidFill>
                      <a:schemeClr val="accent2">
                        <a:lumMod val="40000"/>
                        <a:lumOff val="60000"/>
                      </a:schemeClr>
                    </a:solidFill>
                  </a:tcPr>
                </a:tc>
                <a:tc hMerge="1">
                  <a:txBody>
                    <a:bodyPr/>
                    <a:lstStyle/>
                    <a:p>
                      <a:endParaRPr lang="fr-FR" dirty="0"/>
                    </a:p>
                  </a:txBody>
                  <a:tcPr/>
                </a:tc>
                <a:tc>
                  <a:txBody>
                    <a:bodyPr/>
                    <a:lstStyle/>
                    <a:p>
                      <a:pPr algn="ctr"/>
                      <a:r>
                        <a:rPr lang="fr-FR" sz="1100" dirty="0"/>
                        <a:t>8/2</a:t>
                      </a:r>
                    </a:p>
                  </a:txBody>
                  <a:tcPr marL="91442" marR="91442" marT="45704" marB="45704" anchor="ctr"/>
                </a:tc>
                <a:tc>
                  <a:txBody>
                    <a:bodyPr/>
                    <a:lstStyle/>
                    <a:p>
                      <a:pPr algn="ctr"/>
                      <a:r>
                        <a:rPr lang="fr-FR" sz="1100" dirty="0"/>
                        <a:t>10/2</a:t>
                      </a:r>
                    </a:p>
                  </a:txBody>
                  <a:tcPr marL="91442" marR="91442" marT="45704" marB="45704" anchor="ctr"/>
                </a:tc>
                <a:tc>
                  <a:txBody>
                    <a:bodyPr/>
                    <a:lstStyle/>
                    <a:p>
                      <a:pPr algn="ctr"/>
                      <a:r>
                        <a:rPr lang="fr-FR" sz="1100" dirty="0"/>
                        <a:t>15/2</a:t>
                      </a:r>
                    </a:p>
                  </a:txBody>
                  <a:tcPr marL="91442" marR="91442" marT="45704" marB="45704" anchor="ctr"/>
                </a:tc>
                <a:tc>
                  <a:txBody>
                    <a:bodyPr/>
                    <a:lstStyle/>
                    <a:p>
                      <a:pPr algn="ctr"/>
                      <a:r>
                        <a:rPr lang="fr-FR" sz="1100" dirty="0"/>
                        <a:t>3/3</a:t>
                      </a:r>
                    </a:p>
                  </a:txBody>
                  <a:tcPr marL="91442" marR="91442" marT="45704" marB="45704" anchor="ctr">
                    <a:solidFill>
                      <a:schemeClr val="bg1"/>
                    </a:solidFill>
                  </a:tcPr>
                </a:tc>
                <a:tc>
                  <a:txBody>
                    <a:bodyPr/>
                    <a:lstStyle/>
                    <a:p>
                      <a:pPr algn="ctr"/>
                      <a:r>
                        <a:rPr lang="fr-FR" sz="1100" dirty="0"/>
                        <a:t>8/3</a:t>
                      </a:r>
                    </a:p>
                  </a:txBody>
                  <a:tcPr marL="91442" marR="91442" marT="45704" marB="45704" anchor="ctr">
                    <a:solidFill>
                      <a:schemeClr val="bg1"/>
                    </a:solidFill>
                  </a:tcPr>
                </a:tc>
                <a:tc>
                  <a:txBody>
                    <a:bodyPr/>
                    <a:lstStyle/>
                    <a:p>
                      <a:pPr algn="ctr"/>
                      <a:r>
                        <a:rPr lang="fr-FR" sz="1100" dirty="0"/>
                        <a:t>12/3</a:t>
                      </a:r>
                    </a:p>
                  </a:txBody>
                  <a:tcPr marL="91442" marR="91442" marT="45704" marB="45704" anchor="ctr"/>
                </a:tc>
                <a:tc>
                  <a:txBody>
                    <a:bodyPr/>
                    <a:lstStyle/>
                    <a:p>
                      <a:pPr algn="ctr"/>
                      <a:r>
                        <a:rPr lang="fr-FR" sz="1100" dirty="0"/>
                        <a:t>18/3</a:t>
                      </a:r>
                    </a:p>
                  </a:txBody>
                  <a:tcPr marL="91442" marR="91442" marT="45704" marB="45704" anchor="ctr"/>
                </a:tc>
                <a:tc>
                  <a:txBody>
                    <a:bodyPr/>
                    <a:lstStyle/>
                    <a:p>
                      <a:pPr algn="ctr"/>
                      <a:r>
                        <a:rPr lang="fr-FR" sz="1100" dirty="0"/>
                        <a:t>24/3</a:t>
                      </a:r>
                    </a:p>
                  </a:txBody>
                  <a:tcPr marL="91442" marR="91442" marT="45704" marB="45704" anchor="ctr"/>
                </a:tc>
                <a:extLst>
                  <a:ext uri="{0D108BD9-81ED-4DB2-BD59-A6C34878D82A}">
                    <a16:rowId xmlns:a16="http://schemas.microsoft.com/office/drawing/2014/main" val="10000"/>
                  </a:ext>
                </a:extLst>
              </a:tr>
              <a:tr h="462057">
                <a:tc rowSpan="3">
                  <a:txBody>
                    <a:bodyPr/>
                    <a:lstStyle/>
                    <a:p>
                      <a:pPr algn="l"/>
                      <a:r>
                        <a:rPr lang="fr-FR" sz="1200" dirty="0"/>
                        <a:t>C1-2. MAITRISER les bases de la cuisine </a:t>
                      </a:r>
                    </a:p>
                  </a:txBody>
                  <a:tcPr marL="91442" marR="91442" marT="45704" marB="45704"/>
                </a:tc>
                <a:tc>
                  <a:txBody>
                    <a:bodyPr/>
                    <a:lstStyle/>
                    <a:p>
                      <a:r>
                        <a:rPr lang="fr-FR" sz="1200" dirty="0"/>
                        <a:t>C1-1.3 Mettre en place le(les) poste(s) de travail pour la production</a:t>
                      </a:r>
                    </a:p>
                  </a:txBody>
                  <a:tcPr marL="91442" marR="91442" marT="45704" marB="45704"/>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extLst>
                  <a:ext uri="{0D108BD9-81ED-4DB2-BD59-A6C34878D82A}">
                    <a16:rowId xmlns:a16="http://schemas.microsoft.com/office/drawing/2014/main" val="10001"/>
                  </a:ext>
                </a:extLst>
              </a:tr>
              <a:tr h="365727">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C1-1.4 Entretenir les locaux et les matériels</a:t>
                      </a:r>
                    </a:p>
                  </a:txBody>
                  <a:tcPr marL="91442" marR="91442" marT="45704" marB="45704"/>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extLst>
                  <a:ext uri="{0D108BD9-81ED-4DB2-BD59-A6C34878D82A}">
                    <a16:rowId xmlns:a16="http://schemas.microsoft.com/office/drawing/2014/main" val="10002"/>
                  </a:ext>
                </a:extLst>
              </a:tr>
              <a:tr h="473713">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C1-1.5 Optimiser l’organisation de la production</a:t>
                      </a:r>
                    </a:p>
                  </a:txBody>
                  <a:tcPr marL="91442" marR="91442" marT="45704" marB="45704"/>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extLst>
                  <a:ext uri="{0D108BD9-81ED-4DB2-BD59-A6C34878D82A}">
                    <a16:rowId xmlns:a16="http://schemas.microsoft.com/office/drawing/2014/main" val="10003"/>
                  </a:ext>
                </a:extLst>
              </a:tr>
              <a:tr h="365727">
                <a:tc rowSpan="2">
                  <a:txBody>
                    <a:bodyPr/>
                    <a:lstStyle/>
                    <a:p>
                      <a:r>
                        <a:rPr lang="fr-FR" sz="1200" dirty="0"/>
                        <a:t>C1-3 CUISINER </a:t>
                      </a:r>
                    </a:p>
                  </a:txBody>
                  <a:tcPr marL="91442" marR="91442" marT="45704" marB="45704"/>
                </a:tc>
                <a:tc>
                  <a:txBody>
                    <a:bodyPr/>
                    <a:lstStyle/>
                    <a:p>
                      <a:r>
                        <a:rPr lang="fr-FR" sz="1200" dirty="0"/>
                        <a:t>C1-3.1 Réaliser les potages</a:t>
                      </a:r>
                    </a:p>
                  </a:txBody>
                  <a:tcPr marL="91442" marR="91442" marT="45704" marB="45704"/>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FFFF00"/>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extLst>
                  <a:ext uri="{0D108BD9-81ED-4DB2-BD59-A6C34878D82A}">
                    <a16:rowId xmlns:a16="http://schemas.microsoft.com/office/drawing/2014/main" val="10004"/>
                  </a:ext>
                </a:extLst>
              </a:tr>
              <a:tr h="473713">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C1-3.2 Réaliser les hors d’œuvre froids et chauds </a:t>
                      </a:r>
                    </a:p>
                  </a:txBody>
                  <a:tcPr marL="91442" marR="91442" marT="45704" marB="45704"/>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CC0099"/>
                    </a:solidFill>
                  </a:tcPr>
                </a:tc>
                <a:tc>
                  <a:txBody>
                    <a:bodyPr/>
                    <a:lstStyle/>
                    <a:p>
                      <a:endParaRPr lang="fr-FR" sz="1800" dirty="0"/>
                    </a:p>
                  </a:txBody>
                  <a:tcPr marL="91442" marR="91442" marT="45704" marB="45704">
                    <a:solidFill>
                      <a:srgbClr val="92D050"/>
                    </a:solidFill>
                  </a:tcPr>
                </a:tc>
                <a:tc>
                  <a:txBody>
                    <a:bodyPr/>
                    <a:lstStyle/>
                    <a:p>
                      <a:endParaRPr lang="fr-FR" sz="1800" dirty="0"/>
                    </a:p>
                  </a:txBody>
                  <a:tcPr marL="91442" marR="91442" marT="45704" marB="45704">
                    <a:solidFill>
                      <a:srgbClr val="92D050"/>
                    </a:solidFill>
                  </a:tcPr>
                </a:tc>
                <a:extLst>
                  <a:ext uri="{0D108BD9-81ED-4DB2-BD59-A6C34878D82A}">
                    <a16:rowId xmlns:a16="http://schemas.microsoft.com/office/drawing/2014/main" val="10005"/>
                  </a:ext>
                </a:extLst>
              </a:tr>
            </a:tbl>
          </a:graphicData>
        </a:graphic>
      </p:graphicFrame>
      <p:sp>
        <p:nvSpPr>
          <p:cNvPr id="5" name="Rectangle 4"/>
          <p:cNvSpPr/>
          <p:nvPr/>
        </p:nvSpPr>
        <p:spPr>
          <a:xfrm>
            <a:off x="323850" y="690563"/>
            <a:ext cx="2663825" cy="3603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ACQUIS</a:t>
            </a:r>
          </a:p>
        </p:txBody>
      </p:sp>
      <p:sp>
        <p:nvSpPr>
          <p:cNvPr id="6" name="Rectangle 5"/>
          <p:cNvSpPr/>
          <p:nvPr/>
        </p:nvSpPr>
        <p:spPr>
          <a:xfrm>
            <a:off x="2987675" y="690563"/>
            <a:ext cx="2663825" cy="3603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EN COURS D’ACQUISITION</a:t>
            </a:r>
          </a:p>
        </p:txBody>
      </p:sp>
      <p:sp>
        <p:nvSpPr>
          <p:cNvPr id="7" name="Rectangle 6"/>
          <p:cNvSpPr/>
          <p:nvPr/>
        </p:nvSpPr>
        <p:spPr>
          <a:xfrm>
            <a:off x="5651500" y="690563"/>
            <a:ext cx="3168646" cy="360362"/>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dirty="0">
                <a:solidFill>
                  <a:schemeClr val="tx1"/>
                </a:solidFill>
              </a:rPr>
              <a:t>NON ACQUIS</a:t>
            </a:r>
          </a:p>
        </p:txBody>
      </p:sp>
      <p:graphicFrame>
        <p:nvGraphicFramePr>
          <p:cNvPr id="8" name="Tableau 7"/>
          <p:cNvGraphicFramePr>
            <a:graphicFrameLocks noGrp="1"/>
          </p:cNvGraphicFramePr>
          <p:nvPr>
            <p:extLst>
              <p:ext uri="{D42A27DB-BD31-4B8C-83A1-F6EECF244321}">
                <p14:modId xmlns:p14="http://schemas.microsoft.com/office/powerpoint/2010/main" val="1663561611"/>
              </p:ext>
            </p:extLst>
          </p:nvPr>
        </p:nvGraphicFramePr>
        <p:xfrm>
          <a:off x="309563" y="3795082"/>
          <a:ext cx="8510585" cy="2900668"/>
        </p:xfrm>
        <a:graphic>
          <a:graphicData uri="http://schemas.openxmlformats.org/drawingml/2006/table">
            <a:tbl>
              <a:tblPr firstRow="1" bandRow="1">
                <a:tableStyleId>{E8B1032C-EA38-4F05-BA0D-38AFFFC7BED3}</a:tableStyleId>
              </a:tblPr>
              <a:tblGrid>
                <a:gridCol w="843393">
                  <a:extLst>
                    <a:ext uri="{9D8B030D-6E8A-4147-A177-3AD203B41FA5}">
                      <a16:colId xmlns:a16="http://schemas.microsoft.com/office/drawing/2014/main" val="20000"/>
                    </a:ext>
                  </a:extLst>
                </a:gridCol>
                <a:gridCol w="3411896">
                  <a:extLst>
                    <a:ext uri="{9D8B030D-6E8A-4147-A177-3AD203B41FA5}">
                      <a16:colId xmlns:a16="http://schemas.microsoft.com/office/drawing/2014/main" val="20001"/>
                    </a:ext>
                  </a:extLst>
                </a:gridCol>
                <a:gridCol w="531912">
                  <a:extLst>
                    <a:ext uri="{9D8B030D-6E8A-4147-A177-3AD203B41FA5}">
                      <a16:colId xmlns:a16="http://schemas.microsoft.com/office/drawing/2014/main" val="20002"/>
                    </a:ext>
                  </a:extLst>
                </a:gridCol>
                <a:gridCol w="531912">
                  <a:extLst>
                    <a:ext uri="{9D8B030D-6E8A-4147-A177-3AD203B41FA5}">
                      <a16:colId xmlns:a16="http://schemas.microsoft.com/office/drawing/2014/main" val="20003"/>
                    </a:ext>
                  </a:extLst>
                </a:gridCol>
                <a:gridCol w="531912">
                  <a:extLst>
                    <a:ext uri="{9D8B030D-6E8A-4147-A177-3AD203B41FA5}">
                      <a16:colId xmlns:a16="http://schemas.microsoft.com/office/drawing/2014/main" val="20004"/>
                    </a:ext>
                  </a:extLst>
                </a:gridCol>
                <a:gridCol w="531912">
                  <a:extLst>
                    <a:ext uri="{9D8B030D-6E8A-4147-A177-3AD203B41FA5}">
                      <a16:colId xmlns:a16="http://schemas.microsoft.com/office/drawing/2014/main" val="20005"/>
                    </a:ext>
                  </a:extLst>
                </a:gridCol>
                <a:gridCol w="531912">
                  <a:extLst>
                    <a:ext uri="{9D8B030D-6E8A-4147-A177-3AD203B41FA5}">
                      <a16:colId xmlns:a16="http://schemas.microsoft.com/office/drawing/2014/main" val="20006"/>
                    </a:ext>
                  </a:extLst>
                </a:gridCol>
                <a:gridCol w="531912">
                  <a:extLst>
                    <a:ext uri="{9D8B030D-6E8A-4147-A177-3AD203B41FA5}">
                      <a16:colId xmlns:a16="http://schemas.microsoft.com/office/drawing/2014/main" val="20007"/>
                    </a:ext>
                  </a:extLst>
                </a:gridCol>
                <a:gridCol w="531912">
                  <a:extLst>
                    <a:ext uri="{9D8B030D-6E8A-4147-A177-3AD203B41FA5}">
                      <a16:colId xmlns:a16="http://schemas.microsoft.com/office/drawing/2014/main" val="20008"/>
                    </a:ext>
                  </a:extLst>
                </a:gridCol>
                <a:gridCol w="531912">
                  <a:extLst>
                    <a:ext uri="{9D8B030D-6E8A-4147-A177-3AD203B41FA5}">
                      <a16:colId xmlns:a16="http://schemas.microsoft.com/office/drawing/2014/main" val="20009"/>
                    </a:ext>
                  </a:extLst>
                </a:gridCol>
              </a:tblGrid>
              <a:tr h="374336">
                <a:tc gridSpan="2">
                  <a:txBody>
                    <a:bodyPr/>
                    <a:lstStyle/>
                    <a:p>
                      <a:r>
                        <a:rPr lang="fr-FR" sz="1800" dirty="0">
                          <a:solidFill>
                            <a:srgbClr val="FF0000"/>
                          </a:solidFill>
                        </a:rPr>
                        <a:t>EXEMPLE RESTAURANT</a:t>
                      </a:r>
                    </a:p>
                  </a:txBody>
                  <a:tcPr marL="91442" marR="91442" marT="45732" marB="45732">
                    <a:solidFill>
                      <a:srgbClr val="F7A7C4"/>
                    </a:solidFill>
                  </a:tcPr>
                </a:tc>
                <a:tc hMerge="1">
                  <a:txBody>
                    <a:bodyPr/>
                    <a:lstStyle/>
                    <a:p>
                      <a:endParaRPr lang="fr-FR" dirty="0"/>
                    </a:p>
                  </a:txBody>
                  <a:tcPr/>
                </a:tc>
                <a:tc>
                  <a:txBody>
                    <a:bodyPr/>
                    <a:lstStyle/>
                    <a:p>
                      <a:pPr algn="ctr"/>
                      <a:r>
                        <a:rPr lang="fr-FR" sz="1100" dirty="0"/>
                        <a:t>11/2</a:t>
                      </a:r>
                    </a:p>
                  </a:txBody>
                  <a:tcPr marL="91442" marR="91442" marT="45732" marB="45732" anchor="ctr"/>
                </a:tc>
                <a:tc>
                  <a:txBody>
                    <a:bodyPr/>
                    <a:lstStyle/>
                    <a:p>
                      <a:pPr algn="ctr"/>
                      <a:r>
                        <a:rPr lang="fr-FR" sz="1100" dirty="0"/>
                        <a:t>17/2</a:t>
                      </a:r>
                    </a:p>
                  </a:txBody>
                  <a:tcPr marL="91442" marR="91442" marT="45732" marB="45732" anchor="ctr"/>
                </a:tc>
                <a:tc>
                  <a:txBody>
                    <a:bodyPr/>
                    <a:lstStyle/>
                    <a:p>
                      <a:pPr algn="ctr"/>
                      <a:r>
                        <a:rPr lang="fr-FR" sz="1100" dirty="0"/>
                        <a:t>21/2</a:t>
                      </a:r>
                    </a:p>
                  </a:txBody>
                  <a:tcPr marL="91442" marR="91442" marT="45732" marB="45732" anchor="ctr"/>
                </a:tc>
                <a:tc>
                  <a:txBody>
                    <a:bodyPr/>
                    <a:lstStyle/>
                    <a:p>
                      <a:pPr algn="ctr"/>
                      <a:r>
                        <a:rPr lang="fr-FR" sz="1100" dirty="0"/>
                        <a:t>10/3</a:t>
                      </a:r>
                    </a:p>
                  </a:txBody>
                  <a:tcPr marL="91442" marR="91442" marT="45732" marB="45732" anchor="ctr"/>
                </a:tc>
                <a:tc>
                  <a:txBody>
                    <a:bodyPr/>
                    <a:lstStyle/>
                    <a:p>
                      <a:pPr algn="ctr"/>
                      <a:r>
                        <a:rPr lang="fr-FR" sz="1100" dirty="0"/>
                        <a:t>15/3</a:t>
                      </a:r>
                    </a:p>
                  </a:txBody>
                  <a:tcPr marL="91442" marR="91442" marT="45732" marB="45732" anchor="ctr"/>
                </a:tc>
                <a:tc>
                  <a:txBody>
                    <a:bodyPr/>
                    <a:lstStyle/>
                    <a:p>
                      <a:pPr algn="ctr"/>
                      <a:r>
                        <a:rPr lang="fr-FR" sz="1100" dirty="0"/>
                        <a:t>27/3</a:t>
                      </a:r>
                    </a:p>
                  </a:txBody>
                  <a:tcPr marL="91442" marR="91442" marT="45732" marB="45732" anchor="ctr"/>
                </a:tc>
                <a:tc>
                  <a:txBody>
                    <a:bodyPr/>
                    <a:lstStyle/>
                    <a:p>
                      <a:pPr algn="ctr"/>
                      <a:r>
                        <a:rPr lang="fr-FR" sz="1100" dirty="0"/>
                        <a:t>29/3</a:t>
                      </a:r>
                    </a:p>
                  </a:txBody>
                  <a:tcPr marL="91442" marR="91442" marT="45732" marB="45732" anchor="ctr"/>
                </a:tc>
                <a:tc>
                  <a:txBody>
                    <a:bodyPr/>
                    <a:lstStyle/>
                    <a:p>
                      <a:pPr algn="ctr"/>
                      <a:r>
                        <a:rPr lang="fr-FR" sz="1100" dirty="0"/>
                        <a:t>1/4</a:t>
                      </a:r>
                    </a:p>
                  </a:txBody>
                  <a:tcPr marL="91442" marR="91442" marT="45732" marB="45732" anchor="ctr"/>
                </a:tc>
                <a:extLst>
                  <a:ext uri="{0D108BD9-81ED-4DB2-BD59-A6C34878D82A}">
                    <a16:rowId xmlns:a16="http://schemas.microsoft.com/office/drawing/2014/main" val="10000"/>
                  </a:ext>
                </a:extLst>
              </a:tr>
              <a:tr h="473061">
                <a:tc rowSpan="3">
                  <a:txBody>
                    <a:bodyPr/>
                    <a:lstStyle/>
                    <a:p>
                      <a:pPr algn="l"/>
                      <a:r>
                        <a:rPr lang="fr-FR" sz="1200" dirty="0"/>
                        <a:t>C1-1. PRENDRE EN CHARGE la clientèle</a:t>
                      </a:r>
                    </a:p>
                  </a:txBody>
                  <a:tcPr marL="91442" marR="91442" marT="45732" marB="45732"/>
                </a:tc>
                <a:tc>
                  <a:txBody>
                    <a:bodyPr/>
                    <a:lstStyle/>
                    <a:p>
                      <a:r>
                        <a:rPr lang="fr-FR" sz="1200" dirty="0"/>
                        <a:t>C1-1.2 Accueillir la clientèle</a:t>
                      </a:r>
                    </a:p>
                  </a:txBody>
                  <a:tcPr marL="91442" marR="91442" marT="45732" marB="45732"/>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extLst>
                  <a:ext uri="{0D108BD9-81ED-4DB2-BD59-A6C34878D82A}">
                    <a16:rowId xmlns:a16="http://schemas.microsoft.com/office/drawing/2014/main" val="10001"/>
                  </a:ext>
                </a:extLst>
              </a:tr>
              <a:tr h="467920">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C1-1.3 Recueillir les besoins et les attentes de la clientèle</a:t>
                      </a:r>
                    </a:p>
                  </a:txBody>
                  <a:tcPr marL="91442" marR="91442" marT="45732" marB="45732"/>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extLst>
                  <a:ext uri="{0D108BD9-81ED-4DB2-BD59-A6C34878D82A}">
                    <a16:rowId xmlns:a16="http://schemas.microsoft.com/office/drawing/2014/main" val="10002"/>
                  </a:ext>
                </a:extLst>
              </a:tr>
              <a:tr h="462439">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C1-1.4 Présenter les supports de vente </a:t>
                      </a:r>
                    </a:p>
                  </a:txBody>
                  <a:tcPr marL="91442" marR="91442" marT="45732" marB="45732"/>
                </a:tc>
                <a:tc>
                  <a:txBody>
                    <a:bodyPr/>
                    <a:lstStyle/>
                    <a:p>
                      <a:pPr marL="0" algn="l" defTabSz="914400" rtl="0" eaLnBrk="1" latinLnBrk="0" hangingPunct="1"/>
                      <a:endParaRPr lang="fr-FR" sz="1800" kern="1200" dirty="0">
                        <a:solidFill>
                          <a:schemeClr val="tx1"/>
                        </a:solidFill>
                        <a:latin typeface="+mn-lt"/>
                        <a:ea typeface="+mn-ea"/>
                        <a:cs typeface="+mn-cs"/>
                      </a:endParaRPr>
                    </a:p>
                  </a:txBody>
                  <a:tcPr marL="91442" marR="91442" marT="45732" marB="45732">
                    <a:solidFill>
                      <a:srgbClr val="CC0099"/>
                    </a:solidFill>
                  </a:tcPr>
                </a:tc>
                <a:tc>
                  <a:txBody>
                    <a:bodyPr/>
                    <a:lstStyle/>
                    <a:p>
                      <a:pPr marL="0" algn="l" defTabSz="914400" rtl="0" eaLnBrk="1" latinLnBrk="0" hangingPunct="1"/>
                      <a:endParaRPr lang="fr-FR" sz="1800" kern="1200" dirty="0">
                        <a:solidFill>
                          <a:schemeClr val="tx1"/>
                        </a:solidFill>
                        <a:latin typeface="+mn-lt"/>
                        <a:ea typeface="+mn-ea"/>
                        <a:cs typeface="+mn-cs"/>
                      </a:endParaRPr>
                    </a:p>
                  </a:txBody>
                  <a:tcPr marL="91442" marR="91442" marT="45732" marB="45732">
                    <a:solidFill>
                      <a:srgbClr val="CC0099"/>
                    </a:solidFill>
                  </a:tcPr>
                </a:tc>
                <a:tc>
                  <a:txBody>
                    <a:bodyPr/>
                    <a:lstStyle/>
                    <a:p>
                      <a:pPr marL="0" algn="l" defTabSz="914400" rtl="0" eaLnBrk="1" latinLnBrk="0" hangingPunct="1"/>
                      <a:endParaRPr lang="fr-FR" sz="1800" kern="1200" dirty="0">
                        <a:solidFill>
                          <a:schemeClr val="tx1"/>
                        </a:solidFill>
                        <a:latin typeface="+mn-lt"/>
                        <a:ea typeface="+mn-ea"/>
                        <a:cs typeface="+mn-cs"/>
                      </a:endParaRPr>
                    </a:p>
                  </a:txBody>
                  <a:tcPr marL="91442" marR="91442" marT="45732" marB="45732">
                    <a:solidFill>
                      <a:srgbClr val="CC0099"/>
                    </a:solidFill>
                  </a:tcPr>
                </a:tc>
                <a:tc>
                  <a:txBody>
                    <a:bodyPr/>
                    <a:lstStyle/>
                    <a:p>
                      <a:pPr marL="0" algn="l" defTabSz="914400" rtl="0" eaLnBrk="1" latinLnBrk="0" hangingPunct="1"/>
                      <a:endParaRPr lang="fr-FR" sz="1800" kern="1200" dirty="0">
                        <a:solidFill>
                          <a:schemeClr val="tx1"/>
                        </a:solidFill>
                        <a:latin typeface="+mn-lt"/>
                        <a:ea typeface="+mn-ea"/>
                        <a:cs typeface="+mn-cs"/>
                      </a:endParaRPr>
                    </a:p>
                  </a:txBody>
                  <a:tcPr marL="91442" marR="91442" marT="45732" marB="45732">
                    <a:solidFill>
                      <a:srgbClr val="CC0099"/>
                    </a:solidFill>
                  </a:tcPr>
                </a:tc>
                <a:tc>
                  <a:txBody>
                    <a:bodyPr/>
                    <a:lstStyle/>
                    <a:p>
                      <a:endParaRPr lang="fr-FR" sz="1800" dirty="0"/>
                    </a:p>
                  </a:txBody>
                  <a:tcPr marL="91442" marR="91442" marT="45732" marB="45732">
                    <a:solidFill>
                      <a:srgbClr val="CC0099"/>
                    </a:solidFill>
                  </a:tcPr>
                </a:tc>
                <a:tc>
                  <a:txBody>
                    <a:bodyPr/>
                    <a:lstStyle/>
                    <a:p>
                      <a:endParaRPr lang="fr-FR" sz="1800" dirty="0"/>
                    </a:p>
                  </a:txBody>
                  <a:tcPr marL="91442" marR="91442" marT="45732" marB="45732">
                    <a:solidFill>
                      <a:srgbClr val="CC0099"/>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extLst>
                  <a:ext uri="{0D108BD9-81ED-4DB2-BD59-A6C34878D82A}">
                    <a16:rowId xmlns:a16="http://schemas.microsoft.com/office/drawing/2014/main" val="10003"/>
                  </a:ext>
                </a:extLst>
              </a:tr>
              <a:tr h="467823">
                <a:tc rowSpan="2">
                  <a:txBody>
                    <a:bodyPr/>
                    <a:lstStyle/>
                    <a:p>
                      <a:r>
                        <a:rPr lang="fr-FR" sz="1200" dirty="0"/>
                        <a:t>C2-1. RÉALISER la mise en place</a:t>
                      </a:r>
                    </a:p>
                  </a:txBody>
                  <a:tcPr marL="91442" marR="91442" marT="45732" marB="45732"/>
                </a:tc>
                <a:tc>
                  <a:txBody>
                    <a:bodyPr/>
                    <a:lstStyle/>
                    <a:p>
                      <a:r>
                        <a:rPr lang="fr-FR" sz="1200" dirty="0"/>
                        <a:t>C2-1.1 Entretenir les locaux et les matériels</a:t>
                      </a:r>
                    </a:p>
                  </a:txBody>
                  <a:tcPr marL="91442" marR="91442" marT="45732" marB="45732"/>
                </a:tc>
                <a:tc>
                  <a:txBody>
                    <a:bodyPr/>
                    <a:lstStyle/>
                    <a:p>
                      <a:endParaRPr lang="fr-FR" sz="1800" dirty="0"/>
                    </a:p>
                  </a:txBody>
                  <a:tcPr marL="91442" marR="91442" marT="45732" marB="45732">
                    <a:solidFill>
                      <a:srgbClr val="CC0099"/>
                    </a:solidFill>
                  </a:tcPr>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extLst>
                  <a:ext uri="{0D108BD9-81ED-4DB2-BD59-A6C34878D82A}">
                    <a16:rowId xmlns:a16="http://schemas.microsoft.com/office/drawing/2014/main" val="10004"/>
                  </a:ext>
                </a:extLst>
              </a:tr>
              <a:tr h="655089">
                <a:tc vMerge="1">
                  <a:txBody>
                    <a:bodyPr/>
                    <a:lstStyle/>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C2-1.2 Organiser la mise en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marL="91442" marR="91442" marT="45732" marB="45732"/>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FFFF0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tc>
                  <a:txBody>
                    <a:bodyPr/>
                    <a:lstStyle/>
                    <a:p>
                      <a:endParaRPr lang="fr-FR" sz="1800" dirty="0"/>
                    </a:p>
                  </a:txBody>
                  <a:tcPr marL="91442" marR="91442" marT="45732" marB="45732">
                    <a:solidFill>
                      <a:srgbClr val="92D050"/>
                    </a:solidFill>
                  </a:tcPr>
                </a:tc>
                <a:extLst>
                  <a:ext uri="{0D108BD9-81ED-4DB2-BD59-A6C34878D82A}">
                    <a16:rowId xmlns:a16="http://schemas.microsoft.com/office/drawing/2014/main" val="10005"/>
                  </a:ext>
                </a:extLst>
              </a:tr>
            </a:tbl>
          </a:graphicData>
        </a:graphic>
      </p:graphicFrame>
      <p:pic>
        <p:nvPicPr>
          <p:cNvPr id="2" name="DIAPO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394596"/>
            <a:ext cx="609600" cy="609600"/>
          </a:xfrm>
          <a:prstGeom prst="rect">
            <a:avLst/>
          </a:prstGeom>
        </p:spPr>
      </p:pic>
    </p:spTree>
    <p:extLst>
      <p:ext uri="{BB962C8B-B14F-4D97-AF65-F5344CB8AC3E}">
        <p14:creationId xmlns:p14="http://schemas.microsoft.com/office/powerpoint/2010/main" val="17687729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txBox="1">
            <a:spLocks noGrp="1"/>
          </p:cNvSpPr>
          <p:nvPr>
            <p:ph type="title"/>
          </p:nvPr>
        </p:nvSpPr>
        <p:spPr>
          <a:xfrm>
            <a:off x="200106" y="96288"/>
            <a:ext cx="8579296" cy="369332"/>
          </a:xfrm>
          <a:prstGeom prst="rect">
            <a:avLst/>
          </a:prstGeom>
          <a:solidFill>
            <a:srgbClr val="FFC000"/>
          </a:solidFill>
          <a:ln>
            <a:solidFill>
              <a:schemeClr val="accent6">
                <a:lumMod val="40000"/>
                <a:lumOff val="60000"/>
              </a:schemeClr>
            </a:solidFill>
          </a:ln>
        </p:spPr>
        <p:txBody>
          <a:bodyPr wrap="square" rtlCol="0" anchor="t">
            <a:spAutoFit/>
          </a:bodyPr>
          <a:lstStyle/>
          <a:p>
            <a:pPr algn="ctr"/>
            <a:r>
              <a:rPr lang="fr-FR" sz="1800" b="1" dirty="0">
                <a:solidFill>
                  <a:schemeClr val="tx2">
                    <a:lumMod val="60000"/>
                    <a:lumOff val="40000"/>
                  </a:schemeClr>
                </a:solidFill>
              </a:rPr>
              <a:t>TP Cuisine :      </a:t>
            </a:r>
            <a:r>
              <a:rPr lang="fr-FR" sz="1800" b="1" dirty="0"/>
              <a:t>ORGANISATION DE SEANCE     </a:t>
            </a:r>
            <a:r>
              <a:rPr lang="fr-FR" sz="1800" b="1" dirty="0">
                <a:solidFill>
                  <a:srgbClr val="FF33CC"/>
                </a:solidFill>
              </a:rPr>
              <a:t>TP Restaurant :</a:t>
            </a:r>
          </a:p>
        </p:txBody>
      </p:sp>
      <p:cxnSp>
        <p:nvCxnSpPr>
          <p:cNvPr id="5" name="Connecteur droit avec flèche 4"/>
          <p:cNvCxnSpPr/>
          <p:nvPr/>
        </p:nvCxnSpPr>
        <p:spPr>
          <a:xfrm>
            <a:off x="4070142" y="692696"/>
            <a:ext cx="45087" cy="5760640"/>
          </a:xfrm>
          <a:prstGeom prst="straightConnector1">
            <a:avLst/>
          </a:prstGeom>
          <a:ln w="57150">
            <a:solidFill>
              <a:srgbClr val="00B0F0"/>
            </a:solidFill>
            <a:tailEnd type="arrow"/>
          </a:ln>
        </p:spPr>
        <p:style>
          <a:lnRef idx="1">
            <a:schemeClr val="accent2"/>
          </a:lnRef>
          <a:fillRef idx="0">
            <a:schemeClr val="accent2"/>
          </a:fillRef>
          <a:effectRef idx="0">
            <a:schemeClr val="accent2"/>
          </a:effectRef>
          <a:fontRef idx="minor">
            <a:schemeClr val="tx1"/>
          </a:fontRef>
        </p:style>
      </p:cxnSp>
      <p:cxnSp>
        <p:nvCxnSpPr>
          <p:cNvPr id="7" name="Connecteur droit avec flèche 6"/>
          <p:cNvCxnSpPr/>
          <p:nvPr/>
        </p:nvCxnSpPr>
        <p:spPr>
          <a:xfrm>
            <a:off x="4862017" y="734151"/>
            <a:ext cx="54713" cy="5760640"/>
          </a:xfrm>
          <a:prstGeom prst="straightConnector1">
            <a:avLst/>
          </a:prstGeom>
          <a:ln w="57150">
            <a:solidFill>
              <a:srgbClr val="FF33CC"/>
            </a:solidFill>
            <a:tailEnd type="arrow"/>
          </a:ln>
        </p:spPr>
        <p:style>
          <a:lnRef idx="1">
            <a:schemeClr val="accent2"/>
          </a:lnRef>
          <a:fillRef idx="0">
            <a:schemeClr val="accent2"/>
          </a:fillRef>
          <a:effectRef idx="0">
            <a:schemeClr val="accent2"/>
          </a:effectRef>
          <a:fontRef idx="minor">
            <a:schemeClr val="tx1"/>
          </a:fontRef>
        </p:style>
      </p:cxnSp>
      <p:sp>
        <p:nvSpPr>
          <p:cNvPr id="8" name="Rectangle 7"/>
          <p:cNvSpPr/>
          <p:nvPr/>
        </p:nvSpPr>
        <p:spPr>
          <a:xfrm>
            <a:off x="4112801" y="1446500"/>
            <a:ext cx="691215"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8h45-9h15</a:t>
            </a:r>
            <a:endParaRPr lang="fr-FR" sz="900" dirty="0">
              <a:latin typeface="Calibri" panose="020F0502020204030204" pitchFamily="34" charset="0"/>
              <a:cs typeface="Calibri" panose="020F0502020204030204" pitchFamily="34" charset="0"/>
            </a:endParaRPr>
          </a:p>
        </p:txBody>
      </p:sp>
      <p:sp>
        <p:nvSpPr>
          <p:cNvPr id="23" name="ZoneTexte 22"/>
          <p:cNvSpPr txBox="1"/>
          <p:nvPr/>
        </p:nvSpPr>
        <p:spPr>
          <a:xfrm>
            <a:off x="224561" y="554902"/>
            <a:ext cx="3353465" cy="615553"/>
          </a:xfrm>
          <a:prstGeom prst="rect">
            <a:avLst/>
          </a:prstGeom>
          <a:noFill/>
        </p:spPr>
        <p:txBody>
          <a:bodyPr wrap="square" rtlCol="0">
            <a:spAutoFit/>
          </a:bodyPr>
          <a:lstStyle/>
          <a:p>
            <a:r>
              <a:rPr lang="fr-FR" sz="1200" b="1" dirty="0">
                <a:solidFill>
                  <a:srgbClr val="00B0F0"/>
                </a:solidFill>
              </a:rPr>
              <a:t>Mise en place des postes : </a:t>
            </a:r>
          </a:p>
          <a:p>
            <a:r>
              <a:rPr lang="fr-FR" sz="1100" dirty="0">
                <a:solidFill>
                  <a:srgbClr val="00B0F0"/>
                </a:solidFill>
              </a:rPr>
              <a:t>- répartition des denrées</a:t>
            </a:r>
          </a:p>
          <a:p>
            <a:r>
              <a:rPr lang="fr-FR" sz="1100" dirty="0">
                <a:solidFill>
                  <a:srgbClr val="00B0F0"/>
                </a:solidFill>
              </a:rPr>
              <a:t>- préparation des 3 produits marqueurs</a:t>
            </a:r>
            <a:endParaRPr lang="fr-FR" sz="1400" dirty="0">
              <a:solidFill>
                <a:srgbClr val="00B0F0"/>
              </a:solidFill>
            </a:endParaRPr>
          </a:p>
        </p:txBody>
      </p:sp>
      <p:sp>
        <p:nvSpPr>
          <p:cNvPr id="24" name="Rectangle 23"/>
          <p:cNvSpPr/>
          <p:nvPr/>
        </p:nvSpPr>
        <p:spPr>
          <a:xfrm>
            <a:off x="5055924" y="559774"/>
            <a:ext cx="3723478" cy="877163"/>
          </a:xfrm>
          <a:prstGeom prst="rect">
            <a:avLst/>
          </a:prstGeom>
        </p:spPr>
        <p:txBody>
          <a:bodyPr wrap="square">
            <a:spAutoFit/>
          </a:bodyPr>
          <a:lstStyle/>
          <a:p>
            <a:r>
              <a:rPr lang="fr-FR" sz="1200" b="1" dirty="0">
                <a:solidFill>
                  <a:srgbClr val="FF33CC"/>
                </a:solidFill>
              </a:rPr>
              <a:t>Mise en place des tables </a:t>
            </a:r>
            <a:r>
              <a:rPr lang="fr-FR" sz="1600" dirty="0">
                <a:solidFill>
                  <a:srgbClr val="FF33CC"/>
                </a:solidFill>
              </a:rPr>
              <a:t>: </a:t>
            </a:r>
          </a:p>
          <a:p>
            <a:r>
              <a:rPr lang="fr-FR" sz="1100" dirty="0">
                <a:solidFill>
                  <a:srgbClr val="FF33CC"/>
                </a:solidFill>
              </a:rPr>
              <a:t>- répartition  des rangs en fonction des réservations </a:t>
            </a:r>
          </a:p>
          <a:p>
            <a:r>
              <a:rPr lang="fr-FR" sz="1100" dirty="0">
                <a:solidFill>
                  <a:srgbClr val="FF33CC"/>
                </a:solidFill>
              </a:rPr>
              <a:t>- préparation de la carcasse  de la salle </a:t>
            </a:r>
          </a:p>
          <a:p>
            <a:r>
              <a:rPr lang="fr-FR" sz="1100" dirty="0">
                <a:solidFill>
                  <a:srgbClr val="FF33CC"/>
                </a:solidFill>
              </a:rPr>
              <a:t>- répartition du linge (si besoin).</a:t>
            </a:r>
          </a:p>
        </p:txBody>
      </p:sp>
      <p:sp>
        <p:nvSpPr>
          <p:cNvPr id="26" name="Rectangle 25"/>
          <p:cNvSpPr/>
          <p:nvPr/>
        </p:nvSpPr>
        <p:spPr>
          <a:xfrm>
            <a:off x="4943818" y="1436938"/>
            <a:ext cx="3835584" cy="246221"/>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000" b="1" dirty="0">
                <a:solidFill>
                  <a:schemeClr val="tx1"/>
                </a:solidFill>
              </a:rPr>
              <a:t>Présentation en commun  « </a:t>
            </a:r>
            <a:r>
              <a:rPr lang="fr-FR" sz="1000" b="1" i="1" dirty="0">
                <a:solidFill>
                  <a:schemeClr val="tx1"/>
                </a:solidFill>
              </a:rPr>
              <a:t>connaissance des produits</a:t>
            </a:r>
            <a:r>
              <a:rPr lang="fr-FR" sz="1000" b="1" dirty="0">
                <a:solidFill>
                  <a:schemeClr val="tx1"/>
                </a:solidFill>
              </a:rPr>
              <a:t> »</a:t>
            </a:r>
          </a:p>
        </p:txBody>
      </p:sp>
      <p:sp>
        <p:nvSpPr>
          <p:cNvPr id="27" name="Rectangle 26"/>
          <p:cNvSpPr/>
          <p:nvPr/>
        </p:nvSpPr>
        <p:spPr>
          <a:xfrm>
            <a:off x="1115616" y="1750241"/>
            <a:ext cx="2637353" cy="276999"/>
          </a:xfrm>
          <a:prstGeom prst="rect">
            <a:avLst/>
          </a:prstGeom>
        </p:spPr>
        <p:txBody>
          <a:bodyPr wrap="square">
            <a:spAutoFit/>
          </a:bodyPr>
          <a:lstStyle/>
          <a:p>
            <a:pPr algn="r"/>
            <a:r>
              <a:rPr lang="fr-FR" sz="1200" b="1" dirty="0">
                <a:solidFill>
                  <a:srgbClr val="00B0F0"/>
                </a:solidFill>
              </a:rPr>
              <a:t>Lancement de cours en cuisine</a:t>
            </a:r>
            <a:endParaRPr lang="fr-FR" sz="1200" dirty="0">
              <a:solidFill>
                <a:srgbClr val="00B0F0"/>
              </a:solidFill>
            </a:endParaRPr>
          </a:p>
        </p:txBody>
      </p:sp>
      <p:sp>
        <p:nvSpPr>
          <p:cNvPr id="28" name="Rectangle 27"/>
          <p:cNvSpPr/>
          <p:nvPr/>
        </p:nvSpPr>
        <p:spPr>
          <a:xfrm>
            <a:off x="184223" y="2116559"/>
            <a:ext cx="3753949" cy="1354217"/>
          </a:xfrm>
          <a:prstGeom prst="rect">
            <a:avLst/>
          </a:prstGeom>
          <a:solidFill>
            <a:schemeClr val="accent2">
              <a:lumMod val="40000"/>
              <a:lumOff val="60000"/>
            </a:schemeClr>
          </a:solidFill>
        </p:spPr>
        <p:txBody>
          <a:bodyPr wrap="square">
            <a:spAutoFit/>
          </a:bodyPr>
          <a:lstStyle/>
          <a:p>
            <a:pPr lvl="0"/>
            <a:r>
              <a:rPr lang="fr-FR" sz="1400" dirty="0">
                <a:solidFill>
                  <a:schemeClr val="accent2">
                    <a:lumMod val="50000"/>
                  </a:schemeClr>
                </a:solidFill>
              </a:rPr>
              <a:t>Réalisation des différentes recettes </a:t>
            </a:r>
          </a:p>
          <a:p>
            <a:pPr lvl="0" algn="ctr"/>
            <a:r>
              <a:rPr lang="fr-FR" sz="1200" i="1" dirty="0"/>
              <a:t>(Apports technologiques et techniques)</a:t>
            </a:r>
          </a:p>
          <a:p>
            <a:pPr lvl="0"/>
            <a:r>
              <a:rPr lang="fr-FR" sz="1400" dirty="0">
                <a:solidFill>
                  <a:schemeClr val="accent2">
                    <a:lumMod val="50000"/>
                  </a:schemeClr>
                </a:solidFill>
              </a:rPr>
              <a:t>Bisque </a:t>
            </a:r>
            <a:r>
              <a:rPr lang="fr-FR" sz="1400" dirty="0"/>
              <a:t>: </a:t>
            </a:r>
            <a:r>
              <a:rPr lang="fr-FR" sz="1200" i="1" dirty="0"/>
              <a:t>Travail en groupe entier</a:t>
            </a:r>
          </a:p>
          <a:p>
            <a:pPr lvl="0"/>
            <a:r>
              <a:rPr lang="fr-FR" sz="1400" dirty="0">
                <a:solidFill>
                  <a:schemeClr val="accent2">
                    <a:lumMod val="50000"/>
                  </a:schemeClr>
                </a:solidFill>
              </a:rPr>
              <a:t>Sole </a:t>
            </a:r>
            <a:r>
              <a:rPr lang="fr-FR" sz="1400" dirty="0"/>
              <a:t>: </a:t>
            </a:r>
            <a:r>
              <a:rPr lang="fr-FR" sz="1200" i="1" dirty="0"/>
              <a:t>Travail individuel    </a:t>
            </a:r>
          </a:p>
          <a:p>
            <a:r>
              <a:rPr lang="fr-FR" sz="1400" dirty="0">
                <a:solidFill>
                  <a:schemeClr val="accent2">
                    <a:lumMod val="50000"/>
                  </a:schemeClr>
                </a:solidFill>
              </a:rPr>
              <a:t>Garniture</a:t>
            </a:r>
            <a:r>
              <a:rPr lang="fr-FR" sz="1400" dirty="0"/>
              <a:t> </a:t>
            </a:r>
            <a:r>
              <a:rPr lang="fr-FR" sz="1100" dirty="0">
                <a:solidFill>
                  <a:schemeClr val="accent2">
                    <a:lumMod val="50000"/>
                  </a:schemeClr>
                </a:solidFill>
              </a:rPr>
              <a:t>(PAI ) </a:t>
            </a:r>
            <a:r>
              <a:rPr lang="fr-FR" sz="1400" dirty="0">
                <a:solidFill>
                  <a:srgbClr val="0070C0"/>
                </a:solidFill>
              </a:rPr>
              <a:t>: </a:t>
            </a:r>
            <a:r>
              <a:rPr lang="fr-FR" sz="1200" i="1" dirty="0"/>
              <a:t>Travail individuel</a:t>
            </a:r>
          </a:p>
          <a:p>
            <a:r>
              <a:rPr lang="fr-FR" sz="1400" dirty="0">
                <a:solidFill>
                  <a:schemeClr val="accent2">
                    <a:lumMod val="50000"/>
                  </a:schemeClr>
                </a:solidFill>
              </a:rPr>
              <a:t>Tarte :</a:t>
            </a:r>
            <a:r>
              <a:rPr lang="fr-FR" sz="1400" dirty="0"/>
              <a:t> </a:t>
            </a:r>
            <a:r>
              <a:rPr lang="fr-FR" sz="1200" dirty="0">
                <a:solidFill>
                  <a:srgbClr val="FF0000"/>
                </a:solidFill>
              </a:rPr>
              <a:t> </a:t>
            </a:r>
            <a:r>
              <a:rPr lang="fr-FR" sz="1200" i="1" dirty="0"/>
              <a:t>(Réalisée par une autre classe)</a:t>
            </a:r>
          </a:p>
        </p:txBody>
      </p:sp>
      <p:sp>
        <p:nvSpPr>
          <p:cNvPr id="29" name="Rectangle 28"/>
          <p:cNvSpPr/>
          <p:nvPr/>
        </p:nvSpPr>
        <p:spPr>
          <a:xfrm>
            <a:off x="5107672" y="2116559"/>
            <a:ext cx="3671730" cy="1354217"/>
          </a:xfrm>
          <a:prstGeom prst="rect">
            <a:avLst/>
          </a:prstGeom>
          <a:solidFill>
            <a:srgbClr val="FFCCFF"/>
          </a:solidFill>
        </p:spPr>
        <p:txBody>
          <a:bodyPr wrap="square">
            <a:spAutoFit/>
          </a:bodyPr>
          <a:lstStyle/>
          <a:p>
            <a:pPr lvl="0"/>
            <a:r>
              <a:rPr lang="fr-FR" sz="1400" b="1" dirty="0">
                <a:solidFill>
                  <a:srgbClr val="C00000"/>
                </a:solidFill>
              </a:rPr>
              <a:t>Finalisation de la mise place </a:t>
            </a:r>
          </a:p>
          <a:p>
            <a:pPr lvl="0"/>
            <a:endParaRPr lang="fr-FR" sz="1400" b="1" u="sng" dirty="0">
              <a:solidFill>
                <a:srgbClr val="C00000"/>
              </a:solidFill>
            </a:endParaRPr>
          </a:p>
          <a:p>
            <a:pPr lvl="0"/>
            <a:r>
              <a:rPr lang="fr-FR" sz="1400" b="1" dirty="0">
                <a:solidFill>
                  <a:srgbClr val="C00000"/>
                </a:solidFill>
              </a:rPr>
              <a:t>Communication :</a:t>
            </a:r>
            <a:r>
              <a:rPr lang="fr-FR" sz="1200" b="1" dirty="0">
                <a:solidFill>
                  <a:srgbClr val="C00000"/>
                </a:solidFill>
              </a:rPr>
              <a:t> </a:t>
            </a:r>
            <a:r>
              <a:rPr lang="fr-FR" sz="1200" dirty="0"/>
              <a:t> </a:t>
            </a:r>
            <a:r>
              <a:rPr lang="fr-FR" sz="1200" i="1" dirty="0"/>
              <a:t>le client mécontent</a:t>
            </a:r>
          </a:p>
          <a:p>
            <a:pPr lvl="0"/>
            <a:r>
              <a:rPr lang="fr-FR" sz="1400" dirty="0"/>
              <a:t> </a:t>
            </a:r>
          </a:p>
          <a:p>
            <a:pPr lvl="0"/>
            <a:r>
              <a:rPr lang="fr-FR" sz="1400" b="1" dirty="0">
                <a:solidFill>
                  <a:srgbClr val="C00000"/>
                </a:solidFill>
              </a:rPr>
              <a:t>Techniques de service du jour </a:t>
            </a:r>
            <a:endParaRPr lang="fr-FR" sz="1400" dirty="0"/>
          </a:p>
          <a:p>
            <a:pPr>
              <a:buFontTx/>
              <a:buChar char="-"/>
            </a:pPr>
            <a:endParaRPr lang="fr-FR" sz="1200" dirty="0"/>
          </a:p>
        </p:txBody>
      </p:sp>
      <p:sp>
        <p:nvSpPr>
          <p:cNvPr id="30" name="Rectangle 29"/>
          <p:cNvSpPr/>
          <p:nvPr/>
        </p:nvSpPr>
        <p:spPr>
          <a:xfrm>
            <a:off x="5058772" y="1751946"/>
            <a:ext cx="3720629" cy="276999"/>
          </a:xfrm>
          <a:prstGeom prst="rect">
            <a:avLst/>
          </a:prstGeom>
        </p:spPr>
        <p:txBody>
          <a:bodyPr wrap="square">
            <a:spAutoFit/>
          </a:bodyPr>
          <a:lstStyle/>
          <a:p>
            <a:r>
              <a:rPr lang="fr-FR" sz="1200" b="1" dirty="0">
                <a:solidFill>
                  <a:srgbClr val="FF33CC"/>
                </a:solidFill>
              </a:rPr>
              <a:t>Lancement du TP restaurant</a:t>
            </a:r>
            <a:endParaRPr lang="fr-FR" sz="1200" dirty="0">
              <a:solidFill>
                <a:srgbClr val="FF33CC"/>
              </a:solidFill>
            </a:endParaRPr>
          </a:p>
        </p:txBody>
      </p:sp>
      <p:sp>
        <p:nvSpPr>
          <p:cNvPr id="31" name="Rectangle 30"/>
          <p:cNvSpPr/>
          <p:nvPr/>
        </p:nvSpPr>
        <p:spPr>
          <a:xfrm>
            <a:off x="195068" y="4258429"/>
            <a:ext cx="3743105" cy="646331"/>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200" b="1" dirty="0">
                <a:solidFill>
                  <a:schemeClr val="tx1"/>
                </a:solidFill>
              </a:rPr>
              <a:t>Dégustation en commun </a:t>
            </a:r>
          </a:p>
          <a:p>
            <a:r>
              <a:rPr lang="fr-FR" sz="1200" i="1" dirty="0">
                <a:solidFill>
                  <a:schemeClr val="tx1"/>
                </a:solidFill>
              </a:rPr>
              <a:t> « réflexion sur le choix des matériels et des assiettes,  pré-dressage »</a:t>
            </a:r>
          </a:p>
        </p:txBody>
      </p:sp>
      <p:sp>
        <p:nvSpPr>
          <p:cNvPr id="34" name="Rectangle 33"/>
          <p:cNvSpPr/>
          <p:nvPr/>
        </p:nvSpPr>
        <p:spPr>
          <a:xfrm>
            <a:off x="5070678" y="4882430"/>
            <a:ext cx="1621853" cy="276999"/>
          </a:xfrm>
          <a:prstGeom prst="rect">
            <a:avLst/>
          </a:prstGeom>
        </p:spPr>
        <p:txBody>
          <a:bodyPr wrap="square">
            <a:spAutoFit/>
          </a:bodyPr>
          <a:lstStyle/>
          <a:p>
            <a:r>
              <a:rPr lang="fr-FR" sz="1200" i="1" dirty="0"/>
              <a:t>Repas élèves</a:t>
            </a:r>
          </a:p>
        </p:txBody>
      </p:sp>
      <p:sp>
        <p:nvSpPr>
          <p:cNvPr id="36" name="Rectangle 35"/>
          <p:cNvSpPr/>
          <p:nvPr/>
        </p:nvSpPr>
        <p:spPr>
          <a:xfrm>
            <a:off x="1861659" y="5088129"/>
            <a:ext cx="2076513" cy="279763"/>
          </a:xfrm>
          <a:prstGeom prst="rect">
            <a:avLst/>
          </a:prstGeom>
        </p:spPr>
        <p:txBody>
          <a:bodyPr wrap="square">
            <a:spAutoFit/>
          </a:bodyPr>
          <a:lstStyle/>
          <a:p>
            <a:pPr algn="r"/>
            <a:r>
              <a:rPr lang="fr-FR" sz="1200" b="1" dirty="0">
                <a:solidFill>
                  <a:srgbClr val="00B0F0"/>
                </a:solidFill>
              </a:rPr>
              <a:t>Service et nettoyage</a:t>
            </a:r>
          </a:p>
        </p:txBody>
      </p:sp>
      <p:sp>
        <p:nvSpPr>
          <p:cNvPr id="37" name="Rectangle 36"/>
          <p:cNvSpPr/>
          <p:nvPr/>
        </p:nvSpPr>
        <p:spPr>
          <a:xfrm>
            <a:off x="692856" y="5431010"/>
            <a:ext cx="3186344" cy="276999"/>
          </a:xfrm>
          <a:prstGeom prst="rect">
            <a:avLst/>
          </a:prstGeom>
        </p:spPr>
        <p:txBody>
          <a:bodyPr wrap="square">
            <a:spAutoFit/>
          </a:bodyPr>
          <a:lstStyle/>
          <a:p>
            <a:pPr algn="r"/>
            <a:r>
              <a:rPr lang="fr-FR" sz="1200" b="1" dirty="0">
                <a:solidFill>
                  <a:srgbClr val="00B0F0"/>
                </a:solidFill>
              </a:rPr>
              <a:t>BILAN groupe cuisine</a:t>
            </a:r>
          </a:p>
        </p:txBody>
      </p:sp>
      <p:sp>
        <p:nvSpPr>
          <p:cNvPr id="38" name="Rectangle 37"/>
          <p:cNvSpPr/>
          <p:nvPr/>
        </p:nvSpPr>
        <p:spPr>
          <a:xfrm>
            <a:off x="5112530" y="5042873"/>
            <a:ext cx="1626477" cy="276999"/>
          </a:xfrm>
          <a:prstGeom prst="rect">
            <a:avLst/>
          </a:prstGeom>
        </p:spPr>
        <p:txBody>
          <a:bodyPr wrap="square">
            <a:spAutoFit/>
          </a:bodyPr>
          <a:lstStyle/>
          <a:p>
            <a:r>
              <a:rPr lang="fr-FR" sz="1200" b="1" dirty="0">
                <a:solidFill>
                  <a:srgbClr val="FF33CC"/>
                </a:solidFill>
              </a:rPr>
              <a:t>Service</a:t>
            </a:r>
          </a:p>
        </p:txBody>
      </p:sp>
      <p:sp>
        <p:nvSpPr>
          <p:cNvPr id="39" name="Rectangle 38"/>
          <p:cNvSpPr/>
          <p:nvPr/>
        </p:nvSpPr>
        <p:spPr>
          <a:xfrm>
            <a:off x="5134661" y="5269928"/>
            <a:ext cx="3644739" cy="461665"/>
          </a:xfrm>
          <a:prstGeom prst="rect">
            <a:avLst/>
          </a:prstGeom>
        </p:spPr>
        <p:txBody>
          <a:bodyPr wrap="square">
            <a:spAutoFit/>
          </a:bodyPr>
          <a:lstStyle/>
          <a:p>
            <a:r>
              <a:rPr lang="fr-FR" sz="1200" b="1" dirty="0">
                <a:solidFill>
                  <a:srgbClr val="FF33CC"/>
                </a:solidFill>
              </a:rPr>
              <a:t>Fin de service rangements</a:t>
            </a:r>
          </a:p>
          <a:p>
            <a:r>
              <a:rPr lang="fr-FR" sz="1200" b="1" dirty="0">
                <a:solidFill>
                  <a:srgbClr val="FF33CC"/>
                </a:solidFill>
              </a:rPr>
              <a:t>BILAN groupe restaurant</a:t>
            </a:r>
          </a:p>
        </p:txBody>
      </p:sp>
      <p:sp>
        <p:nvSpPr>
          <p:cNvPr id="41" name="Rectangle 40"/>
          <p:cNvSpPr/>
          <p:nvPr/>
        </p:nvSpPr>
        <p:spPr>
          <a:xfrm>
            <a:off x="259462" y="5840936"/>
            <a:ext cx="3754121" cy="461665"/>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200" b="1" dirty="0">
                <a:solidFill>
                  <a:schemeClr val="tx1"/>
                </a:solidFill>
              </a:rPr>
              <a:t>Synthèse en commun </a:t>
            </a:r>
          </a:p>
          <a:p>
            <a:r>
              <a:rPr lang="fr-FR" sz="1200" i="1" dirty="0">
                <a:solidFill>
                  <a:schemeClr val="tx1"/>
                </a:solidFill>
              </a:rPr>
              <a:t>remise des documents pour traçabilité, évaluation</a:t>
            </a:r>
          </a:p>
        </p:txBody>
      </p:sp>
      <p:sp>
        <p:nvSpPr>
          <p:cNvPr id="42" name="Rectangle 41"/>
          <p:cNvSpPr/>
          <p:nvPr/>
        </p:nvSpPr>
        <p:spPr>
          <a:xfrm>
            <a:off x="2390317" y="6453336"/>
            <a:ext cx="1045479" cy="276999"/>
          </a:xfrm>
          <a:prstGeom prst="rect">
            <a:avLst/>
          </a:prstGeom>
        </p:spPr>
        <p:txBody>
          <a:bodyPr wrap="none">
            <a:spAutoFit/>
          </a:bodyPr>
          <a:lstStyle/>
          <a:p>
            <a:r>
              <a:rPr lang="fr-FR" sz="1200" b="1" dirty="0"/>
              <a:t>Fin de séance</a:t>
            </a:r>
          </a:p>
        </p:txBody>
      </p:sp>
      <p:sp>
        <p:nvSpPr>
          <p:cNvPr id="43" name="Rectangle 42"/>
          <p:cNvSpPr/>
          <p:nvPr/>
        </p:nvSpPr>
        <p:spPr>
          <a:xfrm>
            <a:off x="5048698" y="6425859"/>
            <a:ext cx="1045479" cy="276999"/>
          </a:xfrm>
          <a:prstGeom prst="rect">
            <a:avLst/>
          </a:prstGeom>
        </p:spPr>
        <p:txBody>
          <a:bodyPr wrap="none">
            <a:spAutoFit/>
          </a:bodyPr>
          <a:lstStyle/>
          <a:p>
            <a:r>
              <a:rPr lang="fr-FR" sz="1200" b="1" dirty="0"/>
              <a:t>Fin de séance</a:t>
            </a:r>
            <a:endParaRPr lang="fr-FR" sz="1200" dirty="0"/>
          </a:p>
        </p:txBody>
      </p:sp>
      <p:sp>
        <p:nvSpPr>
          <p:cNvPr id="44" name="Rectangle 43"/>
          <p:cNvSpPr/>
          <p:nvPr/>
        </p:nvSpPr>
        <p:spPr>
          <a:xfrm>
            <a:off x="99193" y="1435745"/>
            <a:ext cx="3838981" cy="246221"/>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000" b="1" dirty="0">
                <a:solidFill>
                  <a:schemeClr val="tx1"/>
                </a:solidFill>
              </a:rPr>
              <a:t>Présentation en commun « </a:t>
            </a:r>
            <a:r>
              <a:rPr lang="fr-FR" sz="1000" b="1" i="1" dirty="0">
                <a:solidFill>
                  <a:schemeClr val="tx1"/>
                </a:solidFill>
              </a:rPr>
              <a:t>connaissance des produits</a:t>
            </a:r>
            <a:r>
              <a:rPr lang="fr-FR" sz="1000" b="1" dirty="0">
                <a:solidFill>
                  <a:schemeClr val="tx1"/>
                </a:solidFill>
              </a:rPr>
              <a:t> »</a:t>
            </a:r>
          </a:p>
        </p:txBody>
      </p:sp>
      <p:sp>
        <p:nvSpPr>
          <p:cNvPr id="45" name="Rectangle 44"/>
          <p:cNvSpPr/>
          <p:nvPr/>
        </p:nvSpPr>
        <p:spPr>
          <a:xfrm>
            <a:off x="195069" y="3601453"/>
            <a:ext cx="3743103" cy="461665"/>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r>
              <a:rPr lang="fr-FR" sz="1200" b="1" dirty="0">
                <a:solidFill>
                  <a:schemeClr val="tx1"/>
                </a:solidFill>
              </a:rPr>
              <a:t>Démonstration commune de la cuisson et beurre Meunière</a:t>
            </a:r>
          </a:p>
        </p:txBody>
      </p:sp>
      <p:sp>
        <p:nvSpPr>
          <p:cNvPr id="46" name="Rectangle 45"/>
          <p:cNvSpPr/>
          <p:nvPr/>
        </p:nvSpPr>
        <p:spPr>
          <a:xfrm>
            <a:off x="5134661" y="3601453"/>
            <a:ext cx="3644740" cy="461665"/>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r>
              <a:rPr lang="fr-FR" sz="1200" b="1" dirty="0">
                <a:solidFill>
                  <a:schemeClr val="tx1"/>
                </a:solidFill>
              </a:rPr>
              <a:t>Démonstration commune de la cuisson et beurre Meunière</a:t>
            </a:r>
          </a:p>
        </p:txBody>
      </p:sp>
      <p:sp>
        <p:nvSpPr>
          <p:cNvPr id="47" name="Rectangle 46"/>
          <p:cNvSpPr/>
          <p:nvPr/>
        </p:nvSpPr>
        <p:spPr>
          <a:xfrm>
            <a:off x="5107672" y="4173249"/>
            <a:ext cx="3671729" cy="646331"/>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200" b="1" dirty="0">
                <a:solidFill>
                  <a:schemeClr val="tx1"/>
                </a:solidFill>
              </a:rPr>
              <a:t>Dégustation en commun </a:t>
            </a:r>
          </a:p>
          <a:p>
            <a:r>
              <a:rPr lang="fr-FR" sz="1200" i="1" dirty="0">
                <a:solidFill>
                  <a:schemeClr val="tx1"/>
                </a:solidFill>
              </a:rPr>
              <a:t> « réflexion sur le choix des matériels et des assiettes,  pré-dressage »</a:t>
            </a:r>
          </a:p>
        </p:txBody>
      </p:sp>
      <p:sp>
        <p:nvSpPr>
          <p:cNvPr id="48" name="Rectangle 47"/>
          <p:cNvSpPr/>
          <p:nvPr/>
        </p:nvSpPr>
        <p:spPr>
          <a:xfrm>
            <a:off x="2549935" y="4917436"/>
            <a:ext cx="1388237" cy="276999"/>
          </a:xfrm>
          <a:prstGeom prst="rect">
            <a:avLst/>
          </a:prstGeom>
        </p:spPr>
        <p:txBody>
          <a:bodyPr wrap="square">
            <a:spAutoFit/>
          </a:bodyPr>
          <a:lstStyle/>
          <a:p>
            <a:pPr algn="r"/>
            <a:r>
              <a:rPr lang="fr-FR" sz="1200" i="1" dirty="0"/>
              <a:t>Repas élèves</a:t>
            </a:r>
          </a:p>
        </p:txBody>
      </p:sp>
      <p:sp>
        <p:nvSpPr>
          <p:cNvPr id="49" name="Rectangle 48"/>
          <p:cNvSpPr/>
          <p:nvPr/>
        </p:nvSpPr>
        <p:spPr>
          <a:xfrm>
            <a:off x="5117336" y="5840935"/>
            <a:ext cx="3754121" cy="461665"/>
          </a:xfrm>
          <a:prstGeom prst="rect">
            <a:avLst/>
          </a:prstGeom>
          <a:solidFill>
            <a:srgbClr val="FFC000"/>
          </a:solidFill>
          <a:ln>
            <a:solidFill>
              <a:srgbClr val="FFC000"/>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fr-FR" sz="1200" b="1" dirty="0">
                <a:solidFill>
                  <a:schemeClr val="tx1"/>
                </a:solidFill>
              </a:rPr>
              <a:t>Synthèse en commun </a:t>
            </a:r>
          </a:p>
          <a:p>
            <a:r>
              <a:rPr lang="fr-FR" sz="1200" i="1" dirty="0">
                <a:solidFill>
                  <a:schemeClr val="tx1"/>
                </a:solidFill>
              </a:rPr>
              <a:t>remise des documents pour traçabilité, évaluation</a:t>
            </a:r>
          </a:p>
        </p:txBody>
      </p:sp>
      <p:sp>
        <p:nvSpPr>
          <p:cNvPr id="50" name="Rectangle 49"/>
          <p:cNvSpPr/>
          <p:nvPr/>
        </p:nvSpPr>
        <p:spPr>
          <a:xfrm>
            <a:off x="4170802" y="820928"/>
            <a:ext cx="691215"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8h20-9h15</a:t>
            </a:r>
            <a:endParaRPr lang="fr-FR" sz="900" dirty="0">
              <a:latin typeface="Calibri" panose="020F0502020204030204" pitchFamily="34" charset="0"/>
              <a:cs typeface="Calibri" panose="020F0502020204030204" pitchFamily="34" charset="0"/>
            </a:endParaRPr>
          </a:p>
        </p:txBody>
      </p:sp>
      <p:sp>
        <p:nvSpPr>
          <p:cNvPr id="51" name="Rectangle 50"/>
          <p:cNvSpPr/>
          <p:nvPr/>
        </p:nvSpPr>
        <p:spPr>
          <a:xfrm>
            <a:off x="4113094" y="1934888"/>
            <a:ext cx="748923"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9h15-10h30</a:t>
            </a:r>
            <a:endParaRPr lang="fr-FR" sz="900" dirty="0">
              <a:latin typeface="Calibri" panose="020F0502020204030204" pitchFamily="34" charset="0"/>
              <a:cs typeface="Calibri" panose="020F0502020204030204" pitchFamily="34" charset="0"/>
            </a:endParaRPr>
          </a:p>
        </p:txBody>
      </p:sp>
      <p:sp>
        <p:nvSpPr>
          <p:cNvPr id="52" name="Rectangle 51"/>
          <p:cNvSpPr/>
          <p:nvPr/>
        </p:nvSpPr>
        <p:spPr>
          <a:xfrm>
            <a:off x="4113094" y="3698320"/>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10h30-11h00</a:t>
            </a:r>
            <a:endParaRPr lang="fr-FR" sz="900" dirty="0">
              <a:latin typeface="Calibri" panose="020F0502020204030204" pitchFamily="34" charset="0"/>
              <a:cs typeface="Calibri" panose="020F0502020204030204" pitchFamily="34" charset="0"/>
            </a:endParaRPr>
          </a:p>
        </p:txBody>
      </p:sp>
      <p:sp>
        <p:nvSpPr>
          <p:cNvPr id="53" name="Rectangle 52"/>
          <p:cNvSpPr/>
          <p:nvPr/>
        </p:nvSpPr>
        <p:spPr>
          <a:xfrm>
            <a:off x="4092685" y="4373705"/>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11h00-11h30</a:t>
            </a:r>
            <a:endParaRPr lang="fr-FR" sz="900" dirty="0">
              <a:latin typeface="Calibri" panose="020F0502020204030204" pitchFamily="34" charset="0"/>
              <a:cs typeface="Calibri" panose="020F0502020204030204" pitchFamily="34" charset="0"/>
            </a:endParaRPr>
          </a:p>
        </p:txBody>
      </p:sp>
      <p:sp>
        <p:nvSpPr>
          <p:cNvPr id="54" name="Rectangle 53"/>
          <p:cNvSpPr/>
          <p:nvPr/>
        </p:nvSpPr>
        <p:spPr>
          <a:xfrm>
            <a:off x="4137187" y="5956351"/>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15h00-15h30</a:t>
            </a:r>
            <a:endParaRPr lang="fr-FR" sz="900" dirty="0">
              <a:latin typeface="Calibri" panose="020F0502020204030204" pitchFamily="34" charset="0"/>
              <a:cs typeface="Calibri" panose="020F0502020204030204" pitchFamily="34" charset="0"/>
            </a:endParaRPr>
          </a:p>
        </p:txBody>
      </p:sp>
      <p:sp>
        <p:nvSpPr>
          <p:cNvPr id="55" name="Rectangle 54"/>
          <p:cNvSpPr/>
          <p:nvPr/>
        </p:nvSpPr>
        <p:spPr>
          <a:xfrm>
            <a:off x="4123346" y="5491494"/>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14h30-15h00</a:t>
            </a:r>
            <a:endParaRPr lang="fr-FR" sz="900" dirty="0">
              <a:latin typeface="Calibri" panose="020F0502020204030204" pitchFamily="34" charset="0"/>
              <a:cs typeface="Calibri" panose="020F0502020204030204" pitchFamily="34" charset="0"/>
            </a:endParaRPr>
          </a:p>
        </p:txBody>
      </p:sp>
      <p:sp>
        <p:nvSpPr>
          <p:cNvPr id="56" name="Rectangle 55"/>
          <p:cNvSpPr/>
          <p:nvPr/>
        </p:nvSpPr>
        <p:spPr>
          <a:xfrm>
            <a:off x="4112801" y="5136827"/>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12h15-14h00</a:t>
            </a:r>
            <a:endParaRPr lang="fr-FR" sz="900" dirty="0">
              <a:latin typeface="Calibri" panose="020F0502020204030204" pitchFamily="34" charset="0"/>
              <a:cs typeface="Calibri" panose="020F0502020204030204" pitchFamily="34" charset="0"/>
            </a:endParaRPr>
          </a:p>
        </p:txBody>
      </p:sp>
      <p:sp>
        <p:nvSpPr>
          <p:cNvPr id="57" name="Rectangle 56"/>
          <p:cNvSpPr/>
          <p:nvPr/>
        </p:nvSpPr>
        <p:spPr>
          <a:xfrm>
            <a:off x="4073440" y="4928597"/>
            <a:ext cx="806631" cy="230832"/>
          </a:xfrm>
          <a:prstGeom prst="rect">
            <a:avLst/>
          </a:prstGeom>
        </p:spPr>
        <p:txBody>
          <a:bodyPr wrap="none">
            <a:spAutoFit/>
          </a:bodyPr>
          <a:lstStyle/>
          <a:p>
            <a:r>
              <a:rPr lang="fr-FR" sz="900" b="1" dirty="0">
                <a:solidFill>
                  <a:schemeClr val="accent2">
                    <a:lumMod val="50000"/>
                  </a:schemeClr>
                </a:solidFill>
                <a:latin typeface="Calibri" panose="020F0502020204030204" pitchFamily="34" charset="0"/>
                <a:cs typeface="Calibri" panose="020F0502020204030204" pitchFamily="34" charset="0"/>
              </a:rPr>
              <a:t>11h30-12h15</a:t>
            </a:r>
            <a:endParaRPr lang="fr-FR" sz="900" dirty="0">
              <a:latin typeface="Calibri" panose="020F0502020204030204" pitchFamily="34" charset="0"/>
              <a:cs typeface="Calibri" panose="020F0502020204030204" pitchFamily="34" charset="0"/>
            </a:endParaRPr>
          </a:p>
        </p:txBody>
      </p:sp>
      <p:pic>
        <p:nvPicPr>
          <p:cNvPr id="2" name="DIAPO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6657" y="6425535"/>
            <a:ext cx="609600" cy="609600"/>
          </a:xfrm>
          <a:prstGeom prst="rect">
            <a:avLst/>
          </a:prstGeom>
        </p:spPr>
      </p:pic>
    </p:spTree>
    <p:extLst>
      <p:ext uri="{BB962C8B-B14F-4D97-AF65-F5344CB8AC3E}">
        <p14:creationId xmlns:p14="http://schemas.microsoft.com/office/powerpoint/2010/main" val="188363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DIAPO7.wav"/>
                                        </p:tgtEl>
                                      </p:cMediaNode>
                                    </p:audio>
                                  </p:sub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 presetClass="entr" presetSubtype="4"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 presetClass="entr" presetSubtype="4"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ppt_x"/>
                                          </p:val>
                                        </p:tav>
                                        <p:tav tm="100000">
                                          <p:val>
                                            <p:strVal val="#ppt_x"/>
                                          </p:val>
                                        </p:tav>
                                      </p:tavLst>
                                    </p:anim>
                                    <p:anim calcmode="lin" valueType="num">
                                      <p:cBhvr additive="base">
                                        <p:cTn id="47" dur="500" fill="hold"/>
                                        <p:tgtEl>
                                          <p:spTgt spid="41"/>
                                        </p:tgtEl>
                                        <p:attrNameLst>
                                          <p:attrName>ppt_y</p:attrName>
                                        </p:attrNameLst>
                                      </p:cBhvr>
                                      <p:tavLst>
                                        <p:tav tm="0">
                                          <p:val>
                                            <p:strVal val="1+#ppt_h/2"/>
                                          </p:val>
                                        </p:tav>
                                        <p:tav tm="100000">
                                          <p:val>
                                            <p:strVal val="#ppt_y"/>
                                          </p:val>
                                        </p:tav>
                                      </p:tavLst>
                                    </p:anim>
                                  </p:childTnLst>
                                </p:cTn>
                              </p:par>
                            </p:childTnLst>
                          </p:cTn>
                        </p:par>
                        <p:par>
                          <p:cTn id="48" fill="hold">
                            <p:stCondLst>
                              <p:cond delay="3500"/>
                            </p:stCondLst>
                            <p:childTnLst>
                              <p:par>
                                <p:cTn id="49" presetID="2" presetClass="entr" presetSubtype="4"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ppt_x"/>
                                          </p:val>
                                        </p:tav>
                                        <p:tav tm="100000">
                                          <p:val>
                                            <p:strVal val="#ppt_x"/>
                                          </p:val>
                                        </p:tav>
                                      </p:tavLst>
                                    </p:anim>
                                    <p:anim calcmode="lin" valueType="num">
                                      <p:cBhvr additive="base">
                                        <p:cTn id="5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4" grpId="0" animBg="1"/>
      <p:bldP spid="26" grpId="0" animBg="1"/>
      <p:bldP spid="28" grpId="0" animBg="1"/>
      <p:bldP spid="29" grpId="0" animBg="1"/>
      <p:bldP spid="31" grpId="0" animBg="1"/>
      <p:bldP spid="41" grpId="0" animBg="1"/>
      <p:bldP spid="44" grpId="0" animBg="1"/>
      <p:bldP spid="45" grpId="0" animBg="1"/>
      <p:bldP spid="46" grpId="0" animBg="1"/>
      <p:bldP spid="47"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204864"/>
            <a:ext cx="8568952" cy="1200329"/>
          </a:xfrm>
          <a:prstGeom prst="rect">
            <a:avLst/>
          </a:prstGeom>
          <a:solidFill>
            <a:srgbClr val="FFC000"/>
          </a:solidFill>
          <a:ln>
            <a:solidFill>
              <a:schemeClr val="accent1"/>
            </a:solidFill>
          </a:ln>
        </p:spPr>
        <p:txBody>
          <a:bodyPr wrap="square" rtlCol="0">
            <a:spAutoFit/>
          </a:bodyPr>
          <a:lstStyle/>
          <a:p>
            <a:pPr algn="ctr"/>
            <a:r>
              <a:rPr lang="fr-FR" sz="3600" b="1" dirty="0"/>
              <a:t>Le 1</a:t>
            </a:r>
            <a:r>
              <a:rPr lang="fr-FR" sz="3600" b="1" baseline="30000" dirty="0"/>
              <a:t>er</a:t>
            </a:r>
            <a:r>
              <a:rPr lang="fr-FR" sz="3600" b="1" dirty="0"/>
              <a:t> temps commun</a:t>
            </a:r>
          </a:p>
          <a:p>
            <a:pPr algn="ctr"/>
            <a:r>
              <a:rPr lang="fr-FR" sz="3600" b="1"/>
              <a:t>la connaissance </a:t>
            </a:r>
            <a:r>
              <a:rPr lang="fr-FR" sz="3600" b="1" dirty="0"/>
              <a:t>des produits</a:t>
            </a:r>
          </a:p>
        </p:txBody>
      </p:sp>
    </p:spTree>
    <p:extLst>
      <p:ext uri="{BB962C8B-B14F-4D97-AF65-F5344CB8AC3E}">
        <p14:creationId xmlns:p14="http://schemas.microsoft.com/office/powerpoint/2010/main" val="395434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216940" y="91480"/>
            <a:ext cx="2663380" cy="457200"/>
          </a:xfrm>
          <a:solidFill>
            <a:srgbClr val="FFC000"/>
          </a:solidFill>
        </p:spPr>
        <p:txBody>
          <a:bodyPr anchor="ctr">
            <a:normAutofit fontScale="90000"/>
          </a:bodyPr>
          <a:lstStyle/>
          <a:p>
            <a:r>
              <a:rPr lang="fr-FR" dirty="0"/>
              <a:t>         </a:t>
            </a:r>
            <a:r>
              <a:rPr lang="fr-FR" sz="1800" dirty="0">
                <a:solidFill>
                  <a:schemeClr val="tx1"/>
                </a:solidFill>
              </a:rPr>
              <a:t>Le menu du jour</a:t>
            </a:r>
            <a:endParaRPr lang="fr-FR" dirty="0">
              <a:solidFill>
                <a:schemeClr val="tx1"/>
              </a:solidFill>
            </a:endParaRPr>
          </a:p>
        </p:txBody>
      </p:sp>
      <p:pic>
        <p:nvPicPr>
          <p:cNvPr id="8" name="il_fi" descr="http://media.paperblog.fr/i/334/3343081/fricassee-poulet-lancienne-mode-L-S4SNPd.jpeg"/>
          <p:cNvPicPr>
            <a:picLocks noGrp="1"/>
          </p:cNvPicPr>
          <p:nvPr>
            <p:ph type="pic" idx="1"/>
          </p:nvPr>
        </p:nvPicPr>
        <p:blipFill rotWithShape="1">
          <a:blip r:embed="rId4" cstate="print"/>
          <a:srcRect l="15374" t="98599" r="83750"/>
          <a:stretch/>
        </p:blipFill>
        <p:spPr bwMode="auto">
          <a:xfrm rot="11019829" flipV="1">
            <a:off x="1984397" y="5664044"/>
            <a:ext cx="92287" cy="149594"/>
          </a:xfrm>
          <a:prstGeom prst="rect">
            <a:avLst/>
          </a:prstGeom>
          <a:noFill/>
          <a:ln w="38100">
            <a:solidFill>
              <a:schemeClr val="accent1">
                <a:lumMod val="75000"/>
              </a:schemeClr>
            </a:solidFill>
            <a:miter lim="800000"/>
            <a:headEnd/>
            <a:tailEnd/>
          </a:ln>
        </p:spPr>
      </p:pic>
      <p:sp>
        <p:nvSpPr>
          <p:cNvPr id="10" name="ZoneTexte 9"/>
          <p:cNvSpPr txBox="1"/>
          <p:nvPr/>
        </p:nvSpPr>
        <p:spPr>
          <a:xfrm>
            <a:off x="809777" y="1743034"/>
            <a:ext cx="1818007" cy="584775"/>
          </a:xfrm>
          <a:prstGeom prst="rect">
            <a:avLst/>
          </a:prstGeom>
          <a:noFill/>
          <a:ln w="28575">
            <a:solidFill>
              <a:schemeClr val="accent1">
                <a:lumMod val="60000"/>
                <a:lumOff val="40000"/>
              </a:schemeClr>
            </a:solidFill>
          </a:ln>
        </p:spPr>
        <p:txBody>
          <a:bodyPr wrap="square" rtlCol="0">
            <a:spAutoFit/>
          </a:bodyPr>
          <a:lstStyle/>
          <a:p>
            <a:pPr algn="ctr"/>
            <a:r>
              <a:rPr lang="fr-FR" sz="1600" b="1" dirty="0"/>
              <a:t>Bisque de crustacés</a:t>
            </a:r>
          </a:p>
        </p:txBody>
      </p:sp>
      <p:sp>
        <p:nvSpPr>
          <p:cNvPr id="11" name="ZoneTexte 10"/>
          <p:cNvSpPr txBox="1"/>
          <p:nvPr/>
        </p:nvSpPr>
        <p:spPr>
          <a:xfrm>
            <a:off x="816420" y="3830393"/>
            <a:ext cx="1803006" cy="1077218"/>
          </a:xfrm>
          <a:prstGeom prst="rect">
            <a:avLst/>
          </a:prstGeom>
          <a:noFill/>
          <a:ln w="28575">
            <a:solidFill>
              <a:schemeClr val="accent1">
                <a:lumMod val="60000"/>
                <a:lumOff val="40000"/>
              </a:schemeClr>
            </a:solidFill>
          </a:ln>
        </p:spPr>
        <p:txBody>
          <a:bodyPr wrap="square" rtlCol="0">
            <a:spAutoFit/>
          </a:bodyPr>
          <a:lstStyle/>
          <a:p>
            <a:pPr algn="ctr"/>
            <a:r>
              <a:rPr lang="fr-FR" sz="1600" b="1" dirty="0"/>
              <a:t>Sole Grenobloise</a:t>
            </a:r>
          </a:p>
          <a:p>
            <a:pPr algn="ctr"/>
            <a:r>
              <a:rPr lang="fr-FR" sz="1600" b="1" dirty="0"/>
              <a:t>Pommes à l’Anglaise</a:t>
            </a:r>
          </a:p>
        </p:txBody>
      </p:sp>
      <p:sp>
        <p:nvSpPr>
          <p:cNvPr id="13" name="ZoneTexte 12"/>
          <p:cNvSpPr txBox="1"/>
          <p:nvPr/>
        </p:nvSpPr>
        <p:spPr>
          <a:xfrm>
            <a:off x="868041" y="6165304"/>
            <a:ext cx="1759743" cy="584775"/>
          </a:xfrm>
          <a:prstGeom prst="rect">
            <a:avLst/>
          </a:prstGeom>
          <a:noFill/>
          <a:ln w="28575">
            <a:solidFill>
              <a:schemeClr val="accent1">
                <a:lumMod val="60000"/>
                <a:lumOff val="40000"/>
              </a:schemeClr>
            </a:solidFill>
          </a:ln>
        </p:spPr>
        <p:txBody>
          <a:bodyPr wrap="square" rtlCol="0">
            <a:spAutoFit/>
          </a:bodyPr>
          <a:lstStyle/>
          <a:p>
            <a:pPr algn="ctr"/>
            <a:r>
              <a:rPr lang="fr-FR" sz="1600" b="1" dirty="0"/>
              <a:t>Tarte au chocolat</a:t>
            </a:r>
          </a:p>
        </p:txBody>
      </p:sp>
      <p:pic>
        <p:nvPicPr>
          <p:cNvPr id="1026" name="Picture 2" descr="C:\Users\Véro\Desktop\BISQUE.JPG"/>
          <p:cNvPicPr>
            <a:picLocks noChangeAspect="1" noChangeArrowheads="1"/>
          </p:cNvPicPr>
          <p:nvPr/>
        </p:nvPicPr>
        <p:blipFill>
          <a:blip r:embed="rId5" cstate="print"/>
          <a:srcRect/>
          <a:stretch>
            <a:fillRect/>
          </a:stretch>
        </p:blipFill>
        <p:spPr bwMode="auto">
          <a:xfrm>
            <a:off x="862286" y="697930"/>
            <a:ext cx="1757140" cy="1043419"/>
          </a:xfrm>
          <a:prstGeom prst="rect">
            <a:avLst/>
          </a:prstGeom>
          <a:noFill/>
          <a:ln w="38100">
            <a:solidFill>
              <a:schemeClr val="accent1">
                <a:lumMod val="75000"/>
              </a:schemeClr>
            </a:solidFill>
          </a:ln>
        </p:spPr>
      </p:pic>
      <p:pic>
        <p:nvPicPr>
          <p:cNvPr id="1028" name="Picture 4" descr="Résultat de recherche d'images pour &quot;sole grenobloise&quot;">
            <a:hlinkClick r:id="rId6"/>
          </p:cNvPr>
          <p:cNvPicPr>
            <a:picLocks noChangeAspect="1" noChangeArrowheads="1"/>
          </p:cNvPicPr>
          <p:nvPr/>
        </p:nvPicPr>
        <p:blipFill>
          <a:blip r:embed="rId7" cstate="print"/>
          <a:srcRect/>
          <a:stretch>
            <a:fillRect/>
          </a:stretch>
        </p:blipFill>
        <p:spPr bwMode="auto">
          <a:xfrm>
            <a:off x="816420" y="2651714"/>
            <a:ext cx="1803006" cy="1139157"/>
          </a:xfrm>
          <a:prstGeom prst="rect">
            <a:avLst/>
          </a:prstGeom>
          <a:noFill/>
          <a:ln w="38100">
            <a:solidFill>
              <a:schemeClr val="accent1">
                <a:lumMod val="75000"/>
              </a:schemeClr>
            </a:solidFill>
          </a:ln>
        </p:spPr>
      </p:pic>
      <p:pic>
        <p:nvPicPr>
          <p:cNvPr id="1030" name="Picture 6" descr="Résultat de recherche d'images pour &quot;tarte au chocolat&quot;">
            <a:hlinkClick r:id="rId8"/>
          </p:cNvPr>
          <p:cNvPicPr>
            <a:picLocks noChangeAspect="1" noChangeArrowheads="1"/>
          </p:cNvPicPr>
          <p:nvPr/>
        </p:nvPicPr>
        <p:blipFill>
          <a:blip r:embed="rId9" cstate="print"/>
          <a:srcRect/>
          <a:stretch>
            <a:fillRect/>
          </a:stretch>
        </p:blipFill>
        <p:spPr bwMode="auto">
          <a:xfrm>
            <a:off x="896477" y="4974767"/>
            <a:ext cx="1688757" cy="1140663"/>
          </a:xfrm>
          <a:prstGeom prst="rect">
            <a:avLst/>
          </a:prstGeom>
          <a:noFill/>
          <a:ln w="38100">
            <a:solidFill>
              <a:schemeClr val="accent1">
                <a:lumMod val="75000"/>
              </a:schemeClr>
            </a:solidFill>
          </a:ln>
        </p:spPr>
      </p:pic>
      <p:sp>
        <p:nvSpPr>
          <p:cNvPr id="18" name="Titre 1"/>
          <p:cNvSpPr txBox="1">
            <a:spLocks/>
          </p:cNvSpPr>
          <p:nvPr/>
        </p:nvSpPr>
        <p:spPr>
          <a:xfrm rot="10800000" flipV="1">
            <a:off x="2937176" y="116632"/>
            <a:ext cx="3240360" cy="457200"/>
          </a:xfrm>
          <a:prstGeom prst="rect">
            <a:avLst/>
          </a:prstGeom>
          <a:solidFill>
            <a:srgbClr val="FFC000"/>
          </a:solidFill>
        </p:spPr>
        <p:txBody>
          <a:bodyPr vert="horz" anchor="b">
            <a:normAutofit fontScale="82500" lnSpcReduction="20000"/>
          </a:bodyPr>
          <a:lstStyle>
            <a:lvl1pPr algn="l" rtl="0" eaLnBrk="1" latinLnBrk="0" hangingPunct="1">
              <a:spcBef>
                <a:spcPct val="0"/>
              </a:spcBef>
              <a:buNone/>
              <a:defRPr kumimoji="0" sz="2000" b="1" kern="1200" cap="small" baseline="0">
                <a:solidFill>
                  <a:schemeClr val="tx2"/>
                </a:solidFill>
                <a:latin typeface="+mj-lt"/>
                <a:ea typeface="+mj-ea"/>
                <a:cs typeface="+mj-cs"/>
              </a:defRPr>
            </a:lvl1pPr>
          </a:lstStyle>
          <a:p>
            <a:pPr algn="ctr"/>
            <a:r>
              <a:rPr lang="fr-FR" dirty="0"/>
              <a:t>  </a:t>
            </a:r>
            <a:r>
              <a:rPr lang="fr-FR" sz="1600" dirty="0">
                <a:solidFill>
                  <a:schemeClr val="tx1"/>
                </a:solidFill>
              </a:rPr>
              <a:t>LES PRODUITS MARQUEURS DU JOUR</a:t>
            </a:r>
            <a:endParaRPr lang="fr-FR" sz="1900" dirty="0">
              <a:solidFill>
                <a:schemeClr val="tx1"/>
              </a:solidFill>
            </a:endParaRPr>
          </a:p>
        </p:txBody>
      </p:sp>
      <p:sp>
        <p:nvSpPr>
          <p:cNvPr id="19" name="ZoneTexte 18"/>
          <p:cNvSpPr txBox="1"/>
          <p:nvPr/>
        </p:nvSpPr>
        <p:spPr>
          <a:xfrm>
            <a:off x="3275856" y="1083045"/>
            <a:ext cx="2520280" cy="4216539"/>
          </a:xfrm>
          <a:prstGeom prst="rect">
            <a:avLst/>
          </a:prstGeom>
          <a:noFill/>
        </p:spPr>
        <p:txBody>
          <a:bodyPr wrap="square" rtlCol="0">
            <a:spAutoFit/>
          </a:bodyPr>
          <a:lstStyle/>
          <a:p>
            <a:pPr marL="285750" indent="-285750">
              <a:buFont typeface="Wingdings" panose="05000000000000000000" pitchFamily="2" charset="2"/>
              <a:buChar char="q"/>
            </a:pPr>
            <a:r>
              <a:rPr lang="fr-FR" sz="2800" b="1" dirty="0"/>
              <a:t> </a:t>
            </a:r>
            <a:r>
              <a:rPr lang="fr-FR" sz="2800" b="1" dirty="0">
                <a:hlinkClick r:id="rId10" action="ppaction://hlinksldjump"/>
              </a:rPr>
              <a:t> L’étrille</a:t>
            </a:r>
            <a:endParaRPr lang="fr-FR" sz="2800" b="1" dirty="0"/>
          </a:p>
          <a:p>
            <a:endParaRPr lang="fr-FR" dirty="0"/>
          </a:p>
          <a:p>
            <a:endParaRPr lang="fr-FR" dirty="0"/>
          </a:p>
          <a:p>
            <a:endParaRPr lang="fr-FR" dirty="0"/>
          </a:p>
          <a:p>
            <a:endParaRPr lang="fr-FR" dirty="0"/>
          </a:p>
          <a:p>
            <a:pPr marL="285750" indent="-285750">
              <a:buFont typeface="Wingdings" panose="05000000000000000000" pitchFamily="2" charset="2"/>
              <a:buChar char="q"/>
            </a:pPr>
            <a:r>
              <a:rPr lang="fr-FR" sz="2800" dirty="0"/>
              <a:t> </a:t>
            </a:r>
            <a:r>
              <a:rPr lang="fr-FR" sz="2800" b="1" dirty="0">
                <a:solidFill>
                  <a:schemeClr val="accent1">
                    <a:lumMod val="75000"/>
                  </a:schemeClr>
                </a:solidFill>
              </a:rPr>
              <a:t>La sole</a:t>
            </a:r>
          </a:p>
          <a:p>
            <a:pPr marL="285750" indent="-285750">
              <a:buFont typeface="Wingdings" panose="05000000000000000000" pitchFamily="2" charset="2"/>
              <a:buChar char="q"/>
            </a:pPr>
            <a:endParaRPr lang="fr-FR" sz="2800" dirty="0"/>
          </a:p>
          <a:p>
            <a:pPr marL="285750" indent="-285750">
              <a:buFont typeface="Wingdings" panose="05000000000000000000" pitchFamily="2" charset="2"/>
              <a:buChar char="q"/>
            </a:pPr>
            <a:endParaRPr lang="fr-FR" sz="2800" dirty="0"/>
          </a:p>
          <a:p>
            <a:pPr marL="285750" indent="-285750">
              <a:buFont typeface="Wingdings" panose="05000000000000000000" pitchFamily="2" charset="2"/>
              <a:buChar char="q"/>
            </a:pPr>
            <a:endParaRPr lang="fr-FR" sz="2800" dirty="0"/>
          </a:p>
          <a:p>
            <a:pPr marL="285750" indent="-285750">
              <a:buFont typeface="Wingdings" panose="05000000000000000000" pitchFamily="2" charset="2"/>
              <a:buChar char="q"/>
            </a:pPr>
            <a:endParaRPr lang="fr-FR" sz="2800" dirty="0"/>
          </a:p>
          <a:p>
            <a:pPr marL="457200" indent="-457200">
              <a:buFont typeface="Wingdings" panose="05000000000000000000" pitchFamily="2" charset="2"/>
              <a:buChar char="q"/>
            </a:pPr>
            <a:r>
              <a:rPr lang="fr-FR" sz="2800" b="1" dirty="0">
                <a:hlinkClick r:id="rId11" action="ppaction://hlinksldjump"/>
              </a:rPr>
              <a:t>Le Cacao</a:t>
            </a:r>
            <a:endParaRPr lang="fr-FR" sz="2800" b="1" dirty="0"/>
          </a:p>
        </p:txBody>
      </p:sp>
      <p:pic>
        <p:nvPicPr>
          <p:cNvPr id="2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32879" y="3645026"/>
            <a:ext cx="2371726" cy="100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38096" y="1657803"/>
            <a:ext cx="995799" cy="99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3903583" y="5164275"/>
            <a:ext cx="1307546" cy="157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re 1"/>
          <p:cNvSpPr txBox="1">
            <a:spLocks/>
          </p:cNvSpPr>
          <p:nvPr/>
        </p:nvSpPr>
        <p:spPr>
          <a:xfrm rot="10800000" flipV="1">
            <a:off x="6358035" y="116630"/>
            <a:ext cx="2245830" cy="457200"/>
          </a:xfrm>
          <a:prstGeom prst="rect">
            <a:avLst/>
          </a:prstGeom>
          <a:solidFill>
            <a:srgbClr val="FFC000"/>
          </a:solidFill>
        </p:spPr>
        <p:txBody>
          <a:bodyPr vert="horz" anchor="b">
            <a:normAutofit fontScale="90000" lnSpcReduction="20000"/>
          </a:bodyPr>
          <a:lstStyle>
            <a:lvl1pPr algn="l" rtl="0" eaLnBrk="1" latinLnBrk="0" hangingPunct="1">
              <a:spcBef>
                <a:spcPct val="0"/>
              </a:spcBef>
              <a:buNone/>
              <a:defRPr kumimoji="0" sz="2000" b="1" kern="1200" cap="small" baseline="0">
                <a:solidFill>
                  <a:schemeClr val="tx2"/>
                </a:solidFill>
                <a:latin typeface="+mj-lt"/>
                <a:ea typeface="+mj-ea"/>
                <a:cs typeface="+mj-cs"/>
              </a:defRPr>
            </a:lvl1pPr>
          </a:lstStyle>
          <a:p>
            <a:pPr algn="ctr"/>
            <a:r>
              <a:rPr lang="fr-FR" dirty="0">
                <a:solidFill>
                  <a:schemeClr val="tx1"/>
                </a:solidFill>
              </a:rPr>
              <a:t>  </a:t>
            </a:r>
            <a:r>
              <a:rPr lang="fr-FR" sz="1300" dirty="0">
                <a:solidFill>
                  <a:schemeClr val="tx1"/>
                </a:solidFill>
              </a:rPr>
              <a:t>DOCUMENTS SUPPORTS</a:t>
            </a:r>
            <a:endParaRPr lang="fr-FR" sz="1700" dirty="0">
              <a:solidFill>
                <a:schemeClr val="tx1"/>
              </a:solidFill>
            </a:endParaRPr>
          </a:p>
        </p:txBody>
      </p:sp>
      <p:sp>
        <p:nvSpPr>
          <p:cNvPr id="23" name="Titre 1"/>
          <p:cNvSpPr txBox="1">
            <a:spLocks/>
          </p:cNvSpPr>
          <p:nvPr/>
        </p:nvSpPr>
        <p:spPr>
          <a:xfrm rot="5400000" flipV="1">
            <a:off x="-2523856" y="3446563"/>
            <a:ext cx="5863936" cy="457200"/>
          </a:xfrm>
          <a:prstGeom prst="rect">
            <a:avLst/>
          </a:prstGeom>
          <a:solidFill>
            <a:srgbClr val="FFC000"/>
          </a:solidFill>
        </p:spPr>
        <p:txBody>
          <a:bodyPr vert="horz" anchor="b">
            <a:normAutofit fontScale="82500" lnSpcReduction="20000"/>
          </a:bodyPr>
          <a:lstStyle>
            <a:lvl1pPr algn="l" rtl="0" eaLnBrk="1" latinLnBrk="0" hangingPunct="1">
              <a:spcBef>
                <a:spcPct val="0"/>
              </a:spcBef>
              <a:buNone/>
              <a:defRPr kumimoji="0" sz="2000" b="1" kern="1200" cap="small" baseline="0">
                <a:solidFill>
                  <a:schemeClr val="tx2"/>
                </a:solidFill>
                <a:latin typeface="+mj-lt"/>
                <a:ea typeface="+mj-ea"/>
                <a:cs typeface="+mj-cs"/>
              </a:defRPr>
            </a:lvl1pPr>
          </a:lstStyle>
          <a:p>
            <a:pPr algn="ctr"/>
            <a:r>
              <a:rPr lang="fr-FR" dirty="0"/>
              <a:t>  </a:t>
            </a:r>
            <a:r>
              <a:rPr lang="fr-FR" sz="1600" dirty="0">
                <a:solidFill>
                  <a:schemeClr val="tx1"/>
                </a:solidFill>
              </a:rPr>
              <a:t>LANCEMENT DE SEANCE EN COMMUN </a:t>
            </a:r>
          </a:p>
          <a:p>
            <a:pPr algn="ctr"/>
            <a:r>
              <a:rPr lang="fr-FR" sz="1600" dirty="0">
                <a:solidFill>
                  <a:schemeClr val="tx1"/>
                </a:solidFill>
              </a:rPr>
              <a:t>« CONNAISSANCE DES PRODUITS » </a:t>
            </a:r>
            <a:endParaRPr lang="fr-FR" sz="1900" dirty="0">
              <a:solidFill>
                <a:schemeClr val="tx1"/>
              </a:solidFill>
            </a:endParaRPr>
          </a:p>
        </p:txBody>
      </p:sp>
      <p:pic>
        <p:nvPicPr>
          <p:cNvPr id="24"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172" t="20972" r="20547" b="18628"/>
          <a:stretch/>
        </p:blipFill>
        <p:spPr bwMode="auto">
          <a:xfrm rot="505414">
            <a:off x="7403110" y="655217"/>
            <a:ext cx="1179298" cy="92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8360" t="39090" r="22676" b="14165"/>
          <a:stretch/>
        </p:blipFill>
        <p:spPr bwMode="auto">
          <a:xfrm rot="712982">
            <a:off x="7599726" y="1560006"/>
            <a:ext cx="913586" cy="136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4922" t="21270" r="17579" b="13191"/>
          <a:stretch/>
        </p:blipFill>
        <p:spPr bwMode="auto">
          <a:xfrm rot="1287487">
            <a:off x="7450289" y="3130311"/>
            <a:ext cx="1312424" cy="84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a:hlinkClick r:id="" action="ppaction://hlinkshowjump?jump=lastslideviewed"/>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0745854">
            <a:off x="6603285" y="476621"/>
            <a:ext cx="796720" cy="121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 action="ppaction://hlinkshowjump?jump=lastslideviewed"/>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440816">
            <a:off x="6637946" y="1610493"/>
            <a:ext cx="847550" cy="1346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a:hlinkClick r:id="" action="ppaction://hlinkshowjump?jump=lastslideviewed"/>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745063">
            <a:off x="6520938" y="2600028"/>
            <a:ext cx="889009" cy="12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61720" y="4681749"/>
            <a:ext cx="1196574" cy="86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Image 30" descr="Capture client mécontent.PNG"/>
          <p:cNvPicPr>
            <a:picLocks noChangeAspect="1"/>
          </p:cNvPicPr>
          <p:nvPr/>
        </p:nvPicPr>
        <p:blipFill>
          <a:blip r:embed="rId22" cstate="print"/>
          <a:stretch>
            <a:fillRect/>
          </a:stretch>
        </p:blipFill>
        <p:spPr>
          <a:xfrm rot="1013157">
            <a:off x="7505099" y="4119242"/>
            <a:ext cx="1202807" cy="792992"/>
          </a:xfrm>
          <a:prstGeom prst="rect">
            <a:avLst/>
          </a:prstGeom>
        </p:spPr>
      </p:pic>
      <p:pic>
        <p:nvPicPr>
          <p:cNvPr id="32" name="Picture 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9991099">
            <a:off x="6493100" y="4276517"/>
            <a:ext cx="1098674" cy="83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20596764">
            <a:off x="6382676" y="5725007"/>
            <a:ext cx="1358085" cy="73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491507">
            <a:off x="7415608" y="5843294"/>
            <a:ext cx="1425689" cy="79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APO9.wav"/>
                                        </p:tgtEl>
                                      </p:cMediaNode>
                                    </p:audio>
                                  </p:subTnLst>
                                </p:cTn>
                              </p:par>
                            </p:childTnLst>
                          </p:cTn>
                        </p:par>
                        <p:par>
                          <p:cTn id="7" fill="hold">
                            <p:stCondLst>
                              <p:cond delay="0"/>
                            </p:stCondLst>
                            <p:childTnLst>
                              <p:par>
                                <p:cTn id="8" presetID="2" presetClass="entr" presetSubtype="4" fill="hold" grpId="0" nodeType="afterEffect">
                                  <p:stCondLst>
                                    <p:cond delay="13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13500"/>
                            </p:stCondLst>
                            <p:childTnLst>
                              <p:par>
                                <p:cTn id="13" presetID="2" presetClass="entr" presetSubtype="4" fill="hold" nodeType="afterEffect">
                                  <p:stCondLst>
                                    <p:cond delay="100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par>
                          <p:cTn id="17" fill="hold">
                            <p:stCondLst>
                              <p:cond delay="15000"/>
                            </p:stCondLst>
                            <p:childTnLst>
                              <p:par>
                                <p:cTn id="18" presetID="2" presetClass="entr" presetSubtype="4"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16500"/>
                            </p:stCondLst>
                            <p:childTnLst>
                              <p:par>
                                <p:cTn id="23" presetID="2" presetClass="entr" presetSubtype="4" fill="hold" nodeType="afterEffect">
                                  <p:stCondLst>
                                    <p:cond delay="100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par>
                          <p:cTn id="27" fill="hold">
                            <p:stCondLst>
                              <p:cond delay="18000"/>
                            </p:stCondLst>
                            <p:childTnLst>
                              <p:par>
                                <p:cTn id="28" presetID="2" presetClass="entr" presetSubtype="4" fill="hold" grpId="0" nodeType="afterEffect">
                                  <p:stCondLst>
                                    <p:cond delay="100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9500"/>
                            </p:stCondLst>
                            <p:childTnLst>
                              <p:par>
                                <p:cTn id="33" presetID="2" presetClass="entr" presetSubtype="4" fill="hold" nodeType="afterEffect">
                                  <p:stCondLst>
                                    <p:cond delay="1000"/>
                                  </p:stCondLst>
                                  <p:childTnLst>
                                    <p:set>
                                      <p:cBhvr>
                                        <p:cTn id="34" dur="1" fill="hold">
                                          <p:stCondLst>
                                            <p:cond delay="0"/>
                                          </p:stCondLst>
                                        </p:cTn>
                                        <p:tgtEl>
                                          <p:spTgt spid="1030"/>
                                        </p:tgtEl>
                                        <p:attrNameLst>
                                          <p:attrName>style.visibility</p:attrName>
                                        </p:attrNameLst>
                                      </p:cBhvr>
                                      <p:to>
                                        <p:strVal val="visible"/>
                                      </p:to>
                                    </p:set>
                                    <p:anim calcmode="lin" valueType="num">
                                      <p:cBhvr additive="base">
                                        <p:cTn id="35" dur="500" fill="hold"/>
                                        <p:tgtEl>
                                          <p:spTgt spid="1030"/>
                                        </p:tgtEl>
                                        <p:attrNameLst>
                                          <p:attrName>ppt_x</p:attrName>
                                        </p:attrNameLst>
                                      </p:cBhvr>
                                      <p:tavLst>
                                        <p:tav tm="0">
                                          <p:val>
                                            <p:strVal val="#ppt_x"/>
                                          </p:val>
                                        </p:tav>
                                        <p:tav tm="100000">
                                          <p:val>
                                            <p:strVal val="#ppt_x"/>
                                          </p:val>
                                        </p:tav>
                                      </p:tavLst>
                                    </p:anim>
                                    <p:anim calcmode="lin" valueType="num">
                                      <p:cBhvr additive="base">
                                        <p:cTn id="36" dur="500" fill="hold"/>
                                        <p:tgtEl>
                                          <p:spTgt spid="1030"/>
                                        </p:tgtEl>
                                        <p:attrNameLst>
                                          <p:attrName>ppt_y</p:attrName>
                                        </p:attrNameLst>
                                      </p:cBhvr>
                                      <p:tavLst>
                                        <p:tav tm="0">
                                          <p:val>
                                            <p:strVal val="1+#ppt_h/2"/>
                                          </p:val>
                                        </p:tav>
                                        <p:tav tm="100000">
                                          <p:val>
                                            <p:strVal val="#ppt_y"/>
                                          </p:val>
                                        </p:tav>
                                      </p:tavLst>
                                    </p:anim>
                                  </p:childTnLst>
                                </p:cTn>
                              </p:par>
                            </p:childTnLst>
                          </p:cTn>
                        </p:par>
                        <p:par>
                          <p:cTn id="37" fill="hold">
                            <p:stCondLst>
                              <p:cond delay="21000"/>
                            </p:stCondLst>
                            <p:childTnLst>
                              <p:par>
                                <p:cTn id="38" presetID="2" presetClass="entr" presetSubtype="4"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22500"/>
                            </p:stCondLst>
                            <p:childTnLst>
                              <p:par>
                                <p:cTn id="43" presetID="2" presetClass="entr" presetSubtype="4" fill="hold" grpId="0" nodeType="afterEffect">
                                  <p:stCondLst>
                                    <p:cond delay="35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par>
                          <p:cTn id="47" fill="hold">
                            <p:stCondLst>
                              <p:cond delay="26500"/>
                            </p:stCondLst>
                            <p:childTnLst>
                              <p:par>
                                <p:cTn id="48" presetID="2" presetClass="entr" presetSubtype="4"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par>
                          <p:cTn id="52" fill="hold">
                            <p:stCondLst>
                              <p:cond delay="28000"/>
                            </p:stCondLst>
                            <p:childTnLst>
                              <p:par>
                                <p:cTn id="53" presetID="2" presetClass="entr" presetSubtype="4" fill="hold" nodeType="afterEffect">
                                  <p:stCondLst>
                                    <p:cond delay="5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par>
                          <p:cTn id="57" fill="hold">
                            <p:stCondLst>
                              <p:cond delay="29000"/>
                            </p:stCondLst>
                            <p:childTnLst>
                              <p:par>
                                <p:cTn id="58" presetID="2" presetClass="entr" presetSubtype="4" fill="hold" nodeType="afterEffect">
                                  <p:stCondLst>
                                    <p:cond delay="50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par>
                          <p:cTn id="62" fill="hold">
                            <p:stCondLst>
                              <p:cond delay="30000"/>
                            </p:stCondLst>
                            <p:childTnLst>
                              <p:par>
                                <p:cTn id="63" presetID="2" presetClass="entr" presetSubtype="4" fill="hold" nodeType="afterEffect">
                                  <p:stCondLst>
                                    <p:cond delay="50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par>
                          <p:cTn id="67" fill="hold">
                            <p:stCondLst>
                              <p:cond delay="31000"/>
                            </p:stCondLst>
                            <p:childTnLst>
                              <p:par>
                                <p:cTn id="68" presetID="16" presetClass="entr" presetSubtype="21"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par>
                          <p:cTn id="71" fill="hold">
                            <p:stCondLst>
                              <p:cond delay="31500"/>
                            </p:stCondLst>
                            <p:childTnLst>
                              <p:par>
                                <p:cTn id="72" presetID="16" presetClass="entr" presetSubtype="21" fill="hold" nodeType="afterEffect">
                                  <p:stCondLst>
                                    <p:cond delay="50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childTnLst>
                          </p:cTn>
                        </p:par>
                        <p:par>
                          <p:cTn id="75" fill="hold">
                            <p:stCondLst>
                              <p:cond delay="32500"/>
                            </p:stCondLst>
                            <p:childTnLst>
                              <p:par>
                                <p:cTn id="76" presetID="16" presetClass="entr" presetSubtype="21" fill="hold" nodeType="afterEffect">
                                  <p:stCondLst>
                                    <p:cond delay="500"/>
                                  </p:stCondLst>
                                  <p:childTnLst>
                                    <p:set>
                                      <p:cBhvr>
                                        <p:cTn id="77" dur="1" fill="hold">
                                          <p:stCondLst>
                                            <p:cond delay="0"/>
                                          </p:stCondLst>
                                        </p:cTn>
                                        <p:tgtEl>
                                          <p:spTgt spid="24"/>
                                        </p:tgtEl>
                                        <p:attrNameLst>
                                          <p:attrName>style.visibility</p:attrName>
                                        </p:attrNameLst>
                                      </p:cBhvr>
                                      <p:to>
                                        <p:strVal val="visible"/>
                                      </p:to>
                                    </p:set>
                                    <p:animEffect transition="in" filter="barn(inVertical)">
                                      <p:cBhvr>
                                        <p:cTn id="78" dur="500"/>
                                        <p:tgtEl>
                                          <p:spTgt spid="24"/>
                                        </p:tgtEl>
                                      </p:cBhvr>
                                    </p:animEffect>
                                  </p:childTnLst>
                                </p:cTn>
                              </p:par>
                            </p:childTnLst>
                          </p:cTn>
                        </p:par>
                        <p:par>
                          <p:cTn id="79" fill="hold">
                            <p:stCondLst>
                              <p:cond delay="33500"/>
                            </p:stCondLst>
                            <p:childTnLst>
                              <p:par>
                                <p:cTn id="80" presetID="16" presetClass="entr" presetSubtype="21" fill="hold" nodeType="afterEffect">
                                  <p:stCondLst>
                                    <p:cond delay="50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par>
                          <p:cTn id="83" fill="hold">
                            <p:stCondLst>
                              <p:cond delay="34500"/>
                            </p:stCondLst>
                            <p:childTnLst>
                              <p:par>
                                <p:cTn id="84" presetID="16" presetClass="entr" presetSubtype="21" fill="hold" nodeType="afterEffect">
                                  <p:stCondLst>
                                    <p:cond delay="50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childTnLst>
                          </p:cTn>
                        </p:par>
                        <p:par>
                          <p:cTn id="87" fill="hold">
                            <p:stCondLst>
                              <p:cond delay="35500"/>
                            </p:stCondLst>
                            <p:childTnLst>
                              <p:par>
                                <p:cTn id="88" presetID="16" presetClass="entr" presetSubtype="21" fill="hold" nodeType="afterEffect">
                                  <p:stCondLst>
                                    <p:cond delay="500"/>
                                  </p:stCondLst>
                                  <p:childTnLst>
                                    <p:set>
                                      <p:cBhvr>
                                        <p:cTn id="89" dur="1" fill="hold">
                                          <p:stCondLst>
                                            <p:cond delay="0"/>
                                          </p:stCondLst>
                                        </p:cTn>
                                        <p:tgtEl>
                                          <p:spTgt spid="29"/>
                                        </p:tgtEl>
                                        <p:attrNameLst>
                                          <p:attrName>style.visibility</p:attrName>
                                        </p:attrNameLst>
                                      </p:cBhvr>
                                      <p:to>
                                        <p:strVal val="visible"/>
                                      </p:to>
                                    </p:set>
                                    <p:animEffect transition="in" filter="barn(inVertical)">
                                      <p:cBhvr>
                                        <p:cTn id="90" dur="500"/>
                                        <p:tgtEl>
                                          <p:spTgt spid="29"/>
                                        </p:tgtEl>
                                      </p:cBhvr>
                                    </p:animEffect>
                                  </p:childTnLst>
                                </p:cTn>
                              </p:par>
                            </p:childTnLst>
                          </p:cTn>
                        </p:par>
                        <p:par>
                          <p:cTn id="91" fill="hold">
                            <p:stCondLst>
                              <p:cond delay="36500"/>
                            </p:stCondLst>
                            <p:childTnLst>
                              <p:par>
                                <p:cTn id="92" presetID="16" presetClass="entr" presetSubtype="21" fill="hold" nodeType="afterEffect">
                                  <p:stCondLst>
                                    <p:cond delay="500"/>
                                  </p:stCondLst>
                                  <p:childTnLst>
                                    <p:set>
                                      <p:cBhvr>
                                        <p:cTn id="93" dur="1" fill="hold">
                                          <p:stCondLst>
                                            <p:cond delay="0"/>
                                          </p:stCondLst>
                                        </p:cTn>
                                        <p:tgtEl>
                                          <p:spTgt spid="26"/>
                                        </p:tgtEl>
                                        <p:attrNameLst>
                                          <p:attrName>style.visibility</p:attrName>
                                        </p:attrNameLst>
                                      </p:cBhvr>
                                      <p:to>
                                        <p:strVal val="visible"/>
                                      </p:to>
                                    </p:set>
                                    <p:animEffect transition="in" filter="barn(inVertical)">
                                      <p:cBhvr>
                                        <p:cTn id="94" dur="500"/>
                                        <p:tgtEl>
                                          <p:spTgt spid="26"/>
                                        </p:tgtEl>
                                      </p:cBhvr>
                                    </p:animEffect>
                                  </p:childTnLst>
                                </p:cTn>
                              </p:par>
                            </p:childTnLst>
                          </p:cTn>
                        </p:par>
                        <p:par>
                          <p:cTn id="95" fill="hold">
                            <p:stCondLst>
                              <p:cond delay="37500"/>
                            </p:stCondLst>
                            <p:childTnLst>
                              <p:par>
                                <p:cTn id="96" presetID="16" presetClass="entr" presetSubtype="21" fill="hold" nodeType="afterEffect">
                                  <p:stCondLst>
                                    <p:cond delay="500"/>
                                  </p:stCondLst>
                                  <p:childTnLst>
                                    <p:set>
                                      <p:cBhvr>
                                        <p:cTn id="97" dur="1" fill="hold">
                                          <p:stCondLst>
                                            <p:cond delay="0"/>
                                          </p:stCondLst>
                                        </p:cTn>
                                        <p:tgtEl>
                                          <p:spTgt spid="31"/>
                                        </p:tgtEl>
                                        <p:attrNameLst>
                                          <p:attrName>style.visibility</p:attrName>
                                        </p:attrNameLst>
                                      </p:cBhvr>
                                      <p:to>
                                        <p:strVal val="visible"/>
                                      </p:to>
                                    </p:set>
                                    <p:animEffect transition="in" filter="barn(inVertical)">
                                      <p:cBhvr>
                                        <p:cTn id="98" dur="500"/>
                                        <p:tgtEl>
                                          <p:spTgt spid="31"/>
                                        </p:tgtEl>
                                      </p:cBhvr>
                                    </p:animEffect>
                                  </p:childTnLst>
                                </p:cTn>
                              </p:par>
                            </p:childTnLst>
                          </p:cTn>
                        </p:par>
                        <p:par>
                          <p:cTn id="99" fill="hold">
                            <p:stCondLst>
                              <p:cond delay="38500"/>
                            </p:stCondLst>
                            <p:childTnLst>
                              <p:par>
                                <p:cTn id="100" presetID="16" presetClass="entr" presetSubtype="21" fill="hold" nodeType="afterEffect">
                                  <p:stCondLst>
                                    <p:cond delay="500"/>
                                  </p:stCondLst>
                                  <p:childTnLst>
                                    <p:set>
                                      <p:cBhvr>
                                        <p:cTn id="101" dur="1" fill="hold">
                                          <p:stCondLst>
                                            <p:cond delay="0"/>
                                          </p:stCondLst>
                                        </p:cTn>
                                        <p:tgtEl>
                                          <p:spTgt spid="32"/>
                                        </p:tgtEl>
                                        <p:attrNameLst>
                                          <p:attrName>style.visibility</p:attrName>
                                        </p:attrNameLst>
                                      </p:cBhvr>
                                      <p:to>
                                        <p:strVal val="visible"/>
                                      </p:to>
                                    </p:set>
                                    <p:animEffect transition="in" filter="barn(inVertical)">
                                      <p:cBhvr>
                                        <p:cTn id="102" dur="500"/>
                                        <p:tgtEl>
                                          <p:spTgt spid="32"/>
                                        </p:tgtEl>
                                      </p:cBhvr>
                                    </p:animEffect>
                                  </p:childTnLst>
                                </p:cTn>
                              </p:par>
                            </p:childTnLst>
                          </p:cTn>
                        </p:par>
                        <p:par>
                          <p:cTn id="103" fill="hold">
                            <p:stCondLst>
                              <p:cond delay="39500"/>
                            </p:stCondLst>
                            <p:childTnLst>
                              <p:par>
                                <p:cTn id="104" presetID="16" presetClass="entr" presetSubtype="21" fill="hold" nodeType="afterEffect">
                                  <p:stCondLst>
                                    <p:cond delay="500"/>
                                  </p:stCondLst>
                                  <p:childTnLst>
                                    <p:set>
                                      <p:cBhvr>
                                        <p:cTn id="105" dur="1" fill="hold">
                                          <p:stCondLst>
                                            <p:cond delay="0"/>
                                          </p:stCondLst>
                                        </p:cTn>
                                        <p:tgtEl>
                                          <p:spTgt spid="30"/>
                                        </p:tgtEl>
                                        <p:attrNameLst>
                                          <p:attrName>style.visibility</p:attrName>
                                        </p:attrNameLst>
                                      </p:cBhvr>
                                      <p:to>
                                        <p:strVal val="visible"/>
                                      </p:to>
                                    </p:set>
                                    <p:animEffect transition="in" filter="barn(inVertical)">
                                      <p:cBhvr>
                                        <p:cTn id="106" dur="500"/>
                                        <p:tgtEl>
                                          <p:spTgt spid="30"/>
                                        </p:tgtEl>
                                      </p:cBhvr>
                                    </p:animEffect>
                                  </p:childTnLst>
                                </p:cTn>
                              </p:par>
                            </p:childTnLst>
                          </p:cTn>
                        </p:par>
                        <p:par>
                          <p:cTn id="107" fill="hold">
                            <p:stCondLst>
                              <p:cond delay="40500"/>
                            </p:stCondLst>
                            <p:childTnLst>
                              <p:par>
                                <p:cTn id="108" presetID="16" presetClass="entr" presetSubtype="21" fill="hold" nodeType="afterEffect">
                                  <p:stCondLst>
                                    <p:cond delay="500"/>
                                  </p:stCondLst>
                                  <p:childTnLst>
                                    <p:set>
                                      <p:cBhvr>
                                        <p:cTn id="109" dur="1" fill="hold">
                                          <p:stCondLst>
                                            <p:cond delay="0"/>
                                          </p:stCondLst>
                                        </p:cTn>
                                        <p:tgtEl>
                                          <p:spTgt spid="33"/>
                                        </p:tgtEl>
                                        <p:attrNameLst>
                                          <p:attrName>style.visibility</p:attrName>
                                        </p:attrNameLst>
                                      </p:cBhvr>
                                      <p:to>
                                        <p:strVal val="visible"/>
                                      </p:to>
                                    </p:set>
                                    <p:animEffect transition="in" filter="barn(inVertical)">
                                      <p:cBhvr>
                                        <p:cTn id="110" dur="500"/>
                                        <p:tgtEl>
                                          <p:spTgt spid="33"/>
                                        </p:tgtEl>
                                      </p:cBhvr>
                                    </p:animEffect>
                                  </p:childTnLst>
                                </p:cTn>
                              </p:par>
                            </p:childTnLst>
                          </p:cTn>
                        </p:par>
                        <p:par>
                          <p:cTn id="111" fill="hold">
                            <p:stCondLst>
                              <p:cond delay="41500"/>
                            </p:stCondLst>
                            <p:childTnLst>
                              <p:par>
                                <p:cTn id="112" presetID="16" presetClass="entr" presetSubtype="21" fill="hold" nodeType="afterEffect">
                                  <p:stCondLst>
                                    <p:cond delay="500"/>
                                  </p:stCondLst>
                                  <p:childTnLst>
                                    <p:set>
                                      <p:cBhvr>
                                        <p:cTn id="113" dur="1" fill="hold">
                                          <p:stCondLst>
                                            <p:cond delay="0"/>
                                          </p:stCondLst>
                                        </p:cTn>
                                        <p:tgtEl>
                                          <p:spTgt spid="34"/>
                                        </p:tgtEl>
                                        <p:attrNameLst>
                                          <p:attrName>style.visibility</p:attrName>
                                        </p:attrNameLst>
                                      </p:cBhvr>
                                      <p:to>
                                        <p:strVal val="visible"/>
                                      </p:to>
                                    </p:set>
                                    <p:animEffect transition="in" filter="barn(inVertical)">
                                      <p:cBhvr>
                                        <p:cTn id="1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18" grpId="0" animBg="1"/>
      <p:bldP spid="19" grpId="0"/>
      <p:bldP spid="16" grpId="0" animBg="1"/>
      <p:bldP spid="2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12660</TotalTime>
  <Words>4739</Words>
  <Application>Microsoft Office PowerPoint</Application>
  <PresentationFormat>Affichage à l'écran (4:3)</PresentationFormat>
  <Paragraphs>613</Paragraphs>
  <Slides>31</Slides>
  <Notes>31</Notes>
  <HiddenSlides>0</HiddenSlides>
  <MMClips>4</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Arial</vt:lpstr>
      <vt:lpstr>Arial Black</vt:lpstr>
      <vt:lpstr>Arial Narrow</vt:lpstr>
      <vt:lpstr>Calibri</vt:lpstr>
      <vt:lpstr>Century Schoolbook</vt:lpstr>
      <vt:lpstr>Comic Sans MS</vt:lpstr>
      <vt:lpstr>Copperplate Gothic Bold</vt:lpstr>
      <vt:lpstr>Wingdings</vt:lpstr>
      <vt:lpstr>Wingdings 2</vt:lpstr>
      <vt:lpstr>Oriel</vt:lpstr>
      <vt:lpstr>Présentation PowerPoint</vt:lpstr>
      <vt:lpstr>Choisir son module</vt:lpstr>
      <vt:lpstr>Présentation PowerPoint</vt:lpstr>
      <vt:lpstr>Présentation PowerPoint</vt:lpstr>
      <vt:lpstr>Présentation PowerPoint</vt:lpstr>
      <vt:lpstr>Présentation PowerPoint</vt:lpstr>
      <vt:lpstr>TP Cuisine :      ORGANISATION DE SEANCE     TP Restaurant :</vt:lpstr>
      <vt:lpstr>Présentation PowerPoint</vt:lpstr>
      <vt:lpstr>         Le menu du jour</vt:lpstr>
      <vt:lpstr>Apports technologiques</vt:lpstr>
      <vt:lpstr>Présentation PowerPoint</vt:lpstr>
      <vt:lpstr>Les explications du chef </vt:lpstr>
      <vt:lpstr>Présentation PowerPoint</vt:lpstr>
      <vt:lpstr>Présentation PowerPoint</vt:lpstr>
      <vt:lpstr>Présentation PowerPoint</vt:lpstr>
      <vt:lpstr>Problématique de communication du jour</vt:lpstr>
      <vt:lpstr>Un exemple de support professeur</vt:lpstr>
      <vt:lpstr>Un exemple de support eleve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Bienvenue au restaurant d’application</dc:title>
  <dc:creator>clotilde</dc:creator>
  <cp:lastModifiedBy>Serge Raynaud</cp:lastModifiedBy>
  <cp:revision>422</cp:revision>
  <dcterms:created xsi:type="dcterms:W3CDTF">2013-04-03T07:45:28Z</dcterms:created>
  <dcterms:modified xsi:type="dcterms:W3CDTF">2020-05-13T22:25:05Z</dcterms:modified>
</cp:coreProperties>
</file>