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4"/>
  </p:notesMasterIdLst>
  <p:handoutMasterIdLst>
    <p:handoutMasterId r:id="rId15"/>
  </p:handoutMasterIdLst>
  <p:sldIdLst>
    <p:sldId id="272" r:id="rId3"/>
    <p:sldId id="310" r:id="rId4"/>
    <p:sldId id="316" r:id="rId5"/>
    <p:sldId id="317" r:id="rId6"/>
    <p:sldId id="318" r:id="rId7"/>
    <p:sldId id="320" r:id="rId8"/>
    <p:sldId id="321" r:id="rId9"/>
    <p:sldId id="322" r:id="rId10"/>
    <p:sldId id="323" r:id="rId11"/>
    <p:sldId id="309" r:id="rId12"/>
    <p:sldId id="324" r:id="rId13"/>
  </p:sldIdLst>
  <p:sldSz cx="9144000" cy="6858000" type="screen4x3"/>
  <p:notesSz cx="6889750" cy="10018713"/>
  <p:custDataLst>
    <p:tags r:id="rId16"/>
  </p:custData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56">
          <p15:clr>
            <a:srgbClr val="A4A3A4"/>
          </p15:clr>
        </p15:guide>
        <p15:guide id="4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EF2AC"/>
    <a:srgbClr val="FFFF97"/>
    <a:srgbClr val="FFFF69"/>
    <a:srgbClr val="FFFFCC"/>
    <a:srgbClr val="FDD3DD"/>
    <a:srgbClr val="C9DBFF"/>
    <a:srgbClr val="003399"/>
    <a:srgbClr val="FFFF99"/>
    <a:srgbClr val="FA8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84615" autoAdjust="0"/>
  </p:normalViewPr>
  <p:slideViewPr>
    <p:cSldViewPr>
      <p:cViewPr varScale="1">
        <p:scale>
          <a:sx n="69" d="100"/>
          <a:sy n="69" d="100"/>
        </p:scale>
        <p:origin x="176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51" d="100"/>
          <a:sy n="151" d="100"/>
        </p:scale>
        <p:origin x="-3664" y="-104"/>
      </p:cViewPr>
      <p:guideLst>
        <p:guide orient="horz" pos="2880"/>
        <p:guide pos="2160"/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3075C3-55CD-4B63-999B-3B5ADB6BD53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D5A1E05-9A8D-482D-BBB2-95072FFF6642}">
      <dgm:prSet phldrT="[Texte]" custT="1"/>
      <dgm:spPr>
        <a:solidFill>
          <a:schemeClr val="bg1">
            <a:lumMod val="75000"/>
          </a:schemeClr>
        </a:solidFill>
        <a:ln>
          <a:solidFill>
            <a:srgbClr val="666666"/>
          </a:solidFill>
        </a:ln>
      </dgm:spPr>
      <dgm:t>
        <a:bodyPr/>
        <a:lstStyle/>
        <a:p>
          <a:r>
            <a:rPr lang="fr-FR" sz="1200" b="1" dirty="0">
              <a:solidFill>
                <a:schemeClr val="tx1"/>
              </a:solidFill>
              <a:latin typeface="Arial Narrow" panose="020B0606020202030204" pitchFamily="34" charset="0"/>
            </a:rPr>
            <a:t>Compétences communes</a:t>
          </a:r>
        </a:p>
        <a:p>
          <a:endParaRPr lang="fr-FR" sz="1600" b="1" dirty="0">
            <a:solidFill>
              <a:srgbClr val="000000"/>
            </a:solidFill>
            <a:latin typeface="Arial Narrow" panose="020B0606020202030204" pitchFamily="34" charset="0"/>
          </a:endParaRPr>
        </a:p>
      </dgm:t>
    </dgm:pt>
    <dgm:pt modelId="{8E4232AF-2375-4CDC-BB72-911E058E8F9A}" type="parTrans" cxnId="{A925BA35-6105-4C91-8564-0A0F6219B9D9}">
      <dgm:prSet/>
      <dgm:spPr/>
      <dgm:t>
        <a:bodyPr/>
        <a:lstStyle/>
        <a:p>
          <a:endParaRPr lang="fr-FR"/>
        </a:p>
      </dgm:t>
    </dgm:pt>
    <dgm:pt modelId="{6B73424D-986A-4594-99F7-CE844ECCB115}" type="sibTrans" cxnId="{A925BA35-6105-4C91-8564-0A0F6219B9D9}">
      <dgm:prSet/>
      <dgm:spPr>
        <a:noFill/>
      </dgm:spPr>
      <dgm:t>
        <a:bodyPr/>
        <a:lstStyle/>
        <a:p>
          <a:endParaRPr lang="fr-FR"/>
        </a:p>
      </dgm:t>
    </dgm:pt>
    <dgm:pt modelId="{3ADC8491-9789-4B3E-9347-0F070F73BBAF}">
      <dgm:prSet phldrT="[Texte]" custT="1"/>
      <dgm:spPr>
        <a:solidFill>
          <a:srgbClr val="EED2D4"/>
        </a:solidFill>
        <a:ln>
          <a:solidFill>
            <a:srgbClr val="C99A9A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  <a:latin typeface="Arial Narrow" panose="020B0606020202030204" pitchFamily="34" charset="0"/>
            </a:rPr>
            <a:t>Salle</a:t>
          </a:r>
        </a:p>
        <a:p>
          <a:endParaRPr lang="fr-FR" sz="1400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9ED7A02-D2EB-4B90-9213-80262BC88015}" type="parTrans" cxnId="{D15E454D-F0C9-479E-AC76-7D670877632E}">
      <dgm:prSet/>
      <dgm:spPr/>
      <dgm:t>
        <a:bodyPr/>
        <a:lstStyle/>
        <a:p>
          <a:endParaRPr lang="fr-FR"/>
        </a:p>
      </dgm:t>
    </dgm:pt>
    <dgm:pt modelId="{9262706D-FA85-4D40-A3CD-407A4F2FE858}" type="sibTrans" cxnId="{D15E454D-F0C9-479E-AC76-7D670877632E}">
      <dgm:prSet/>
      <dgm:spPr>
        <a:noFill/>
      </dgm:spPr>
      <dgm:t>
        <a:bodyPr/>
        <a:lstStyle/>
        <a:p>
          <a:endParaRPr lang="fr-FR"/>
        </a:p>
      </dgm:t>
    </dgm:pt>
    <dgm:pt modelId="{E5926E00-8F13-4744-8C28-D7CC203749EA}">
      <dgm:prSet phldrT="[Texte]" custT="1"/>
      <dgm:spPr>
        <a:solidFill>
          <a:srgbClr val="D3DEED"/>
        </a:solidFill>
        <a:ln>
          <a:solidFill>
            <a:srgbClr val="418EC7"/>
          </a:solidFill>
        </a:ln>
      </dgm:spPr>
      <dgm:t>
        <a:bodyPr/>
        <a:lstStyle/>
        <a:p>
          <a:endParaRPr lang="fr-FR" sz="1400" b="1" dirty="0">
            <a:solidFill>
              <a:schemeClr val="tx1"/>
            </a:solidFill>
            <a:latin typeface="Arial Narrow" panose="020B0606020202030204" pitchFamily="34" charset="0"/>
          </a:endParaRPr>
        </a:p>
        <a:p>
          <a:r>
            <a:rPr lang="fr-FR" sz="1400" b="1" dirty="0">
              <a:solidFill>
                <a:schemeClr val="tx1"/>
              </a:solidFill>
              <a:latin typeface="Arial Narrow" panose="020B0606020202030204" pitchFamily="34" charset="0"/>
            </a:rPr>
            <a:t>Cuisine</a:t>
          </a:r>
        </a:p>
      </dgm:t>
    </dgm:pt>
    <dgm:pt modelId="{B2B73EED-0969-417D-8776-47745BB5CC4D}" type="parTrans" cxnId="{49218E02-EA9B-4EF4-9A44-94740949BE60}">
      <dgm:prSet/>
      <dgm:spPr/>
      <dgm:t>
        <a:bodyPr/>
        <a:lstStyle/>
        <a:p>
          <a:endParaRPr lang="fr-FR"/>
        </a:p>
      </dgm:t>
    </dgm:pt>
    <dgm:pt modelId="{0A29BD7D-91D1-4CC4-97AD-3A2598F54CFB}" type="sibTrans" cxnId="{49218E02-EA9B-4EF4-9A44-94740949BE60}">
      <dgm:prSet/>
      <dgm:spPr>
        <a:noFill/>
      </dgm:spPr>
      <dgm:t>
        <a:bodyPr/>
        <a:lstStyle/>
        <a:p>
          <a:endParaRPr lang="fr-FR"/>
        </a:p>
      </dgm:t>
    </dgm:pt>
    <dgm:pt modelId="{4BED5DFA-F28E-4430-8416-893CF7F3A986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fr-FR"/>
        </a:p>
      </dgm:t>
    </dgm:pt>
    <dgm:pt modelId="{F2B565AC-5035-485B-BD87-938BC4F255D1}" type="parTrans" cxnId="{27D5A896-19D0-46B2-B1D4-A4F5F75EB1A3}">
      <dgm:prSet/>
      <dgm:spPr/>
      <dgm:t>
        <a:bodyPr/>
        <a:lstStyle/>
        <a:p>
          <a:endParaRPr lang="fr-FR"/>
        </a:p>
      </dgm:t>
    </dgm:pt>
    <dgm:pt modelId="{F7456099-89FE-4C26-BEBA-BD395F2A4130}" type="sibTrans" cxnId="{27D5A896-19D0-46B2-B1D4-A4F5F75EB1A3}">
      <dgm:prSet/>
      <dgm:spPr/>
      <dgm:t>
        <a:bodyPr/>
        <a:lstStyle/>
        <a:p>
          <a:endParaRPr lang="fr-FR"/>
        </a:p>
      </dgm:t>
    </dgm:pt>
    <dgm:pt modelId="{C73C57FC-0E1D-460B-B951-B609DC3E9316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fr-FR" dirty="0"/>
        </a:p>
      </dgm:t>
    </dgm:pt>
    <dgm:pt modelId="{252C4C27-0638-4477-9014-D74B05D9E14E}" type="parTrans" cxnId="{AB02C1AD-5FAB-4CD7-A7F6-537B84A63CB9}">
      <dgm:prSet/>
      <dgm:spPr/>
      <dgm:t>
        <a:bodyPr/>
        <a:lstStyle/>
        <a:p>
          <a:endParaRPr lang="fr-FR"/>
        </a:p>
      </dgm:t>
    </dgm:pt>
    <dgm:pt modelId="{17FA7320-29BB-4C38-8EEE-BE6F74A18A85}" type="sibTrans" cxnId="{AB02C1AD-5FAB-4CD7-A7F6-537B84A63CB9}">
      <dgm:prSet/>
      <dgm:spPr/>
      <dgm:t>
        <a:bodyPr/>
        <a:lstStyle/>
        <a:p>
          <a:endParaRPr lang="fr-FR"/>
        </a:p>
      </dgm:t>
    </dgm:pt>
    <dgm:pt modelId="{7AD8A713-7F4E-4234-AB16-337DCCE06638}" type="pres">
      <dgm:prSet presAssocID="{0C3075C3-55CD-4B63-999B-3B5ADB6BD53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4F0776E-6A2F-47C2-882B-EB0258EF6D96}" type="pres">
      <dgm:prSet presAssocID="{6D5A1E05-9A8D-482D-BBB2-95072FFF6642}" presName="gear1" presStyleLbl="node1" presStyleIdx="0" presStyleCnt="3" custScaleX="101904" custScaleY="108242" custLinFactNeighborX="10130" custLinFactNeighborY="-6834">
        <dgm:presLayoutVars>
          <dgm:chMax val="1"/>
          <dgm:bulletEnabled val="1"/>
        </dgm:presLayoutVars>
      </dgm:prSet>
      <dgm:spPr/>
    </dgm:pt>
    <dgm:pt modelId="{94613340-D229-4A65-9B3B-18810E3390B3}" type="pres">
      <dgm:prSet presAssocID="{6D5A1E05-9A8D-482D-BBB2-95072FFF6642}" presName="gear1srcNode" presStyleLbl="node1" presStyleIdx="0" presStyleCnt="3"/>
      <dgm:spPr/>
    </dgm:pt>
    <dgm:pt modelId="{1567F73B-EC6A-4BEC-9749-82279FA8E466}" type="pres">
      <dgm:prSet presAssocID="{6D5A1E05-9A8D-482D-BBB2-95072FFF6642}" presName="gear1dstNode" presStyleLbl="node1" presStyleIdx="0" presStyleCnt="3"/>
      <dgm:spPr/>
    </dgm:pt>
    <dgm:pt modelId="{DECC852D-2DCE-49D4-949C-9DFE837FEBE4}" type="pres">
      <dgm:prSet presAssocID="{3ADC8491-9789-4B3E-9347-0F070F73BBAF}" presName="gear2" presStyleLbl="node1" presStyleIdx="1" presStyleCnt="3" custLinFactNeighborX="14576" custLinFactNeighborY="-2915">
        <dgm:presLayoutVars>
          <dgm:chMax val="1"/>
          <dgm:bulletEnabled val="1"/>
        </dgm:presLayoutVars>
      </dgm:prSet>
      <dgm:spPr/>
    </dgm:pt>
    <dgm:pt modelId="{304DBFA4-659E-4996-A9EC-46A9451A092D}" type="pres">
      <dgm:prSet presAssocID="{3ADC8491-9789-4B3E-9347-0F070F73BBAF}" presName="gear2srcNode" presStyleLbl="node1" presStyleIdx="1" presStyleCnt="3"/>
      <dgm:spPr/>
    </dgm:pt>
    <dgm:pt modelId="{FB58076F-1EB7-45D2-A9C4-8BF420F03715}" type="pres">
      <dgm:prSet presAssocID="{3ADC8491-9789-4B3E-9347-0F070F73BBAF}" presName="gear2dstNode" presStyleLbl="node1" presStyleIdx="1" presStyleCnt="3"/>
      <dgm:spPr/>
    </dgm:pt>
    <dgm:pt modelId="{6D5BB46E-3047-4DE7-A471-2655AAD496D5}" type="pres">
      <dgm:prSet presAssocID="{E5926E00-8F13-4744-8C28-D7CC203749EA}" presName="gear3" presStyleLbl="node1" presStyleIdx="2" presStyleCnt="3" custLinFactNeighborX="10955" custLinFactNeighborY="-9597"/>
      <dgm:spPr/>
    </dgm:pt>
    <dgm:pt modelId="{4DD02210-B3B6-47DF-97B5-454701F295E1}" type="pres">
      <dgm:prSet presAssocID="{E5926E00-8F13-4744-8C28-D7CC203749E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3896DB2-CE15-4E82-80A2-0E5F58C386AF}" type="pres">
      <dgm:prSet presAssocID="{E5926E00-8F13-4744-8C28-D7CC203749EA}" presName="gear3srcNode" presStyleLbl="node1" presStyleIdx="2" presStyleCnt="3"/>
      <dgm:spPr/>
    </dgm:pt>
    <dgm:pt modelId="{41D348CC-7874-44B1-9732-45D328C2F774}" type="pres">
      <dgm:prSet presAssocID="{E5926E00-8F13-4744-8C28-D7CC203749EA}" presName="gear3dstNode" presStyleLbl="node1" presStyleIdx="2" presStyleCnt="3"/>
      <dgm:spPr/>
    </dgm:pt>
    <dgm:pt modelId="{ACA7EE5F-FC38-4210-AAF4-33AC28D29417}" type="pres">
      <dgm:prSet presAssocID="{6B73424D-986A-4594-99F7-CE844ECCB115}" presName="connector1" presStyleLbl="sibTrans2D1" presStyleIdx="0" presStyleCnt="3"/>
      <dgm:spPr/>
    </dgm:pt>
    <dgm:pt modelId="{C565B9CF-E47E-4421-923A-C6FA9B9EDAB2}" type="pres">
      <dgm:prSet presAssocID="{9262706D-FA85-4D40-A3CD-407A4F2FE858}" presName="connector2" presStyleLbl="sibTrans2D1" presStyleIdx="1" presStyleCnt="3"/>
      <dgm:spPr/>
    </dgm:pt>
    <dgm:pt modelId="{BEF6F2E0-6298-41FC-912F-94B4218D188C}" type="pres">
      <dgm:prSet presAssocID="{0A29BD7D-91D1-4CC4-97AD-3A2598F54CFB}" presName="connector3" presStyleLbl="sibTrans2D1" presStyleIdx="2" presStyleCnt="3"/>
      <dgm:spPr/>
    </dgm:pt>
  </dgm:ptLst>
  <dgm:cxnLst>
    <dgm:cxn modelId="{49218E02-EA9B-4EF4-9A44-94740949BE60}" srcId="{0C3075C3-55CD-4B63-999B-3B5ADB6BD531}" destId="{E5926E00-8F13-4744-8C28-D7CC203749EA}" srcOrd="2" destOrd="0" parTransId="{B2B73EED-0969-417D-8776-47745BB5CC4D}" sibTransId="{0A29BD7D-91D1-4CC4-97AD-3A2598F54CFB}"/>
    <dgm:cxn modelId="{24405C04-58B2-46F9-B2FA-4D244D2C8CAB}" type="presOf" srcId="{3ADC8491-9789-4B3E-9347-0F070F73BBAF}" destId="{DECC852D-2DCE-49D4-949C-9DFE837FEBE4}" srcOrd="0" destOrd="0" presId="urn:microsoft.com/office/officeart/2005/8/layout/gear1"/>
    <dgm:cxn modelId="{6179F00C-9D1F-47B5-95CB-D626DE597607}" type="presOf" srcId="{E5926E00-8F13-4744-8C28-D7CC203749EA}" destId="{4DD02210-B3B6-47DF-97B5-454701F295E1}" srcOrd="1" destOrd="0" presId="urn:microsoft.com/office/officeart/2005/8/layout/gear1"/>
    <dgm:cxn modelId="{6CFEDC10-5F86-4A10-A6CF-EA05F1520248}" type="presOf" srcId="{9262706D-FA85-4D40-A3CD-407A4F2FE858}" destId="{C565B9CF-E47E-4421-923A-C6FA9B9EDAB2}" srcOrd="0" destOrd="0" presId="urn:microsoft.com/office/officeart/2005/8/layout/gear1"/>
    <dgm:cxn modelId="{7D2CBF26-CDEC-4A0C-8640-090ECBD50D85}" type="presOf" srcId="{6D5A1E05-9A8D-482D-BBB2-95072FFF6642}" destId="{1567F73B-EC6A-4BEC-9749-82279FA8E466}" srcOrd="2" destOrd="0" presId="urn:microsoft.com/office/officeart/2005/8/layout/gear1"/>
    <dgm:cxn modelId="{A925BA35-6105-4C91-8564-0A0F6219B9D9}" srcId="{0C3075C3-55CD-4B63-999B-3B5ADB6BD531}" destId="{6D5A1E05-9A8D-482D-BBB2-95072FFF6642}" srcOrd="0" destOrd="0" parTransId="{8E4232AF-2375-4CDC-BB72-911E058E8F9A}" sibTransId="{6B73424D-986A-4594-99F7-CE844ECCB115}"/>
    <dgm:cxn modelId="{95D6D35F-B6A9-466E-A5C2-615D4A7AB6E3}" type="presOf" srcId="{3ADC8491-9789-4B3E-9347-0F070F73BBAF}" destId="{304DBFA4-659E-4996-A9EC-46A9451A092D}" srcOrd="1" destOrd="0" presId="urn:microsoft.com/office/officeart/2005/8/layout/gear1"/>
    <dgm:cxn modelId="{BC347A6B-B83A-44C8-9AFA-1F7BE8526B6E}" type="presOf" srcId="{6B73424D-986A-4594-99F7-CE844ECCB115}" destId="{ACA7EE5F-FC38-4210-AAF4-33AC28D29417}" srcOrd="0" destOrd="0" presId="urn:microsoft.com/office/officeart/2005/8/layout/gear1"/>
    <dgm:cxn modelId="{D15E454D-F0C9-479E-AC76-7D670877632E}" srcId="{0C3075C3-55CD-4B63-999B-3B5ADB6BD531}" destId="{3ADC8491-9789-4B3E-9347-0F070F73BBAF}" srcOrd="1" destOrd="0" parTransId="{29ED7A02-D2EB-4B90-9213-80262BC88015}" sibTransId="{9262706D-FA85-4D40-A3CD-407A4F2FE858}"/>
    <dgm:cxn modelId="{069FEA6D-2205-435C-A51D-224AF1036A54}" type="presOf" srcId="{E5926E00-8F13-4744-8C28-D7CC203749EA}" destId="{6D5BB46E-3047-4DE7-A471-2655AAD496D5}" srcOrd="0" destOrd="0" presId="urn:microsoft.com/office/officeart/2005/8/layout/gear1"/>
    <dgm:cxn modelId="{687F3983-F74D-420A-A31E-B49B12FA4C36}" type="presOf" srcId="{E5926E00-8F13-4744-8C28-D7CC203749EA}" destId="{41D348CC-7874-44B1-9732-45D328C2F774}" srcOrd="3" destOrd="0" presId="urn:microsoft.com/office/officeart/2005/8/layout/gear1"/>
    <dgm:cxn modelId="{398F0A96-5872-46EC-974F-8F82ADAFA496}" type="presOf" srcId="{6D5A1E05-9A8D-482D-BBB2-95072FFF6642}" destId="{E4F0776E-6A2F-47C2-882B-EB0258EF6D96}" srcOrd="0" destOrd="0" presId="urn:microsoft.com/office/officeart/2005/8/layout/gear1"/>
    <dgm:cxn modelId="{27D5A896-19D0-46B2-B1D4-A4F5F75EB1A3}" srcId="{0C3075C3-55CD-4B63-999B-3B5ADB6BD531}" destId="{4BED5DFA-F28E-4430-8416-893CF7F3A986}" srcOrd="3" destOrd="0" parTransId="{F2B565AC-5035-485B-BD87-938BC4F255D1}" sibTransId="{F7456099-89FE-4C26-BEBA-BD395F2A4130}"/>
    <dgm:cxn modelId="{325A1A9B-67D3-44B7-A27E-97B6EEFB2DDA}" type="presOf" srcId="{6D5A1E05-9A8D-482D-BBB2-95072FFF6642}" destId="{94613340-D229-4A65-9B3B-18810E3390B3}" srcOrd="1" destOrd="0" presId="urn:microsoft.com/office/officeart/2005/8/layout/gear1"/>
    <dgm:cxn modelId="{B25ADCAB-87DF-46A0-81A5-B0DC2D592308}" type="presOf" srcId="{3ADC8491-9789-4B3E-9347-0F070F73BBAF}" destId="{FB58076F-1EB7-45D2-A9C4-8BF420F03715}" srcOrd="2" destOrd="0" presId="urn:microsoft.com/office/officeart/2005/8/layout/gear1"/>
    <dgm:cxn modelId="{AB02C1AD-5FAB-4CD7-A7F6-537B84A63CB9}" srcId="{0C3075C3-55CD-4B63-999B-3B5ADB6BD531}" destId="{C73C57FC-0E1D-460B-B951-B609DC3E9316}" srcOrd="4" destOrd="0" parTransId="{252C4C27-0638-4477-9014-D74B05D9E14E}" sibTransId="{17FA7320-29BB-4C38-8EEE-BE6F74A18A85}"/>
    <dgm:cxn modelId="{B4BCA7B0-7D1E-488A-B565-19C3F43C2798}" type="presOf" srcId="{0C3075C3-55CD-4B63-999B-3B5ADB6BD531}" destId="{7AD8A713-7F4E-4234-AB16-337DCCE06638}" srcOrd="0" destOrd="0" presId="urn:microsoft.com/office/officeart/2005/8/layout/gear1"/>
    <dgm:cxn modelId="{DA5025B1-7526-4EA1-826C-952A4818AD6F}" type="presOf" srcId="{E5926E00-8F13-4744-8C28-D7CC203749EA}" destId="{C3896DB2-CE15-4E82-80A2-0E5F58C386AF}" srcOrd="2" destOrd="0" presId="urn:microsoft.com/office/officeart/2005/8/layout/gear1"/>
    <dgm:cxn modelId="{669E62EA-1496-4FD7-B510-1DB1CD580166}" type="presOf" srcId="{0A29BD7D-91D1-4CC4-97AD-3A2598F54CFB}" destId="{BEF6F2E0-6298-41FC-912F-94B4218D188C}" srcOrd="0" destOrd="0" presId="urn:microsoft.com/office/officeart/2005/8/layout/gear1"/>
    <dgm:cxn modelId="{2ECBA0AA-D6E3-4BF1-8C0B-5A9EBF01251C}" type="presParOf" srcId="{7AD8A713-7F4E-4234-AB16-337DCCE06638}" destId="{E4F0776E-6A2F-47C2-882B-EB0258EF6D96}" srcOrd="0" destOrd="0" presId="urn:microsoft.com/office/officeart/2005/8/layout/gear1"/>
    <dgm:cxn modelId="{0A6A9534-50EB-4513-8F30-231D8B79CE56}" type="presParOf" srcId="{7AD8A713-7F4E-4234-AB16-337DCCE06638}" destId="{94613340-D229-4A65-9B3B-18810E3390B3}" srcOrd="1" destOrd="0" presId="urn:microsoft.com/office/officeart/2005/8/layout/gear1"/>
    <dgm:cxn modelId="{09B8723C-61E1-4D31-A11B-6DD977F219DE}" type="presParOf" srcId="{7AD8A713-7F4E-4234-AB16-337DCCE06638}" destId="{1567F73B-EC6A-4BEC-9749-82279FA8E466}" srcOrd="2" destOrd="0" presId="urn:microsoft.com/office/officeart/2005/8/layout/gear1"/>
    <dgm:cxn modelId="{9EB2BA7E-A77A-4411-9EC3-5AB9FD5E0FC3}" type="presParOf" srcId="{7AD8A713-7F4E-4234-AB16-337DCCE06638}" destId="{DECC852D-2DCE-49D4-949C-9DFE837FEBE4}" srcOrd="3" destOrd="0" presId="urn:microsoft.com/office/officeart/2005/8/layout/gear1"/>
    <dgm:cxn modelId="{D017A138-EE34-4E8E-BDFB-7ABF8CC0D7D8}" type="presParOf" srcId="{7AD8A713-7F4E-4234-AB16-337DCCE06638}" destId="{304DBFA4-659E-4996-A9EC-46A9451A092D}" srcOrd="4" destOrd="0" presId="urn:microsoft.com/office/officeart/2005/8/layout/gear1"/>
    <dgm:cxn modelId="{A3A8C471-63D6-4F82-AAC0-6F74BAEA7188}" type="presParOf" srcId="{7AD8A713-7F4E-4234-AB16-337DCCE06638}" destId="{FB58076F-1EB7-45D2-A9C4-8BF420F03715}" srcOrd="5" destOrd="0" presId="urn:microsoft.com/office/officeart/2005/8/layout/gear1"/>
    <dgm:cxn modelId="{9DFBF435-A2C9-40DF-B324-4871DA4626A6}" type="presParOf" srcId="{7AD8A713-7F4E-4234-AB16-337DCCE06638}" destId="{6D5BB46E-3047-4DE7-A471-2655AAD496D5}" srcOrd="6" destOrd="0" presId="urn:microsoft.com/office/officeart/2005/8/layout/gear1"/>
    <dgm:cxn modelId="{DBCB052F-4A34-40B8-97CD-995C638C258C}" type="presParOf" srcId="{7AD8A713-7F4E-4234-AB16-337DCCE06638}" destId="{4DD02210-B3B6-47DF-97B5-454701F295E1}" srcOrd="7" destOrd="0" presId="urn:microsoft.com/office/officeart/2005/8/layout/gear1"/>
    <dgm:cxn modelId="{1D72775F-F76B-4C90-8A60-2DD07E19E26C}" type="presParOf" srcId="{7AD8A713-7F4E-4234-AB16-337DCCE06638}" destId="{C3896DB2-CE15-4E82-80A2-0E5F58C386AF}" srcOrd="8" destOrd="0" presId="urn:microsoft.com/office/officeart/2005/8/layout/gear1"/>
    <dgm:cxn modelId="{58BED658-A723-49DF-9A22-CC954B115970}" type="presParOf" srcId="{7AD8A713-7F4E-4234-AB16-337DCCE06638}" destId="{41D348CC-7874-44B1-9732-45D328C2F774}" srcOrd="9" destOrd="0" presId="urn:microsoft.com/office/officeart/2005/8/layout/gear1"/>
    <dgm:cxn modelId="{B4CBB2DD-C5AC-499E-969F-D51F74EB5FAD}" type="presParOf" srcId="{7AD8A713-7F4E-4234-AB16-337DCCE06638}" destId="{ACA7EE5F-FC38-4210-AAF4-33AC28D29417}" srcOrd="10" destOrd="0" presId="urn:microsoft.com/office/officeart/2005/8/layout/gear1"/>
    <dgm:cxn modelId="{AAC6BB14-F7B6-4E60-B5FC-0D5AF271B99F}" type="presParOf" srcId="{7AD8A713-7F4E-4234-AB16-337DCCE06638}" destId="{C565B9CF-E47E-4421-923A-C6FA9B9EDAB2}" srcOrd="11" destOrd="0" presId="urn:microsoft.com/office/officeart/2005/8/layout/gear1"/>
    <dgm:cxn modelId="{446BEC63-9AAF-4355-82CB-F9D0F39CBB94}" type="presParOf" srcId="{7AD8A713-7F4E-4234-AB16-337DCCE06638}" destId="{BEF6F2E0-6298-41FC-912F-94B4218D188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0776E-6A2F-47C2-882B-EB0258EF6D96}">
      <dsp:nvSpPr>
        <dsp:cNvPr id="0" name=""/>
        <dsp:cNvSpPr/>
      </dsp:nvSpPr>
      <dsp:spPr>
        <a:xfrm>
          <a:off x="1641996" y="1056603"/>
          <a:ext cx="1564940" cy="1662273"/>
        </a:xfrm>
        <a:prstGeom prst="gear9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6666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  <a:latin typeface="Arial Narrow" panose="020B0606020202030204" pitchFamily="34" charset="0"/>
            </a:rPr>
            <a:t>Compétences communes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>
            <a:solidFill>
              <a:srgbClr val="000000"/>
            </a:solidFill>
            <a:latin typeface="Arial Narrow" panose="020B0606020202030204" pitchFamily="34" charset="0"/>
          </a:endParaRPr>
        </a:p>
      </dsp:txBody>
      <dsp:txXfrm>
        <a:off x="1956619" y="1439516"/>
        <a:ext cx="935694" cy="866950"/>
      </dsp:txXfrm>
    </dsp:sp>
    <dsp:sp modelId="{DECC852D-2DCE-49D4-949C-9DFE837FEBE4}">
      <dsp:nvSpPr>
        <dsp:cNvPr id="0" name=""/>
        <dsp:cNvSpPr/>
      </dsp:nvSpPr>
      <dsp:spPr>
        <a:xfrm>
          <a:off x="770346" y="829298"/>
          <a:ext cx="1116873" cy="1116873"/>
        </a:xfrm>
        <a:prstGeom prst="gear6">
          <a:avLst/>
        </a:prstGeom>
        <a:solidFill>
          <a:srgbClr val="EED2D4"/>
        </a:solidFill>
        <a:ln w="25400" cap="flat" cmpd="sng" algn="ctr">
          <a:solidFill>
            <a:srgbClr val="C99A9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  <a:latin typeface="Arial Narrow" panose="020B0606020202030204" pitchFamily="34" charset="0"/>
            </a:rPr>
            <a:t>Salle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1051522" y="1112174"/>
        <a:ext cx="554521" cy="551121"/>
      </dsp:txXfrm>
    </dsp:sp>
    <dsp:sp modelId="{6D5BB46E-3047-4DE7-A471-2655AAD496D5}">
      <dsp:nvSpPr>
        <dsp:cNvPr id="0" name=""/>
        <dsp:cNvSpPr/>
      </dsp:nvSpPr>
      <dsp:spPr>
        <a:xfrm rot="20700000">
          <a:off x="1379938" y="91326"/>
          <a:ext cx="1094308" cy="1094308"/>
        </a:xfrm>
        <a:prstGeom prst="gear6">
          <a:avLst/>
        </a:prstGeom>
        <a:solidFill>
          <a:srgbClr val="D3DEED"/>
        </a:solidFill>
        <a:ln w="25400" cap="flat" cmpd="sng" algn="ctr">
          <a:solidFill>
            <a:srgbClr val="418E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  <a:latin typeface="Arial Narrow" panose="020B0606020202030204" pitchFamily="34" charset="0"/>
            </a:rPr>
            <a:t>Cuisine</a:t>
          </a:r>
        </a:p>
      </dsp:txBody>
      <dsp:txXfrm rot="-20700000">
        <a:off x="1619952" y="331340"/>
        <a:ext cx="614280" cy="614280"/>
      </dsp:txXfrm>
    </dsp:sp>
    <dsp:sp modelId="{ACA7EE5F-FC38-4210-AAF4-33AC28D29417}">
      <dsp:nvSpPr>
        <dsp:cNvPr id="0" name=""/>
        <dsp:cNvSpPr/>
      </dsp:nvSpPr>
      <dsp:spPr>
        <a:xfrm>
          <a:off x="1368240" y="1001358"/>
          <a:ext cx="1965697" cy="1965697"/>
        </a:xfrm>
        <a:prstGeom prst="circularArrow">
          <a:avLst>
            <a:gd name="adj1" fmla="val 4688"/>
            <a:gd name="adj2" fmla="val 299029"/>
            <a:gd name="adj3" fmla="val 2469539"/>
            <a:gd name="adj4" fmla="val 15965647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5B9CF-E47E-4421-923A-C6FA9B9EDAB2}">
      <dsp:nvSpPr>
        <dsp:cNvPr id="0" name=""/>
        <dsp:cNvSpPr/>
      </dsp:nvSpPr>
      <dsp:spPr>
        <a:xfrm>
          <a:off x="409754" y="620751"/>
          <a:ext cx="1428202" cy="14282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6F2E0-6298-41FC-912F-94B4218D188C}">
      <dsp:nvSpPr>
        <dsp:cNvPr id="0" name=""/>
        <dsp:cNvSpPr/>
      </dsp:nvSpPr>
      <dsp:spPr>
        <a:xfrm>
          <a:off x="979989" y="-142350"/>
          <a:ext cx="1539889" cy="153988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BC45A5A-2EAD-4834-AD1D-9FC20EC4C360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3FD52F1-E1D5-4520-9F51-C103ECA96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865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3C1CC58-5DA8-4503-A2EB-1AB84ED9AB92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669925"/>
            <a:ext cx="5008562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2DA8DBF-7A9D-4F3C-A3C1-420E010985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95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allons vous présenter la séance d’atelier expérimental technologie </a:t>
            </a:r>
            <a:r>
              <a:rPr lang="fr-FR"/>
              <a:t>que nous avons </a:t>
            </a:r>
            <a:r>
              <a:rPr lang="fr-FR" dirty="0"/>
              <a:t>réalisée sur « Les</a:t>
            </a:r>
            <a:r>
              <a:rPr lang="fr-FR" baseline="0" dirty="0"/>
              <a:t> appoints de cuisson ». Ce </a:t>
            </a:r>
            <a:r>
              <a:rPr lang="fr-FR" dirty="0"/>
              <a:t>premier diaporama précise</a:t>
            </a:r>
            <a:r>
              <a:rPr lang="fr-FR" baseline="0" dirty="0"/>
              <a:t> les objectifs fixés, la démarche retenue pour la conception de la séance ainsi que els conditions d’expérimentation. 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</a:t>
            </a:r>
            <a:r>
              <a:rPr lang="fr-FR" baseline="0" dirty="0"/>
              <a:t> séance que nous souhaitions réaliser devait respecter l’esprit « Famille des métiers » ; en conséquence, la séance doit s’appuyer sur les compétences communes ciblées pour la classe de seconde.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allons vous présenter, dans un</a:t>
            </a:r>
            <a:r>
              <a:rPr lang="fr-FR" baseline="0" dirty="0"/>
              <a:t> premier temps, la démarche d’élaboration de notre séance. La 1</a:t>
            </a:r>
            <a:r>
              <a:rPr lang="fr-FR" baseline="30000" dirty="0"/>
              <a:t>ère</a:t>
            </a:r>
            <a:r>
              <a:rPr lang="fr-FR" baseline="0" dirty="0"/>
              <a:t> étape a été d’élaborer une stratégie de formation en collaboration (professeurs de cuisine et de restaurant).</a:t>
            </a:r>
          </a:p>
          <a:p>
            <a:r>
              <a:rPr lang="fr-FR" dirty="0"/>
              <a:t>Nous nous</a:t>
            </a:r>
            <a:r>
              <a:rPr lang="fr-FR" baseline="0" dirty="0"/>
              <a:t> sommes appuyés sur les compétences et savoirs associés, spécifiques à la cuisine, au restaurant mais aussi communes, identifiées dans le vade-mecum pour planifier les apprentissages sur l’année scolaire.</a:t>
            </a:r>
          </a:p>
          <a:p>
            <a:r>
              <a:rPr lang="fr-FR" baseline="0" dirty="0"/>
              <a:t>Puis, </a:t>
            </a:r>
            <a:r>
              <a:rPr lang="fr-FR" baseline="0"/>
              <a:t>nous avons </a:t>
            </a:r>
            <a:r>
              <a:rPr lang="fr-FR" baseline="0" dirty="0"/>
              <a:t>conçu une situation professionnelle sur 2 semaines pour aborder les compétences identifiées sur cette période.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Après la conception</a:t>
            </a:r>
            <a:r>
              <a:rPr lang="fr-FR" baseline="0" dirty="0"/>
              <a:t> de la séance, nous avons souhaité l’expérimenter avec nos élèves de seconde. Serge Raynaud a filmé </a:t>
            </a:r>
            <a:r>
              <a:rPr lang="fr-FR" baseline="0"/>
              <a:t>la séance.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3925" y="669925"/>
            <a:ext cx="5006975" cy="3756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82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A8DBF-7A9D-4F3C-A3C1-420E010985F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70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3A5C1"/>
              </a:buClr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09DE8-0B59-424F-B7A2-56526C4F91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913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contenu avec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028384" y="6391275"/>
            <a:ext cx="792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Diapo </a:t>
            </a:r>
            <a:fld id="{9D1A7893-487F-4861-AF74-C13B4A5E71CA}" type="slidenum">
              <a:rPr lang="fr-FR" altLang="fr-FR" smtClean="0"/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28289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1488" y="1700808"/>
            <a:ext cx="5589587" cy="1727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F5BE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011069" y="5059680"/>
            <a:ext cx="5590006" cy="8759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 marL="457200" indent="-457200">
              <a:buNone/>
              <a:defRPr sz="1500"/>
            </a:lvl2pPr>
            <a:lvl3pPr marL="457200" indent="-457200">
              <a:buNone/>
              <a:defRPr sz="1500"/>
            </a:lvl3pPr>
            <a:lvl4pPr marL="457200" indent="-457200">
              <a:buNone/>
              <a:defRPr sz="1500"/>
            </a:lvl4pPr>
            <a:lvl5pPr marL="457200" indent="-457200">
              <a:buNone/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3011069" y="3370130"/>
            <a:ext cx="5590006" cy="11569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/>
              <a:buNone/>
              <a:defRPr sz="2800"/>
            </a:lvl1pPr>
            <a:lvl2pPr marL="0" indent="0">
              <a:buNone/>
              <a:defRPr sz="3000"/>
            </a:lvl2pPr>
            <a:lvl3pPr marL="0" indent="0">
              <a:buNone/>
              <a:defRPr sz="3000"/>
            </a:lvl3pPr>
            <a:lvl4pPr marL="0" indent="0">
              <a:buNone/>
              <a:defRPr sz="3000"/>
            </a:lvl4pPr>
            <a:lvl5pPr marL="0" indent="0">
              <a:buNone/>
              <a:defRPr sz="3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3E529-70BD-45A9-80DB-D34AB2ECEB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600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04863" y="182563"/>
            <a:ext cx="7881937" cy="1287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04863" y="1476375"/>
            <a:ext cx="78819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 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50225" y="6391275"/>
            <a:ext cx="450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1">
                <a:solidFill>
                  <a:srgbClr val="40404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1E23F9C-2B87-4347-B756-0EA63250B6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1032" name="Picture 8" descr="M:\str-delcom\3 - Charte graphique\Logo MENJ\2018_MENJ_logo_horizontal_ve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6289675"/>
            <a:ext cx="12414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4"/>
          <p:cNvGrpSpPr/>
          <p:nvPr/>
        </p:nvGrpSpPr>
        <p:grpSpPr>
          <a:xfrm>
            <a:off x="2771800" y="6453336"/>
            <a:ext cx="3111500" cy="144462"/>
            <a:chOff x="2843808" y="4941168"/>
            <a:chExt cx="3111500" cy="144462"/>
          </a:xfrm>
        </p:grpSpPr>
        <p:pic>
          <p:nvPicPr>
            <p:cNvPr id="1030" name="Image 4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941168"/>
              <a:ext cx="31115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 userDrawn="1"/>
          </p:nvSpPr>
          <p:spPr>
            <a:xfrm>
              <a:off x="2843808" y="4941168"/>
              <a:ext cx="2808312" cy="144016"/>
            </a:xfrm>
            <a:prstGeom prst="rect">
              <a:avLst/>
            </a:prstGeom>
            <a:solidFill>
              <a:srgbClr val="85838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/>
                <a:t>LA</a:t>
              </a:r>
              <a:r>
                <a:rPr lang="fr-FR" sz="900" baseline="0" dirty="0"/>
                <a:t> TRANSFORMATION DE LA VOIE PROFESSIONNELLE</a:t>
              </a: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6228184" y="6305128"/>
            <a:ext cx="1030287" cy="350267"/>
            <a:chOff x="6228184" y="6305128"/>
            <a:chExt cx="1030287" cy="350267"/>
          </a:xfrm>
        </p:grpSpPr>
        <p:pic>
          <p:nvPicPr>
            <p:cNvPr id="1031" name="Image 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6309320"/>
              <a:ext cx="1030287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er 18"/>
            <p:cNvGrpSpPr/>
            <p:nvPr userDrawn="1"/>
          </p:nvGrpSpPr>
          <p:grpSpPr>
            <a:xfrm>
              <a:off x="6228184" y="6305128"/>
              <a:ext cx="288032" cy="44712"/>
              <a:chOff x="6228184" y="6126942"/>
              <a:chExt cx="288032" cy="44712"/>
            </a:xfrm>
          </p:grpSpPr>
          <p:cxnSp>
            <p:nvCxnSpPr>
              <p:cNvPr id="15" name="Connecteur droit 14"/>
              <p:cNvCxnSpPr/>
              <p:nvPr userDrawn="1"/>
            </p:nvCxnSpPr>
            <p:spPr>
              <a:xfrm>
                <a:off x="6234534" y="6126942"/>
                <a:ext cx="0" cy="44712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 userDrawn="1"/>
            </p:nvCxnSpPr>
            <p:spPr>
              <a:xfrm flipH="1">
                <a:off x="6228184" y="6165304"/>
                <a:ext cx="288032" cy="0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r 17"/>
            <p:cNvGrpSpPr/>
            <p:nvPr userDrawn="1"/>
          </p:nvGrpSpPr>
          <p:grpSpPr>
            <a:xfrm>
              <a:off x="6460084" y="6610052"/>
              <a:ext cx="792087" cy="44712"/>
              <a:chOff x="6460084" y="6610052"/>
              <a:chExt cx="792087" cy="44712"/>
            </a:xfrm>
          </p:grpSpPr>
          <p:cxnSp>
            <p:nvCxnSpPr>
              <p:cNvPr id="20" name="Connecteur droit 19"/>
              <p:cNvCxnSpPr/>
              <p:nvPr userDrawn="1"/>
            </p:nvCxnSpPr>
            <p:spPr>
              <a:xfrm flipH="1">
                <a:off x="6460084" y="6615233"/>
                <a:ext cx="792087" cy="617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 userDrawn="1"/>
            </p:nvCxnSpPr>
            <p:spPr>
              <a:xfrm>
                <a:off x="7248996" y="6610052"/>
                <a:ext cx="0" cy="44712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500" b="1" kern="1200" cap="all">
          <a:solidFill>
            <a:srgbClr val="404040"/>
          </a:solidFill>
          <a:latin typeface="Arial Black" charset="0"/>
          <a:ea typeface="Arial Black" charset="0"/>
          <a:cs typeface="Arial Black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404040"/>
          </a:solidFill>
          <a:latin typeface="Arial Black" pitchFamily="34" charset="0"/>
          <a:ea typeface="Arial Black" pitchFamily="34" charset="0"/>
          <a:cs typeface="Arial Black" pitchFamily="34" charset="0"/>
        </a:defRPr>
      </a:lvl9pPr>
    </p:titleStyle>
    <p:bodyStyle>
      <a:lvl1pPr marL="177800" indent="-177800" algn="l" defTabSz="457200" rtl="0" eaLnBrk="0" fontAlgn="base" hangingPunct="0">
        <a:spcBef>
          <a:spcPct val="20000"/>
        </a:spcBef>
        <a:spcAft>
          <a:spcPct val="0"/>
        </a:spcAft>
        <a:buClr>
          <a:srgbClr val="9F5BEF"/>
        </a:buClr>
        <a:buSzPct val="100000"/>
        <a:buFont typeface="Arial" pitchFamily="34" charset="0"/>
        <a:buChar char="■"/>
        <a:defRPr kern="1200">
          <a:solidFill>
            <a:srgbClr val="9F5BEF"/>
          </a:solidFill>
          <a:latin typeface="Arial" charset="0"/>
          <a:ea typeface="Arial" charset="0"/>
          <a:cs typeface="Arial" charset="0"/>
        </a:defRPr>
      </a:lvl1pPr>
      <a:lvl2pPr marL="6270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9F5BEF"/>
        </a:buClr>
        <a:buFont typeface="Arial Italic"/>
        <a:buChar char="■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27063" algn="l" defTabSz="457200" rtl="0" eaLnBrk="0" fontAlgn="base" hangingPunct="0">
        <a:spcBef>
          <a:spcPct val="20000"/>
        </a:spcBef>
        <a:spcAft>
          <a:spcPct val="0"/>
        </a:spcAft>
        <a:buClr>
          <a:srgbClr val="9F5BEF"/>
        </a:buClr>
        <a:buFont typeface="Arial" pitchFamily="34" charset="0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627063" indent="177800" algn="l" defTabSz="457200" rtl="0" eaLnBrk="0" fontAlgn="base" hangingPunct="0">
        <a:spcBef>
          <a:spcPct val="20000"/>
        </a:spcBef>
        <a:spcAft>
          <a:spcPct val="0"/>
        </a:spcAft>
        <a:buClr>
          <a:srgbClr val="9F5BEF"/>
        </a:buClr>
        <a:buFont typeface="Arial" pitchFamily="34" charset="0"/>
        <a:buChar char="–"/>
        <a:defRPr sz="1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806450" algn="l" defTabSz="457200" rtl="0" eaLnBrk="0" fontAlgn="base" hangingPunct="0">
        <a:spcBef>
          <a:spcPct val="20000"/>
        </a:spcBef>
        <a:spcAft>
          <a:spcPct val="0"/>
        </a:spcAft>
        <a:buClr>
          <a:srgbClr val="9F5BEF"/>
        </a:buClr>
        <a:buFont typeface="Arial" pitchFamily="34" charset="0"/>
        <a:defRPr sz="1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S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50238" y="6391275"/>
            <a:ext cx="3508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9617887-C157-4561-B0C8-D6A7A3304B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3" name="Image 2" descr="min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9" y="5578428"/>
            <a:ext cx="720080" cy="96185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25" name="Image 8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A9A9A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04064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r 32"/>
          <p:cNvGrpSpPr/>
          <p:nvPr/>
        </p:nvGrpSpPr>
        <p:grpSpPr>
          <a:xfrm>
            <a:off x="2771800" y="6453336"/>
            <a:ext cx="3111500" cy="144462"/>
            <a:chOff x="2843808" y="4941168"/>
            <a:chExt cx="3111500" cy="144462"/>
          </a:xfrm>
        </p:grpSpPr>
        <p:pic>
          <p:nvPicPr>
            <p:cNvPr id="34" name="Image 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941168"/>
              <a:ext cx="31115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2843808" y="4941168"/>
              <a:ext cx="2808312" cy="144016"/>
            </a:xfrm>
            <a:prstGeom prst="rect">
              <a:avLst/>
            </a:prstGeom>
            <a:solidFill>
              <a:srgbClr val="85838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/>
                <a:t>LA</a:t>
              </a:r>
              <a:r>
                <a:rPr lang="fr-FR" sz="900" baseline="0" dirty="0"/>
                <a:t> TRANSFORMATION DE LA VOIE PROFESSIONNELLE</a:t>
              </a: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6228184" y="6305128"/>
            <a:ext cx="1030287" cy="350267"/>
            <a:chOff x="6228184" y="6305128"/>
            <a:chExt cx="1030287" cy="350267"/>
          </a:xfrm>
        </p:grpSpPr>
        <p:pic>
          <p:nvPicPr>
            <p:cNvPr id="37" name="Image 8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6309320"/>
              <a:ext cx="1030287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er 37"/>
            <p:cNvGrpSpPr/>
            <p:nvPr userDrawn="1"/>
          </p:nvGrpSpPr>
          <p:grpSpPr>
            <a:xfrm>
              <a:off x="6228184" y="6305128"/>
              <a:ext cx="288032" cy="44712"/>
              <a:chOff x="6228184" y="6126942"/>
              <a:chExt cx="288032" cy="44712"/>
            </a:xfrm>
          </p:grpSpPr>
          <p:cxnSp>
            <p:nvCxnSpPr>
              <p:cNvPr id="42" name="Connecteur droit 41"/>
              <p:cNvCxnSpPr/>
              <p:nvPr userDrawn="1"/>
            </p:nvCxnSpPr>
            <p:spPr>
              <a:xfrm>
                <a:off x="6234534" y="6126942"/>
                <a:ext cx="0" cy="44712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 userDrawn="1"/>
            </p:nvCxnSpPr>
            <p:spPr>
              <a:xfrm flipH="1">
                <a:off x="6228184" y="6165304"/>
                <a:ext cx="288032" cy="0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r 38"/>
            <p:cNvGrpSpPr/>
            <p:nvPr userDrawn="1"/>
          </p:nvGrpSpPr>
          <p:grpSpPr>
            <a:xfrm>
              <a:off x="6460084" y="6610052"/>
              <a:ext cx="792087" cy="44712"/>
              <a:chOff x="6460084" y="6610052"/>
              <a:chExt cx="792087" cy="44712"/>
            </a:xfrm>
          </p:grpSpPr>
          <p:cxnSp>
            <p:nvCxnSpPr>
              <p:cNvPr id="40" name="Connecteur droit 39"/>
              <p:cNvCxnSpPr/>
              <p:nvPr userDrawn="1"/>
            </p:nvCxnSpPr>
            <p:spPr>
              <a:xfrm flipH="1">
                <a:off x="6460084" y="6615233"/>
                <a:ext cx="792087" cy="617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 userDrawn="1"/>
            </p:nvCxnSpPr>
            <p:spPr>
              <a:xfrm>
                <a:off x="7248996" y="6610052"/>
                <a:ext cx="0" cy="44712"/>
              </a:xfrm>
              <a:prstGeom prst="line">
                <a:avLst/>
              </a:prstGeom>
              <a:ln w="19050" cmpd="sng">
                <a:solidFill>
                  <a:srgbClr val="8583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43A5C1"/>
          </a:solidFill>
          <a:latin typeface="Arial Black" charset="0"/>
          <a:ea typeface="Arial Black" charset="0"/>
          <a:cs typeface="Arial Black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43A5C1"/>
          </a:solidFill>
          <a:latin typeface="Arial Black" pitchFamily="34" charset="0"/>
          <a:ea typeface="Arial Black" pitchFamily="34" charset="0"/>
          <a:cs typeface="Arial Black" pitchFamily="34" charset="0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openxmlformats.org/officeDocument/2006/relationships/audio" Target="../media/audio10.wav"/><Relationship Id="rId7" Type="http://schemas.openxmlformats.org/officeDocument/2006/relationships/image" Target="../media/image47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emf"/><Relationship Id="rId5" Type="http://schemas.openxmlformats.org/officeDocument/2006/relationships/image" Target="../media/image14.png"/><Relationship Id="rId15" Type="http://schemas.openxmlformats.org/officeDocument/2006/relationships/image" Target="../media/image17.pn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7.jpeg"/><Relationship Id="rId3" Type="http://schemas.openxmlformats.org/officeDocument/2006/relationships/audio" Target="../media/audio6.bin"/><Relationship Id="rId7" Type="http://schemas.openxmlformats.org/officeDocument/2006/relationships/image" Target="../media/image24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5.jpe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emf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7.bin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4"/>
          <p:cNvSpPr>
            <a:spLocks noGrp="1"/>
          </p:cNvSpPr>
          <p:nvPr>
            <p:ph type="title"/>
          </p:nvPr>
        </p:nvSpPr>
        <p:spPr>
          <a:xfrm>
            <a:off x="2915816" y="1556792"/>
            <a:ext cx="5589587" cy="1080715"/>
          </a:xfrm>
        </p:spPr>
        <p:txBody>
          <a:bodyPr/>
          <a:lstStyle/>
          <a:p>
            <a:pPr algn="ctr"/>
            <a:r>
              <a:rPr lang="fr-FR" altLang="fr-FR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rPr>
              <a:t>La famille des métiers</a:t>
            </a:r>
            <a:br>
              <a:rPr lang="fr-FR" altLang="fr-FR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rPr>
            </a:br>
            <a:r>
              <a:rPr lang="fr-FR" altLang="fr-FR" sz="2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rPr>
              <a:t>« Hôtellerie-restauration »</a:t>
            </a:r>
          </a:p>
        </p:txBody>
      </p:sp>
      <p:sp>
        <p:nvSpPr>
          <p:cNvPr id="11267" name="Espace réservé du numéro de diapositive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32EE25-5A07-467B-A5D2-CB23E70ECD28}" type="slidenum">
              <a:rPr lang="fr-FR" altLang="fr-FR" sz="1000" smtClean="0">
                <a:solidFill>
                  <a:srgbClr val="000000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itre 4"/>
          <p:cNvSpPr txBox="1">
            <a:spLocks/>
          </p:cNvSpPr>
          <p:nvPr/>
        </p:nvSpPr>
        <p:spPr>
          <a:xfrm>
            <a:off x="4675007" y="3284984"/>
            <a:ext cx="4435114" cy="43204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9F5BEF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3A5C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pPr algn="ctr"/>
            <a:r>
              <a:rPr lang="fr-FR" altLang="fr-FR" sz="2000" dirty="0">
                <a:solidFill>
                  <a:schemeClr val="tx1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rPr>
              <a:t>septembre 2020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80112" y="472327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Eric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Albouy – Sébastien </a:t>
            </a:r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Ossent</a:t>
            </a:r>
            <a:endParaRPr lang="fr-FR" sz="14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Lucette </a:t>
            </a:r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Poletti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77" y="-27384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EB4E7-9A7F-4DFF-8ECB-3BFDEDB157D4}" type="slidenum">
              <a:rPr lang="fr-FR" altLang="fr-FR" smtClean="0"/>
              <a:pPr>
                <a:defRPr/>
              </a:pPr>
              <a:t>10</a:t>
            </a:fld>
            <a:endParaRPr lang="fr-FR" alt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0" y="44624"/>
            <a:ext cx="9143999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 Black" panose="020B0A04020102020204" pitchFamily="34" charset="0"/>
              </a:rPr>
              <a:t>Une séance qui respecte l’animation d’un atelier expérimental technologie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5028" y="548680"/>
            <a:ext cx="4185301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latin typeface="Arial Narrow" panose="020B0606020202030204" pitchFamily="34" charset="0"/>
              </a:rPr>
              <a:t>Le serveur doit faire face au mécontentement des client car la cuisson des viandes servies ne correspond pas à leur commande. Comment faire face à ce mécontentement 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16017" y="548680"/>
            <a:ext cx="417646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>
                <a:sym typeface="Wingdings"/>
              </a:rPr>
              <a:t></a:t>
            </a:r>
            <a:r>
              <a:rPr lang="fr-FR" b="1" dirty="0"/>
              <a:t> </a:t>
            </a:r>
            <a:r>
              <a:rPr lang="fr-FR" sz="1600" b="1" dirty="0">
                <a:latin typeface="Arial Narrow" panose="020B0606020202030204" pitchFamily="34" charset="0"/>
              </a:rPr>
              <a:t>Mise en situation professionnelle des élèves</a:t>
            </a:r>
            <a:endParaRPr lang="fr-FR" sz="1600" dirty="0">
              <a:latin typeface="Arial Narrow" panose="020B0606020202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6017" y="918012"/>
            <a:ext cx="4176464" cy="33855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Émergence d’une problématique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4399516" y="738085"/>
            <a:ext cx="316500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79512" y="1608699"/>
            <a:ext cx="418530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latin typeface="Arial Narrow" panose="020B0606020202030204" pitchFamily="34" charset="0"/>
              </a:rPr>
              <a:t>Les élèves analysent la situation et essaient d’identifier les causes possibles du problème,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9512" y="2664305"/>
            <a:ext cx="4185301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latin typeface="Arial Narrow" panose="020B0606020202030204" pitchFamily="34" charset="0"/>
              </a:rPr>
              <a:t>Les élèves essaient de positionner les différentes causes  du problème : en cuisine, au restaurant, au passe et de dégager les moments où il peut y avoir dysfonctionnement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9512" y="3843553"/>
            <a:ext cx="4185301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latin typeface="Arial Narrow" panose="020B0606020202030204" pitchFamily="34" charset="0"/>
              </a:rPr>
              <a:t>Les élèves réalisent des ateliers, des jeux de rôle pour dégager les points de maîtrise des différentes étapes de la prise de commande au service de la viande avec appoints.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4857" y="5147900"/>
            <a:ext cx="4185301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latin typeface="Arial Narrow" panose="020B0606020202030204" pitchFamily="34" charset="0"/>
              </a:rPr>
              <a:t>Les élèves dégagent les protocoles de prise de commande et de cuisson des viandes ainsi que les principes d’une communication efficace au passe.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4420782" y="1793365"/>
            <a:ext cx="295235" cy="4153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372093" y="2916681"/>
            <a:ext cx="343926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4372093" y="4075250"/>
            <a:ext cx="343927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4399516" y="5507938"/>
            <a:ext cx="388508" cy="2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716018" y="1608699"/>
            <a:ext cx="417646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>
                <a:sym typeface="Wingdings"/>
              </a:rPr>
              <a:t></a:t>
            </a:r>
            <a:r>
              <a:rPr lang="fr-FR" b="1" dirty="0"/>
              <a:t> </a:t>
            </a:r>
            <a:r>
              <a:rPr lang="fr-FR" sz="1600" b="1" dirty="0">
                <a:latin typeface="Arial Narrow" panose="020B0606020202030204" pitchFamily="34" charset="0"/>
              </a:rPr>
              <a:t>Phase d’analyse et de réflexion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16019" y="1978031"/>
            <a:ext cx="4176462" cy="33855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Étude de la problématique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16020" y="3033637"/>
            <a:ext cx="4176461" cy="58477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Pistes de solutions </a:t>
            </a:r>
            <a:b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afin de répondre à la problématique posée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16017" y="2664305"/>
            <a:ext cx="41764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black"/>
                </a:solidFill>
                <a:sym typeface="Wingdings"/>
              </a:rPr>
              <a:t>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sz="1600" b="1" dirty="0">
                <a:latin typeface="Arial Narrow" panose="020B0606020202030204" pitchFamily="34" charset="0"/>
              </a:rPr>
              <a:t>Hypothèses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716020" y="4212377"/>
            <a:ext cx="4176463" cy="58477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Observation et interprétation / Vérification de la pertinence des solutions envisagées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4704362" y="3863010"/>
            <a:ext cx="418812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black"/>
                </a:solidFill>
                <a:sym typeface="Wingdings"/>
              </a:rPr>
              <a:t>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sz="1600" b="1" dirty="0">
                <a:latin typeface="Arial Narrow" panose="020B0606020202030204" pitchFamily="34" charset="0"/>
              </a:rPr>
              <a:t>Expérimentation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88020" y="5517232"/>
            <a:ext cx="4104460" cy="33855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Déduction de règles/principes/protocoles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770138" y="5147900"/>
            <a:ext cx="412234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black"/>
                </a:solidFill>
                <a:sym typeface="Wingdings"/>
              </a:rPr>
              <a:t>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sz="1600" b="1" dirty="0">
                <a:latin typeface="Arial Narrow" panose="020B0606020202030204" pitchFamily="34" charset="0"/>
              </a:rPr>
              <a:t>Synthèse</a:t>
            </a:r>
          </a:p>
        </p:txBody>
      </p:sp>
      <p:sp>
        <p:nvSpPr>
          <p:cNvPr id="43" name="Flèche vers le bas 42"/>
          <p:cNvSpPr/>
          <p:nvPr/>
        </p:nvSpPr>
        <p:spPr>
          <a:xfrm>
            <a:off x="6476877" y="1256566"/>
            <a:ext cx="258142" cy="35213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vers le bas 43"/>
          <p:cNvSpPr/>
          <p:nvPr/>
        </p:nvSpPr>
        <p:spPr>
          <a:xfrm>
            <a:off x="6476877" y="2312172"/>
            <a:ext cx="258142" cy="35213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 vers le bas 52"/>
          <p:cNvSpPr/>
          <p:nvPr/>
        </p:nvSpPr>
        <p:spPr>
          <a:xfrm>
            <a:off x="6462488" y="3618412"/>
            <a:ext cx="286920" cy="30128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vers le bas 53"/>
          <p:cNvSpPr/>
          <p:nvPr/>
        </p:nvSpPr>
        <p:spPr>
          <a:xfrm>
            <a:off x="6476877" y="4786475"/>
            <a:ext cx="258142" cy="35213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20209275">
            <a:off x="1284247" y="3229025"/>
            <a:ext cx="7007554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</a:rPr>
              <a:t>Points technologie : prise de commande, viande de bœuf…</a:t>
            </a: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2169">
            <a:off x="1738499" y="4354581"/>
            <a:ext cx="544439" cy="52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-136330" y="6093296"/>
            <a:ext cx="582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LP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7499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po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75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2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75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4500"/>
                            </p:stCondLst>
                            <p:childTnLst>
                              <p:par>
                                <p:cTn id="67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2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0"/>
                            </p:stCondLst>
                            <p:childTnLst>
                              <p:par>
                                <p:cTn id="83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8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8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9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9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1750"/>
                            </p:stCondLst>
                            <p:childTnLst>
                              <p:par>
                                <p:cTn id="10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3" grpId="0" animBg="1"/>
      <p:bldP spid="5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Diapo </a:t>
            </a:r>
            <a:fld id="{9D1A7893-487F-4861-AF74-C13B4A5E71CA}" type="slidenum">
              <a:rPr lang="fr-FR" altLang="fr-FR" smtClean="0"/>
              <a:t>11</a:t>
            </a:fld>
            <a:endParaRPr lang="fr-FR" alt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12166" y="44624"/>
            <a:ext cx="795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 Narrow" panose="020B0606020202030204" pitchFamily="34" charset="0"/>
              </a:rPr>
              <a:t>Pour mémoire.. la démarche expérimentale… celle-ci emprunte au modèle scientifique</a:t>
            </a:r>
          </a:p>
        </p:txBody>
      </p:sp>
      <p:pic>
        <p:nvPicPr>
          <p:cNvPr id="9" name="Image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44" y="711942"/>
            <a:ext cx="733838" cy="694177"/>
          </a:xfrm>
          <a:prstGeom prst="ellipse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Image 9"/>
          <p:cNvPicPr/>
          <p:nvPr/>
        </p:nvPicPr>
        <p:blipFill rotWithShape="1">
          <a:blip r:embed="rId5" cstate="print"/>
          <a:srcRect l="2930" t="4305" r="7113" b="11718"/>
          <a:stretch/>
        </p:blipFill>
        <p:spPr bwMode="auto">
          <a:xfrm>
            <a:off x="1617320" y="711942"/>
            <a:ext cx="734907" cy="694177"/>
          </a:xfrm>
          <a:prstGeom prst="ellipse">
            <a:avLst/>
          </a:prstGeom>
          <a:ln w="19050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lèche droite 10"/>
          <p:cNvSpPr/>
          <p:nvPr/>
        </p:nvSpPr>
        <p:spPr>
          <a:xfrm>
            <a:off x="1201382" y="960145"/>
            <a:ext cx="415938" cy="197771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" y="683780"/>
            <a:ext cx="537212" cy="48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 descr="Small 3d : 3D petites gens assis sur des tablettes. image tridimensionnelle. Fond blanc isolée. Banque d'images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10811"/>
          <a:stretch/>
        </p:blipFill>
        <p:spPr bwMode="auto">
          <a:xfrm>
            <a:off x="738494" y="1772358"/>
            <a:ext cx="864577" cy="86859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69" y="1743201"/>
            <a:ext cx="501199" cy="47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 descr="Small 3d : personnes de petites 3D avec des bulles de chat vide. image 3D. Fond blanc isolée. 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63" y="5353694"/>
            <a:ext cx="1011623" cy="847937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" y="5400076"/>
            <a:ext cx="471132" cy="57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994" y="4251253"/>
            <a:ext cx="3073854" cy="9470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4320714"/>
            <a:ext cx="671216" cy="69778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</p:pic>
      <p:pic>
        <p:nvPicPr>
          <p:cNvPr id="25" name="Picture 6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23521"/>
          <a:stretch/>
        </p:blipFill>
        <p:spPr bwMode="auto">
          <a:xfrm>
            <a:off x="1063744" y="4323947"/>
            <a:ext cx="678581" cy="691316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</p:pic>
      <p:pic>
        <p:nvPicPr>
          <p:cNvPr id="26" name="Picture 1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59" y="4319007"/>
            <a:ext cx="722241" cy="701196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</p:pic>
      <p:sp>
        <p:nvSpPr>
          <p:cNvPr id="27" name="Flèche droite 26"/>
          <p:cNvSpPr/>
          <p:nvPr/>
        </p:nvSpPr>
        <p:spPr>
          <a:xfrm>
            <a:off x="702886" y="4551570"/>
            <a:ext cx="360858" cy="2360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7"/>
          <p:cNvSpPr/>
          <p:nvPr/>
        </p:nvSpPr>
        <p:spPr>
          <a:xfrm>
            <a:off x="1742324" y="4551570"/>
            <a:ext cx="360858" cy="2360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4366"/>
            <a:ext cx="470245" cy="5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8" y="2987580"/>
            <a:ext cx="874427" cy="84908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6" y="2987579"/>
            <a:ext cx="544439" cy="52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771800" y="476672"/>
            <a:ext cx="3123981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 Narrow" panose="020B0606020202030204" pitchFamily="34" charset="0"/>
                <a:sym typeface="Wingdings"/>
              </a:rPr>
              <a:t></a:t>
            </a:r>
            <a:r>
              <a:rPr lang="fr-FR" b="1" dirty="0">
                <a:latin typeface="Arial Narrow" panose="020B0606020202030204" pitchFamily="34" charset="0"/>
              </a:rPr>
              <a:t> </a:t>
            </a:r>
            <a:r>
              <a:rPr lang="fr-FR" sz="1600" b="1" dirty="0">
                <a:latin typeface="Arial Narrow" panose="020B0606020202030204" pitchFamily="34" charset="0"/>
              </a:rPr>
              <a:t>Mise en situation professionnelle des élèves</a:t>
            </a:r>
            <a:endParaRPr lang="fr-FR" sz="1600" dirty="0">
              <a:latin typeface="Arial Narrow" panose="020B0606020202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90712" y="1092848"/>
            <a:ext cx="3086156" cy="307777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14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Émergence d’une problématique</a:t>
            </a:r>
            <a:endParaRPr lang="fr-FR" sz="1400" dirty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96028" y="1767761"/>
            <a:ext cx="30755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>
                <a:sym typeface="Wingdings"/>
              </a:rPr>
              <a:t></a:t>
            </a:r>
            <a:r>
              <a:rPr lang="fr-FR" b="1" dirty="0"/>
              <a:t> </a:t>
            </a:r>
            <a:r>
              <a:rPr lang="fr-FR" sz="1600" b="1" dirty="0">
                <a:latin typeface="Arial Narrow" panose="020B0606020202030204" pitchFamily="34" charset="0"/>
              </a:rPr>
              <a:t>Phase d’analyse et de réflexion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809625" y="2109622"/>
            <a:ext cx="3086156" cy="307777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Étude de la problématique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777000" y="2830432"/>
            <a:ext cx="31135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black"/>
                </a:solidFill>
                <a:sym typeface="Wingdings"/>
              </a:rPr>
              <a:t>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sz="1600" b="1" dirty="0">
                <a:latin typeface="Arial Narrow" panose="020B0606020202030204" pitchFamily="34" charset="0"/>
              </a:rPr>
              <a:t>Hypothèses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90712" y="4030724"/>
            <a:ext cx="308615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black"/>
                </a:solidFill>
                <a:sym typeface="Wingdings"/>
              </a:rPr>
              <a:t>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sz="1600" b="1" dirty="0">
                <a:latin typeface="Arial Narrow" panose="020B0606020202030204" pitchFamily="34" charset="0"/>
              </a:rPr>
              <a:t>Expérimentation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790711" y="5363810"/>
            <a:ext cx="308615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black"/>
                </a:solidFill>
                <a:sym typeface="Wingdings"/>
              </a:rPr>
              <a:t>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sz="1600" b="1" dirty="0">
                <a:latin typeface="Arial Narrow" panose="020B0606020202030204" pitchFamily="34" charset="0"/>
              </a:rPr>
              <a:t>Synthèse</a:t>
            </a:r>
          </a:p>
        </p:txBody>
      </p:sp>
      <p:sp>
        <p:nvSpPr>
          <p:cNvPr id="43" name="Flèche vers le bas 42"/>
          <p:cNvSpPr/>
          <p:nvPr/>
        </p:nvSpPr>
        <p:spPr>
          <a:xfrm>
            <a:off x="4204719" y="1425541"/>
            <a:ext cx="258142" cy="32095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vers le bas 43"/>
          <p:cNvSpPr/>
          <p:nvPr/>
        </p:nvSpPr>
        <p:spPr>
          <a:xfrm>
            <a:off x="4204719" y="2472526"/>
            <a:ext cx="258142" cy="35213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 vers le bas 44"/>
          <p:cNvSpPr/>
          <p:nvPr/>
        </p:nvSpPr>
        <p:spPr>
          <a:xfrm>
            <a:off x="4190330" y="3751457"/>
            <a:ext cx="286920" cy="30053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 vers le bas 45"/>
          <p:cNvSpPr/>
          <p:nvPr/>
        </p:nvSpPr>
        <p:spPr>
          <a:xfrm>
            <a:off x="4204718" y="5126325"/>
            <a:ext cx="272531" cy="28552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6084168" y="476672"/>
            <a:ext cx="293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 Narrow" panose="020B0606020202030204" pitchFamily="34" charset="0"/>
              </a:rPr>
              <a:t>Les élèves sont positionnés en situation professionnelle. Ils rencontrent une problématique et sont invités à y répondre.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190492" y="1123003"/>
            <a:ext cx="2828265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Ce que je cherche…</a:t>
            </a:r>
            <a:endParaRPr lang="fr-F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17072" y="1844824"/>
            <a:ext cx="282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 Narrow" panose="020B0606020202030204" pitchFamily="34" charset="0"/>
              </a:rPr>
              <a:t>Les élèves analysent alors cette problématique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43655" y="2096799"/>
            <a:ext cx="2775101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Ce que j’analyse…</a:t>
            </a:r>
            <a:endParaRPr lang="fr-F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190493" y="2852936"/>
            <a:ext cx="2828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 Narrow" panose="020B0606020202030204" pitchFamily="34" charset="0"/>
              </a:rPr>
              <a:t>Ils émettent diverses hypothèses permettant de répondre à cette problématique ou la justifiant.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254288" y="3331942"/>
            <a:ext cx="276447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Ce que je pense…et veux vérifier</a:t>
            </a:r>
            <a:endParaRPr lang="fr-F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84168" y="4005064"/>
            <a:ext cx="2934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 Narrow" panose="020B0606020202030204" pitchFamily="34" charset="0"/>
              </a:rPr>
              <a:t>Pour vérifier les hypothèses émises, les élèves réalisent des expérimentations, observent les résultats obtenus et analysent ces résultats.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222390" y="4636171"/>
            <a:ext cx="2764470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Ce que je fais, ce que j’observe et ce que je peux en dire…</a:t>
            </a:r>
            <a:endParaRPr lang="fr-F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084168" y="5414999"/>
            <a:ext cx="2902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 Narrow" panose="020B0606020202030204" pitchFamily="34" charset="0"/>
              </a:rPr>
              <a:t>Des conclusions sont tirées des résultats obtenus. Il convient de réaliser une synthèse.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56176" y="5857527"/>
            <a:ext cx="285262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Ce que j’en déduis et ce que je retiens</a:t>
            </a:r>
            <a:endParaRPr lang="fr-F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73261" y="3183696"/>
            <a:ext cx="3121058" cy="52322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Pistes de solutions afin de répondre à la problématique posée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801345" y="4378488"/>
            <a:ext cx="3064890" cy="73866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Observation et interprétation-Vérification de la pertinence des solutions envisagées</a:t>
            </a:r>
            <a:endParaRPr lang="fr-FR" sz="1400" dirty="0"/>
          </a:p>
        </p:txBody>
      </p:sp>
      <p:sp>
        <p:nvSpPr>
          <p:cNvPr id="41" name="Rectangle 40"/>
          <p:cNvSpPr/>
          <p:nvPr/>
        </p:nvSpPr>
        <p:spPr>
          <a:xfrm>
            <a:off x="2790712" y="5705655"/>
            <a:ext cx="3086156" cy="58477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Déduction de règles/principes/protocoles</a:t>
            </a:r>
          </a:p>
        </p:txBody>
      </p:sp>
      <p:cxnSp>
        <p:nvCxnSpPr>
          <p:cNvPr id="58" name="Connecteur droit 57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-136330" y="6093296"/>
            <a:ext cx="582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LP</a:t>
            </a:r>
          </a:p>
          <a:p>
            <a:pPr algn="ctr"/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32613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po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2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750"/>
                            </p:stCondLst>
                            <p:childTnLst>
                              <p:par>
                                <p:cTn id="9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2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750"/>
                            </p:stCondLst>
                            <p:childTnLst>
                              <p:par>
                                <p:cTn id="10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2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750"/>
                            </p:stCondLst>
                            <p:childTnLst>
                              <p:par>
                                <p:cTn id="10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25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750"/>
                            </p:stCondLst>
                            <p:childTnLst>
                              <p:par>
                                <p:cTn id="117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3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7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27" grpId="0" animBg="1"/>
      <p:bldP spid="28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37" grpId="0" animBg="1"/>
      <p:bldP spid="39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32" y="-25587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EB4E7-9A7F-4DFF-8ECB-3BFDEDB157D4}" type="slidenum">
              <a:rPr lang="fr-FR" altLang="fr-FR" smtClean="0"/>
              <a:pPr>
                <a:defRPr/>
              </a:pPr>
              <a:t>2</a:t>
            </a:fld>
            <a:endParaRPr lang="fr-FR" alt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136330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Séance pédagogique en seconde bac pro famille des métiers HR</a:t>
            </a:r>
          </a:p>
        </p:txBody>
      </p:sp>
      <p:sp>
        <p:nvSpPr>
          <p:cNvPr id="25" name="AutoShape 2" descr="Résultat de recherche d'images pour &quot;bonhomme 3d travail de group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26" name="Grouper 9"/>
          <p:cNvGrpSpPr/>
          <p:nvPr/>
        </p:nvGrpSpPr>
        <p:grpSpPr>
          <a:xfrm>
            <a:off x="646096" y="620688"/>
            <a:ext cx="7848872" cy="5038700"/>
            <a:chOff x="646096" y="620688"/>
            <a:chExt cx="7848872" cy="5038700"/>
          </a:xfrm>
        </p:grpSpPr>
        <p:sp>
          <p:nvSpPr>
            <p:cNvPr id="27" name="ZoneTexte 26"/>
            <p:cNvSpPr txBox="1"/>
            <p:nvPr/>
          </p:nvSpPr>
          <p:spPr>
            <a:xfrm>
              <a:off x="646096" y="620688"/>
              <a:ext cx="78488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Séance d’atelier expérimental technologie</a:t>
              </a:r>
            </a:p>
            <a:p>
              <a:pPr algn="ctr"/>
              <a:r>
                <a:rPr lang="fr-FR" sz="32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« Les appoints de cuisson »</a:t>
              </a:r>
              <a:endParaRPr lang="fr-FR" dirty="0">
                <a:latin typeface="Arial Narrow" panose="020B0606020202030204" pitchFamily="34" charset="0"/>
              </a:endParaRPr>
            </a:p>
          </p:txBody>
        </p:sp>
        <p:pic>
          <p:nvPicPr>
            <p:cNvPr id="28" name="Image 27" descr="c-s-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420888"/>
              <a:ext cx="2108200" cy="3238500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4355976" y="2852936"/>
            <a:ext cx="4392488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>
                <a:latin typeface="Arial Narrow" panose="020B0606020202030204" pitchFamily="34" charset="0"/>
              </a:rPr>
              <a:t>objectifs visés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355976" y="2492896"/>
            <a:ext cx="357982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Arial Narrow" panose="020B0606020202030204" pitchFamily="34" charset="0"/>
              </a:rPr>
              <a:t>Démarche d’élaboration de la séance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02888" y="3829393"/>
            <a:ext cx="34920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>
                <a:solidFill>
                  <a:prstClr val="black"/>
                </a:solidFill>
                <a:latin typeface="Arial Narrow" panose="020B0606020202030204" pitchFamily="34" charset="0"/>
              </a:rPr>
              <a:t>conditions de l’expérimentation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14548" y="3356992"/>
            <a:ext cx="43939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>
                <a:solidFill>
                  <a:prstClr val="black"/>
                </a:solidFill>
                <a:latin typeface="Arial Narrow" panose="020B0606020202030204" pitchFamily="34" charset="0"/>
              </a:rPr>
              <a:t>conception de séquence : démarche retenue</a:t>
            </a:r>
          </a:p>
        </p:txBody>
      </p:sp>
    </p:spTree>
    <p:extLst>
      <p:ext uri="{BB962C8B-B14F-4D97-AF65-F5344CB8AC3E}">
        <p14:creationId xmlns:p14="http://schemas.microsoft.com/office/powerpoint/2010/main" val="366251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-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 animBg="1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32" y="-25587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EB4E7-9A7F-4DFF-8ECB-3BFDEDB157D4}" type="slidenum">
              <a:rPr lang="fr-FR" altLang="fr-FR" smtClean="0"/>
              <a:pPr>
                <a:defRPr/>
              </a:pPr>
              <a:t>3</a:t>
            </a:fld>
            <a:endParaRPr lang="fr-FR" alt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-136330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Objectifs</a:t>
            </a:r>
          </a:p>
        </p:txBody>
      </p:sp>
      <p:sp>
        <p:nvSpPr>
          <p:cNvPr id="24" name="AutoShape 2" descr="Résultat de recherche d'images pour &quot;bonhomme 3d travail de group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725167" y="562582"/>
            <a:ext cx="5077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Préparer une séance en phase avec l’esprit  famille métier</a:t>
            </a:r>
          </a:p>
          <a:p>
            <a:pPr algn="ctr"/>
            <a:r>
              <a:rPr lang="fr-FR" dirty="0">
                <a:latin typeface="Arial Narrow" panose="020B0606020202030204" pitchFamily="34" charset="0"/>
              </a:rPr>
              <a:t>selon les préconisations du vade-mecum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952822" y="1772234"/>
            <a:ext cx="1988915" cy="1834362"/>
            <a:chOff x="952822" y="1772234"/>
            <a:chExt cx="1988915" cy="1834362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037" y="2377871"/>
              <a:ext cx="1790700" cy="122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Image 27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822" y="1772234"/>
              <a:ext cx="802100" cy="1086779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</p:pic>
      </p:grpSp>
      <p:grpSp>
        <p:nvGrpSpPr>
          <p:cNvPr id="29" name="Groupe 28"/>
          <p:cNvGrpSpPr/>
          <p:nvPr/>
        </p:nvGrpSpPr>
        <p:grpSpPr>
          <a:xfrm>
            <a:off x="6715387" y="1772234"/>
            <a:ext cx="1836569" cy="1749206"/>
            <a:chOff x="6715387" y="1772234"/>
            <a:chExt cx="1836569" cy="1749206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387" y="2387965"/>
              <a:ext cx="1666875" cy="113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1" name="Image 30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772234"/>
              <a:ext cx="811604" cy="10867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32" name="Flèche à trois pointes 31"/>
          <p:cNvSpPr/>
          <p:nvPr/>
        </p:nvSpPr>
        <p:spPr>
          <a:xfrm flipV="1">
            <a:off x="3292401" y="2856117"/>
            <a:ext cx="3090343" cy="914400"/>
          </a:xfrm>
          <a:prstGeom prst="leftRigh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3" name="Tableau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056495"/>
              </p:ext>
            </p:extLst>
          </p:nvPr>
        </p:nvGraphicFramePr>
        <p:xfrm>
          <a:off x="1730975" y="3861048"/>
          <a:ext cx="6096000" cy="46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82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EED2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D3D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45422"/>
            <a:ext cx="3385178" cy="662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2" y="4437112"/>
            <a:ext cx="3115966" cy="662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2666057" y="3801649"/>
            <a:ext cx="434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Compétences communes</a:t>
            </a:r>
          </a:p>
        </p:txBody>
      </p:sp>
      <p:sp>
        <p:nvSpPr>
          <p:cNvPr id="37" name="Ellipse 36"/>
          <p:cNvSpPr/>
          <p:nvPr/>
        </p:nvSpPr>
        <p:spPr>
          <a:xfrm>
            <a:off x="6361469" y="560926"/>
            <a:ext cx="2374710" cy="6479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Vade </a:t>
            </a:r>
            <a:r>
              <a:rPr lang="fr-FR" b="1" dirty="0" err="1">
                <a:solidFill>
                  <a:schemeClr val="tx1"/>
                </a:solidFill>
              </a:rPr>
              <a:t>mecum</a:t>
            </a:r>
            <a:r>
              <a:rPr lang="fr-FR" b="1" dirty="0">
                <a:solidFill>
                  <a:schemeClr val="tx1"/>
                </a:solidFill>
              </a:rPr>
              <a:t> FMHR</a:t>
            </a:r>
          </a:p>
        </p:txBody>
      </p:sp>
      <p:cxnSp>
        <p:nvCxnSpPr>
          <p:cNvPr id="38" name="Connecteur droit avec flèche 37"/>
          <p:cNvCxnSpPr>
            <a:stCxn id="37" idx="2"/>
          </p:cNvCxnSpPr>
          <p:nvPr/>
        </p:nvCxnSpPr>
        <p:spPr>
          <a:xfrm flipH="1">
            <a:off x="5802198" y="884920"/>
            <a:ext cx="559271" cy="8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po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 animBg="1"/>
      <p:bldP spid="36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15" y="-34151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EB4E7-9A7F-4DFF-8ECB-3BFDEDB157D4}" type="slidenum">
              <a:rPr lang="fr-FR" altLang="fr-FR" smtClean="0"/>
              <a:pPr>
                <a:defRPr/>
              </a:pPr>
              <a:t>4</a:t>
            </a:fld>
            <a:endParaRPr lang="fr-FR" alt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-136330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Démarche pour la conception de la séance</a:t>
            </a:r>
          </a:p>
        </p:txBody>
      </p:sp>
      <p:sp>
        <p:nvSpPr>
          <p:cNvPr id="41" name="AutoShape 2" descr="Résultat de recherche d'images pour &quot;bonhomme 3d travail de group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021092" y="5326078"/>
            <a:ext cx="4122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Situation professionnelle sur  2 semaines en lien avec compétences visées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"/>
          <a:stretch/>
        </p:blipFill>
        <p:spPr bwMode="auto">
          <a:xfrm>
            <a:off x="5530236" y="3262945"/>
            <a:ext cx="2902520" cy="20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Diagramme 43"/>
          <p:cNvGraphicFramePr/>
          <p:nvPr>
            <p:extLst>
              <p:ext uri="{D42A27DB-BD31-4B8C-83A1-F6EECF244321}">
                <p14:modId xmlns:p14="http://schemas.microsoft.com/office/powerpoint/2010/main" val="32339808"/>
              </p:ext>
            </p:extLst>
          </p:nvPr>
        </p:nvGraphicFramePr>
        <p:xfrm>
          <a:off x="843427" y="3099783"/>
          <a:ext cx="3295938" cy="2792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5" name="ZoneTexte 44"/>
          <p:cNvSpPr txBox="1"/>
          <p:nvPr/>
        </p:nvSpPr>
        <p:spPr>
          <a:xfrm>
            <a:off x="5293293" y="617741"/>
            <a:ext cx="361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Planification des apprentissages sur l’année scolaire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388078" y="571574"/>
            <a:ext cx="385440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 Narrow" panose="020B0606020202030204" pitchFamily="34" charset="0"/>
              </a:rPr>
              <a:t>Élaboration d’une stratégie de formation</a:t>
            </a:r>
          </a:p>
        </p:txBody>
      </p:sp>
      <p:pic>
        <p:nvPicPr>
          <p:cNvPr id="47" name="Image 4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40" y="1069591"/>
            <a:ext cx="802100" cy="108677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48" name="Image 4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82" y="1046077"/>
            <a:ext cx="811604" cy="10867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9" name="ZoneTexte 48"/>
          <p:cNvSpPr txBox="1"/>
          <p:nvPr/>
        </p:nvSpPr>
        <p:spPr>
          <a:xfrm>
            <a:off x="1202126" y="5121931"/>
            <a:ext cx="1257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 Narrow" panose="020B0606020202030204" pitchFamily="34" charset="0"/>
              </a:rPr>
              <a:t>Compétences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185774" y="3353316"/>
            <a:ext cx="109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 Narrow" panose="020B0606020202030204" pitchFamily="34" charset="0"/>
              </a:rPr>
              <a:t>Savoirs</a:t>
            </a:r>
          </a:p>
          <a:p>
            <a:pPr algn="ctr"/>
            <a:r>
              <a:rPr lang="fr-FR" sz="1400" dirty="0">
                <a:latin typeface="Arial Narrow" panose="020B0606020202030204" pitchFamily="34" charset="0"/>
              </a:rPr>
              <a:t>associés</a:t>
            </a:r>
          </a:p>
        </p:txBody>
      </p:sp>
      <p:pic>
        <p:nvPicPr>
          <p:cNvPr id="51" name="Image 5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6992"/>
            <a:ext cx="331632" cy="38586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" name="Image 5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51" y="4437112"/>
            <a:ext cx="270501" cy="39304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Image 52" descr="c-s-2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015656"/>
            <a:ext cx="360040" cy="553073"/>
          </a:xfrm>
          <a:prstGeom prst="rect">
            <a:avLst/>
          </a:prstGeom>
          <a:ln>
            <a:noFill/>
          </a:ln>
        </p:spPr>
      </p:pic>
      <p:sp>
        <p:nvSpPr>
          <p:cNvPr id="54" name="Flèche vers la droite 7"/>
          <p:cNvSpPr/>
          <p:nvPr/>
        </p:nvSpPr>
        <p:spPr>
          <a:xfrm rot="19100889">
            <a:off x="3519989" y="2193822"/>
            <a:ext cx="2825141" cy="34923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vers la droite 30"/>
          <p:cNvSpPr/>
          <p:nvPr/>
        </p:nvSpPr>
        <p:spPr>
          <a:xfrm rot="5400000">
            <a:off x="7179101" y="2522283"/>
            <a:ext cx="1106575" cy="37475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8" r="9816" b="24818"/>
          <a:stretch/>
        </p:blipFill>
        <p:spPr bwMode="auto">
          <a:xfrm>
            <a:off x="6448471" y="1245041"/>
            <a:ext cx="1984285" cy="10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26" y="2815389"/>
            <a:ext cx="767839" cy="10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3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po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25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0"/>
                            </p:stCondLst>
                            <p:childTnLst>
                              <p:par>
                                <p:cTn id="57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500"/>
                            </p:stCondLst>
                            <p:childTnLst>
                              <p:par>
                                <p:cTn id="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75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Graphic spid="44" grpId="0">
        <p:bldAsOne/>
      </p:bldGraphic>
      <p:bldP spid="45" grpId="0"/>
      <p:bldP spid="46" grpId="0" animBg="1"/>
      <p:bldP spid="49" grpId="0"/>
      <p:bldP spid="50" grpId="0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15" y="-34151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EB4E7-9A7F-4DFF-8ECB-3BFDEDB157D4}" type="slidenum">
              <a:rPr lang="fr-FR" altLang="fr-FR" smtClean="0"/>
              <a:pPr>
                <a:defRPr/>
              </a:pPr>
              <a:t>5</a:t>
            </a:fld>
            <a:endParaRPr lang="fr-FR" alt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-136330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Démarche – Création d’une situation professionnelle</a:t>
            </a:r>
          </a:p>
        </p:txBody>
      </p:sp>
      <p:sp>
        <p:nvSpPr>
          <p:cNvPr id="26" name="AutoShape 2" descr="Résultat de recherche d'images pour &quot;bonhomme 3d travail de group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988827" y="2012495"/>
            <a:ext cx="1717155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Définition des objectifs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009039" y="1742828"/>
            <a:ext cx="2753830" cy="1277273"/>
          </a:xfrm>
          <a:prstGeom prst="rect">
            <a:avLst/>
          </a:prstGeom>
          <a:solidFill>
            <a:srgbClr val="D3DEE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latin typeface="Arial Narrow" panose="020B0606020202030204" pitchFamily="34" charset="0"/>
              </a:rPr>
              <a:t>C1.2.11 Mettre en œuvre les cuissons</a:t>
            </a:r>
          </a:p>
          <a:p>
            <a:pPr algn="just"/>
            <a:r>
              <a:rPr lang="fr-FR" sz="1100" dirty="0">
                <a:latin typeface="Arial Narrow" panose="020B0606020202030204" pitchFamily="34" charset="0"/>
              </a:rPr>
              <a:t>(cuisson « sauter » et ses impacts, les appoints de cuisson…)</a:t>
            </a:r>
          </a:p>
          <a:p>
            <a:pPr algn="just"/>
            <a:r>
              <a:rPr lang="fr-FR" sz="1100" dirty="0">
                <a:latin typeface="Arial Narrow" panose="020B0606020202030204" pitchFamily="34" charset="0"/>
              </a:rPr>
              <a:t>C2.2.2 Communiquer en situation de service avec le personnel de salle</a:t>
            </a:r>
          </a:p>
          <a:p>
            <a:pPr algn="just"/>
            <a:r>
              <a:rPr lang="fr-FR" sz="1100" dirty="0">
                <a:latin typeface="Arial Narrow" panose="020B0606020202030204" pitchFamily="34" charset="0"/>
              </a:rPr>
              <a:t>C1.2.8 Réaliser les grandes sauces de base : sauces émulsionnées froides stables et instables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007" y="715584"/>
            <a:ext cx="770069" cy="102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6081824" y="1731404"/>
            <a:ext cx="2945218" cy="1277273"/>
          </a:xfrm>
          <a:prstGeom prst="rect">
            <a:avLst/>
          </a:prstGeom>
          <a:solidFill>
            <a:srgbClr val="EED2D4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 Narrow" panose="020B0606020202030204" pitchFamily="34" charset="0"/>
              </a:rPr>
              <a:t>C2.3.2 Valoriser des mets</a:t>
            </a:r>
          </a:p>
          <a:p>
            <a:r>
              <a:rPr lang="fr-FR" sz="1100" dirty="0">
                <a:latin typeface="Arial Narrow" panose="020B0606020202030204" pitchFamily="34" charset="0"/>
              </a:rPr>
              <a:t>C1.1-5 Proposer un argumentaire commercial (valorisation technique, produits accompagnement…)</a:t>
            </a:r>
          </a:p>
          <a:p>
            <a:r>
              <a:rPr lang="fr-FR" sz="1100" dirty="0">
                <a:latin typeface="Arial Narrow" panose="020B0606020202030204" pitchFamily="34" charset="0"/>
              </a:rPr>
              <a:t>C1.1.3 Recueillir les besoins et attentes de la clientèle</a:t>
            </a:r>
          </a:p>
          <a:p>
            <a:r>
              <a:rPr lang="fr-FR" sz="1100" dirty="0">
                <a:latin typeface="Arial Narrow" panose="020B0606020202030204" pitchFamily="34" charset="0"/>
              </a:rPr>
              <a:t>C1.1.6 Mesurer la satisfaction de la clientèle</a:t>
            </a:r>
          </a:p>
          <a:p>
            <a:r>
              <a:rPr lang="fr-FR" sz="1100" dirty="0">
                <a:latin typeface="Arial Narrow" panose="020B0606020202030204" pitchFamily="34" charset="0"/>
              </a:rPr>
              <a:t>C1-2.2 Communiquer en situation de service avec la cuisine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54" y="620465"/>
            <a:ext cx="8286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Connecteur droit avec flèche 31"/>
          <p:cNvCxnSpPr>
            <a:stCxn id="27" idx="2"/>
            <a:endCxn id="33" idx="0"/>
          </p:cNvCxnSpPr>
          <p:nvPr/>
        </p:nvCxnSpPr>
        <p:spPr>
          <a:xfrm>
            <a:off x="1847405" y="2727584"/>
            <a:ext cx="1" cy="1207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988828" y="3934877"/>
            <a:ext cx="1717155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Création</a:t>
            </a:r>
          </a:p>
          <a:p>
            <a:pPr algn="ctr"/>
            <a:r>
              <a:rPr lang="fr-FR" dirty="0">
                <a:latin typeface="Arial Narrow" panose="020B0606020202030204" pitchFamily="34" charset="0"/>
              </a:rPr>
              <a:t>d’un contexte professionnel</a:t>
            </a:r>
          </a:p>
        </p:txBody>
      </p:sp>
      <p:cxnSp>
        <p:nvCxnSpPr>
          <p:cNvPr id="34" name="Connecteur droit avec flèche 33"/>
          <p:cNvCxnSpPr>
            <a:stCxn id="28" idx="3"/>
            <a:endCxn id="30" idx="1"/>
          </p:cNvCxnSpPr>
          <p:nvPr/>
        </p:nvCxnSpPr>
        <p:spPr>
          <a:xfrm flipV="1">
            <a:off x="5762869" y="2370041"/>
            <a:ext cx="318955" cy="114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04707" y="4236409"/>
            <a:ext cx="5826640" cy="18158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Arial Narrow" panose="020B0606020202030204" pitchFamily="34" charset="0"/>
              </a:rPr>
              <a:t>Spécialiste des viandes rouges, installé depuis déjà 35 ans sur Troyes, « La viande de bœuf » vous propose une cuisine traditionnelle élaborée à partir de produits frais et de saison. Parmi les plats que l'on retrouve sur la carte : l'onglet à l'échalote, l’onglet troyen, le steak à la forestière, mais également le filet au chaource….</a:t>
            </a:r>
          </a:p>
          <a:p>
            <a:pPr algn="just"/>
            <a:r>
              <a:rPr lang="fr-FR" sz="1600" dirty="0">
                <a:latin typeface="Arial Narrow" panose="020B0606020202030204" pitchFamily="34" charset="0"/>
              </a:rPr>
              <a:t>Une gamme de produits d’accompagnement sublime les viandes : beurres composés, sauces onctueuses…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104707" y="3847076"/>
            <a:ext cx="5826640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Contexte professionnel : Brasserie « La viande de bœuf »</a:t>
            </a:r>
            <a:endParaRPr lang="fr-FR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4221126" y="4185630"/>
            <a:ext cx="1446027" cy="397003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4127062" y="5422550"/>
            <a:ext cx="2497022" cy="397003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4465041" y="2179675"/>
            <a:ext cx="479098" cy="2056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5375573" y="2388921"/>
            <a:ext cx="1008962" cy="1847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8" idx="1"/>
          </p:cNvCxnSpPr>
          <p:nvPr/>
        </p:nvCxnSpPr>
        <p:spPr>
          <a:xfrm flipH="1" flipV="1">
            <a:off x="3549375" y="2987986"/>
            <a:ext cx="943367" cy="2492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6081824" y="2284298"/>
            <a:ext cx="1514156" cy="3196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 descr="3d Communication : Fl?che ex?cuter un homme qui court le long d'une ligne de fl?ches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3" y="627861"/>
            <a:ext cx="1600200" cy="1202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84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-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25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15" y="-34151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-136330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28140" y="992084"/>
            <a:ext cx="1160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Arial Narrow" panose="020B0606020202030204" pitchFamily="34" charset="0"/>
              </a:rPr>
              <a:t>2 semaines</a:t>
            </a:r>
          </a:p>
        </p:txBody>
      </p:sp>
      <p:pic>
        <p:nvPicPr>
          <p:cNvPr id="43" name="Image 42" descr="Man Meeting : Man with red calendrier isolé sur blanc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38" y="491732"/>
            <a:ext cx="797560" cy="600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Connecteur droit avec flèche 43"/>
          <p:cNvCxnSpPr/>
          <p:nvPr/>
        </p:nvCxnSpPr>
        <p:spPr>
          <a:xfrm>
            <a:off x="797444" y="1360972"/>
            <a:ext cx="8144539" cy="0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178813" y="1092442"/>
            <a:ext cx="809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Arial Narrow" panose="020B0606020202030204" pitchFamily="34" charset="0"/>
              </a:rPr>
              <a:t>semaine  A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2382898" y="666298"/>
            <a:ext cx="72772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 Narrow" panose="020B0606020202030204" pitchFamily="34" charset="0"/>
              </a:rPr>
              <a:t>AET 3h 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3778694" y="601663"/>
            <a:ext cx="213300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 Narrow" panose="020B0606020202030204" pitchFamily="34" charset="0"/>
              </a:rPr>
              <a:t>AET 4h</a:t>
            </a:r>
          </a:p>
          <a:p>
            <a:pPr algn="ctr"/>
            <a:r>
              <a:rPr lang="fr-FR" sz="1400" dirty="0">
                <a:latin typeface="Arial Narrow" panose="020B0606020202030204" pitchFamily="34" charset="0"/>
              </a:rPr>
              <a:t>dont 2 en </a:t>
            </a:r>
            <a:r>
              <a:rPr lang="fr-FR" sz="1400" dirty="0" err="1">
                <a:latin typeface="Arial Narrow" panose="020B0606020202030204" pitchFamily="34" charset="0"/>
              </a:rPr>
              <a:t>co</a:t>
            </a:r>
            <a:r>
              <a:rPr lang="fr-FR" sz="1400" dirty="0">
                <a:latin typeface="Arial Narrow" panose="020B0606020202030204" pitchFamily="34" charset="0"/>
              </a:rPr>
              <a:t>-intervention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522510" y="709384"/>
            <a:ext cx="72772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 Narrow" panose="020B0606020202030204" pitchFamily="34" charset="0"/>
              </a:rPr>
              <a:t>TP 6h 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930721" y="2970520"/>
            <a:ext cx="8144539" cy="0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4110975" y="2722742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Arial Narrow" panose="020B0606020202030204" pitchFamily="34" charset="0"/>
              </a:rPr>
              <a:t>semaine  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275906" y="1500017"/>
            <a:ext cx="1967625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Arial Narrow" panose="020B0606020202030204" pitchFamily="34" charset="0"/>
              </a:rPr>
              <a:t>Le mode de cuisson « sauter »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/>
            <a:r>
              <a:rPr lang="fr-FR" sz="1200" dirty="0">
                <a:latin typeface="Arial Narrow" panose="020B0606020202030204" pitchFamily="34" charset="0"/>
              </a:rPr>
              <a:t>sauter une viande, sauter des fruits, proposer un argumentaire commercial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719269" y="1500016"/>
            <a:ext cx="2192434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Arial Narrow" panose="020B0606020202030204" pitchFamily="34" charset="0"/>
              </a:rPr>
              <a:t>L’utilisation des matières grasses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/>
            <a:r>
              <a:rPr lang="fr-FR" sz="1200" dirty="0">
                <a:latin typeface="Arial Narrow" panose="020B0606020202030204" pitchFamily="34" charset="0"/>
              </a:rPr>
              <a:t>- dans le cadre des cuissons (renforcement cuisson sauter)</a:t>
            </a:r>
          </a:p>
          <a:p>
            <a:pPr algn="just"/>
            <a:r>
              <a:rPr lang="fr-FR" sz="1200" dirty="0">
                <a:latin typeface="Arial Narrow" panose="020B0606020202030204" pitchFamily="34" charset="0"/>
              </a:rPr>
              <a:t>- dans la commercialisation (beurres travaillés)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45452" y="1466680"/>
            <a:ext cx="236165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 Narrow"/>
                <a:ea typeface="Calibri"/>
                <a:cs typeface="Times New Roman"/>
              </a:rPr>
              <a:t>Mettre en œuvre la cuisson « sauter » (viande) : matériel, cuisson, choix matière grasse</a:t>
            </a:r>
            <a:endParaRPr lang="fr-FR" sz="1200" dirty="0"/>
          </a:p>
        </p:txBody>
      </p:sp>
      <p:sp>
        <p:nvSpPr>
          <p:cNvPr id="54" name="Rectangle 53"/>
          <p:cNvSpPr/>
          <p:nvPr/>
        </p:nvSpPr>
        <p:spPr>
          <a:xfrm>
            <a:off x="6490064" y="2174031"/>
            <a:ext cx="241703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latin typeface="Arial Narrow"/>
                <a:ea typeface="Calibri"/>
                <a:cs typeface="Times New Roman"/>
              </a:rPr>
              <a:t>- mettre en œuvre la cuisson « sauter » </a:t>
            </a:r>
          </a:p>
          <a:p>
            <a:r>
              <a:rPr lang="fr-FR" sz="1200" dirty="0">
                <a:latin typeface="Arial Narrow"/>
                <a:ea typeface="Calibri"/>
                <a:cs typeface="Times New Roman"/>
              </a:rPr>
              <a:t>- valoriser une viande sautée</a:t>
            </a:r>
          </a:p>
          <a:p>
            <a:r>
              <a:rPr lang="fr-FR" sz="1200" dirty="0">
                <a:latin typeface="Arial Narrow"/>
                <a:ea typeface="Calibri"/>
                <a:cs typeface="Times New Roman"/>
              </a:rPr>
              <a:t>- réaliser un produit d’accompagnement  </a:t>
            </a:r>
          </a:p>
        </p:txBody>
      </p:sp>
      <p:pic>
        <p:nvPicPr>
          <p:cNvPr id="55" name="Image 5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56" y="2248790"/>
            <a:ext cx="362694" cy="5421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6" name="Image 5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29" y="1555388"/>
            <a:ext cx="389200" cy="5279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7" name="Rectangle 56"/>
          <p:cNvSpPr/>
          <p:nvPr/>
        </p:nvSpPr>
        <p:spPr>
          <a:xfrm>
            <a:off x="1275905" y="3148862"/>
            <a:ext cx="1967625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Arial Narrow" panose="020B0606020202030204" pitchFamily="34" charset="0"/>
              </a:rPr>
              <a:t>Les appoints de cuisson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/>
            <a:r>
              <a:rPr lang="fr-FR" sz="1200" dirty="0">
                <a:latin typeface="Arial Narrow" panose="020B0606020202030204" pitchFamily="34" charset="0"/>
              </a:rPr>
              <a:t>respecter les appoints de cuisson, prendre une commande, communiquer au passe</a:t>
            </a:r>
            <a:r>
              <a:rPr lang="fr-FR" sz="14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625703" y="3115857"/>
            <a:ext cx="2285999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Arial Narrow" panose="020B0606020202030204" pitchFamily="34" charset="0"/>
              </a:rPr>
              <a:t>Les sauces émulsionnées froides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/>
            <a:r>
              <a:rPr lang="fr-FR" sz="1200" dirty="0">
                <a:latin typeface="Arial Narrow" panose="020B0606020202030204" pitchFamily="34" charset="0"/>
              </a:rPr>
              <a:t>Préparer une sauce émulsionnée froide en cuisine ou face à la clientèle et en assurer le service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525177" y="3052059"/>
            <a:ext cx="238192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 Narrow"/>
                <a:ea typeface="Calibri"/>
                <a:cs typeface="Times New Roman"/>
              </a:rPr>
              <a:t>- Mettre en œuvre la cuisson « sauter » en veillant aux appoints de cuisson</a:t>
            </a:r>
          </a:p>
          <a:p>
            <a:pPr algn="just"/>
            <a:r>
              <a:rPr lang="fr-FR" sz="1200" dirty="0">
                <a:latin typeface="Arial Narrow"/>
                <a:ea typeface="Calibri"/>
                <a:cs typeface="Times New Roman"/>
              </a:rPr>
              <a:t>- communiquer au passe</a:t>
            </a:r>
          </a:p>
          <a:p>
            <a:pPr algn="just"/>
            <a:r>
              <a:rPr lang="fr-FR" sz="1200" dirty="0">
                <a:latin typeface="Arial Narrow"/>
                <a:ea typeface="Calibri"/>
                <a:cs typeface="Times New Roman"/>
              </a:rPr>
              <a:t>- réaliser une sauce émulsionnée froide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45451" y="3928354"/>
            <a:ext cx="250219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latin typeface="Arial Narrow"/>
                <a:ea typeface="Calibri"/>
                <a:cs typeface="Times New Roman"/>
              </a:rPr>
              <a:t>- prendre une commande avec « appoints de cuisson »</a:t>
            </a:r>
          </a:p>
          <a:p>
            <a:r>
              <a:rPr lang="fr-FR" sz="1200" dirty="0">
                <a:latin typeface="Arial Narrow"/>
                <a:ea typeface="Calibri"/>
                <a:cs typeface="Times New Roman"/>
              </a:rPr>
              <a:t>- communiquer au passe</a:t>
            </a:r>
          </a:p>
          <a:p>
            <a:r>
              <a:rPr lang="fr-FR" sz="1200" dirty="0">
                <a:latin typeface="Arial Narrow"/>
                <a:ea typeface="Calibri"/>
                <a:cs typeface="Times New Roman"/>
              </a:rPr>
              <a:t>- réaliser une sauce émulsionnée froide)</a:t>
            </a:r>
          </a:p>
        </p:txBody>
      </p:sp>
      <p:pic>
        <p:nvPicPr>
          <p:cNvPr id="61" name="Image 6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82" y="4010382"/>
            <a:ext cx="362694" cy="5421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2" name="Image 6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85" y="3203591"/>
            <a:ext cx="389200" cy="5279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1202915" y="4372600"/>
            <a:ext cx="45720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latin typeface="Arial Narrow" panose="020B0606020202030204" pitchFamily="34" charset="0"/>
              </a:rPr>
              <a:t>L’animation se fait par les 2 enseignants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202915" y="4785207"/>
            <a:ext cx="45720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latin typeface="Arial Narrow" panose="020B0606020202030204" pitchFamily="34" charset="0"/>
              </a:rPr>
              <a:t>Les élèves travaillent les mêmes compétences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408218" y="5437168"/>
            <a:ext cx="1543847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rial Narrow" panose="020B0606020202030204" pitchFamily="34" charset="0"/>
              </a:rPr>
              <a:t>Évite l’alternance une séance cuisine  une séance salle </a:t>
            </a:r>
          </a:p>
          <a:p>
            <a:pPr algn="ctr"/>
            <a:r>
              <a:rPr lang="fr-FR" sz="1400" dirty="0">
                <a:latin typeface="Arial Narrow" panose="020B0606020202030204" pitchFamily="34" charset="0"/>
              </a:rPr>
              <a:t>sans lien entre les 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231068" y="5421523"/>
            <a:ext cx="1543847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rial Narrow" panose="020B0606020202030204" pitchFamily="34" charset="0"/>
              </a:rPr>
              <a:t>Renforce la complémentarité</a:t>
            </a:r>
          </a:p>
          <a:p>
            <a:pPr algn="ctr"/>
            <a:r>
              <a:rPr lang="fr-FR" sz="1400" dirty="0">
                <a:latin typeface="Arial Narrow" panose="020B0606020202030204" pitchFamily="34" charset="0"/>
              </a:rPr>
              <a:t>entre les deux métiers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3077042" y="5144780"/>
            <a:ext cx="103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 Narrow" panose="020B0606020202030204" pitchFamily="34" charset="0"/>
              </a:rPr>
              <a:t>Cette</a:t>
            </a:r>
          </a:p>
          <a:p>
            <a:pPr algn="ctr"/>
            <a:r>
              <a:rPr lang="fr-FR" sz="1600" dirty="0">
                <a:latin typeface="Arial Narrow" panose="020B0606020202030204" pitchFamily="34" charset="0"/>
              </a:rPr>
              <a:t> démarche</a:t>
            </a:r>
          </a:p>
        </p:txBody>
      </p:sp>
      <p:cxnSp>
        <p:nvCxnSpPr>
          <p:cNvPr id="68" name="Connecteur droit avec flèche 67"/>
          <p:cNvCxnSpPr/>
          <p:nvPr/>
        </p:nvCxnSpPr>
        <p:spPr>
          <a:xfrm flipH="1">
            <a:off x="2731416" y="5314057"/>
            <a:ext cx="379210" cy="144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4010832" y="5292792"/>
            <a:ext cx="509069" cy="299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6052247" y="4900228"/>
            <a:ext cx="2995399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Arial Narrow" panose="020B0606020202030204" pitchFamily="34" charset="0"/>
              </a:rPr>
              <a:t>Les menus proposés permettent</a:t>
            </a:r>
            <a:r>
              <a:rPr lang="fr-FR" sz="1400" dirty="0">
                <a:latin typeface="Arial Narrow" panose="020B0606020202030204" pitchFamily="34" charset="0"/>
              </a:rPr>
              <a:t> :</a:t>
            </a:r>
          </a:p>
          <a:p>
            <a:pPr lvl="0" algn="just"/>
            <a:r>
              <a:rPr lang="fr-FR" sz="1400" dirty="0">
                <a:latin typeface="Arial Narrow" panose="020B0606020202030204" pitchFamily="34" charset="0"/>
              </a:rPr>
              <a:t>- la mise en situation des élèves face à la clientèle  selon les thématiques abordées dans le contexte professionnel</a:t>
            </a:r>
          </a:p>
          <a:p>
            <a:pPr lvl="0" algn="just"/>
            <a:r>
              <a:rPr lang="fr-FR" sz="1400" dirty="0">
                <a:latin typeface="Arial Narrow" panose="020B0606020202030204" pitchFamily="34" charset="0"/>
              </a:rPr>
              <a:t>- le renforcement des compétences travaillées en atelier expérimental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202915" y="3052059"/>
            <a:ext cx="2125076" cy="122938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Démarche – Création d’une situation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35844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p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75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2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7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32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475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250"/>
                            </p:stCondLst>
                            <p:childTnLst>
                              <p:par>
                                <p:cTn id="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2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6750"/>
                            </p:stCondLst>
                            <p:childTnLst>
                              <p:par>
                                <p:cTn id="8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750"/>
                            </p:stCondLst>
                            <p:childTnLst>
                              <p:par>
                                <p:cTn id="91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1750"/>
                            </p:stCondLst>
                            <p:childTnLst>
                              <p:par>
                                <p:cTn id="9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225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750"/>
                            </p:stCondLst>
                            <p:childTnLst>
                              <p:par>
                                <p:cTn id="10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325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3750"/>
                            </p:stCondLst>
                            <p:childTnLst>
                              <p:par>
                                <p:cTn id="1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425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4750"/>
                            </p:stCondLst>
                            <p:childTnLst>
                              <p:par>
                                <p:cTn id="1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250"/>
                            </p:stCondLst>
                            <p:childTnLst>
                              <p:par>
                                <p:cTn id="1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750"/>
                            </p:stCondLst>
                            <p:childTnLst>
                              <p:par>
                                <p:cTn id="1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6250"/>
                            </p:stCondLst>
                            <p:childTnLst>
                              <p:par>
                                <p:cTn id="1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 animBg="1"/>
      <p:bldP spid="47" grpId="0" animBg="1"/>
      <p:bldP spid="48" grpId="0" animBg="1"/>
      <p:bldP spid="50" grpId="0"/>
      <p:bldP spid="51" grpId="0" animBg="1"/>
      <p:bldP spid="52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15" y="-34151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-136330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Principes de base pour respecter l’esprit famille des métiers</a:t>
            </a:r>
          </a:p>
        </p:txBody>
      </p:sp>
      <p:sp>
        <p:nvSpPr>
          <p:cNvPr id="39" name="Flèche vers la droite 6"/>
          <p:cNvSpPr/>
          <p:nvPr/>
        </p:nvSpPr>
        <p:spPr>
          <a:xfrm>
            <a:off x="599897" y="2666826"/>
            <a:ext cx="8181407" cy="36962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 descr="prof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7" y="2768682"/>
            <a:ext cx="474831" cy="9410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er 27"/>
          <p:cNvGrpSpPr/>
          <p:nvPr/>
        </p:nvGrpSpPr>
        <p:grpSpPr>
          <a:xfrm>
            <a:off x="5975498" y="864483"/>
            <a:ext cx="3019646" cy="1742560"/>
            <a:chOff x="5975498" y="864483"/>
            <a:chExt cx="3019646" cy="1742560"/>
          </a:xfrm>
        </p:grpSpPr>
        <p:pic>
          <p:nvPicPr>
            <p:cNvPr id="42" name="Image 41" descr="copie-ecran0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549" y="864483"/>
              <a:ext cx="767033" cy="937461"/>
            </a:xfrm>
            <a:prstGeom prst="rect">
              <a:avLst/>
            </a:prstGeom>
          </p:spPr>
        </p:pic>
        <p:sp>
          <p:nvSpPr>
            <p:cNvPr id="43" name="Bulle rectangulaire 31"/>
            <p:cNvSpPr/>
            <p:nvPr/>
          </p:nvSpPr>
          <p:spPr>
            <a:xfrm>
              <a:off x="5975498" y="1867528"/>
              <a:ext cx="3019646" cy="739515"/>
            </a:xfrm>
            <a:prstGeom prst="wedgeRectCallout">
              <a:avLst>
                <a:gd name="adj1" fmla="val 5015"/>
                <a:gd name="adj2" fmla="val 85999"/>
              </a:avLst>
            </a:prstGeom>
            <a:ln w="3175" cmpd="sng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0" dirty="0"/>
                <a:t>Respecter le protocole d’un atelier expérimental sur la séance : phases de découverte, hypothèses,  expériences, synthèses soit en groupes, soit en classe entière</a:t>
              </a:r>
            </a:p>
          </p:txBody>
        </p:sp>
      </p:grpSp>
      <p:grpSp>
        <p:nvGrpSpPr>
          <p:cNvPr id="44" name="Grouper 21"/>
          <p:cNvGrpSpPr/>
          <p:nvPr/>
        </p:nvGrpSpPr>
        <p:grpSpPr>
          <a:xfrm>
            <a:off x="905844" y="620688"/>
            <a:ext cx="1920748" cy="1872465"/>
            <a:chOff x="847031" y="713979"/>
            <a:chExt cx="1920748" cy="1872465"/>
          </a:xfrm>
        </p:grpSpPr>
        <p:sp>
          <p:nvSpPr>
            <p:cNvPr id="45" name="Bulle rectangulaire 27"/>
            <p:cNvSpPr/>
            <p:nvPr/>
          </p:nvSpPr>
          <p:spPr>
            <a:xfrm>
              <a:off x="847031" y="1956391"/>
              <a:ext cx="1920748" cy="630053"/>
            </a:xfrm>
            <a:prstGeom prst="wedgeRectCallout">
              <a:avLst>
                <a:gd name="adj1" fmla="val 1325"/>
                <a:gd name="adj2" fmla="val 103290"/>
              </a:avLst>
            </a:prstGeom>
            <a:ln w="3175" cmpd="sng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0" dirty="0"/>
                <a:t>Concevoir la séance en équipe pédagogique (cuisine/service)</a:t>
              </a:r>
            </a:p>
          </p:txBody>
        </p:sp>
        <p:pic>
          <p:nvPicPr>
            <p:cNvPr id="46" name="Image 4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152297" y="713979"/>
              <a:ext cx="1427842" cy="1153549"/>
            </a:xfrm>
            <a:prstGeom prst="rect">
              <a:avLst/>
            </a:prstGeom>
          </p:spPr>
        </p:pic>
      </p:grpSp>
      <p:grpSp>
        <p:nvGrpSpPr>
          <p:cNvPr id="47" name="Grouper 19"/>
          <p:cNvGrpSpPr/>
          <p:nvPr/>
        </p:nvGrpSpPr>
        <p:grpSpPr>
          <a:xfrm>
            <a:off x="1073888" y="3169124"/>
            <a:ext cx="1693891" cy="3109834"/>
            <a:chOff x="1073888" y="3169124"/>
            <a:chExt cx="1693891" cy="3109834"/>
          </a:xfrm>
        </p:grpSpPr>
        <p:sp>
          <p:nvSpPr>
            <p:cNvPr id="48" name="Bulle rectangulaire à coins arrondis 8"/>
            <p:cNvSpPr/>
            <p:nvPr/>
          </p:nvSpPr>
          <p:spPr>
            <a:xfrm>
              <a:off x="1073888" y="3169124"/>
              <a:ext cx="1693891" cy="913778"/>
            </a:xfrm>
            <a:prstGeom prst="wedgeRoundRectCallout">
              <a:avLst>
                <a:gd name="adj1" fmla="val -12466"/>
                <a:gd name="adj2" fmla="val -77720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fr-FR" sz="1200" dirty="0"/>
                <a:t>Ne plus raisonner </a:t>
              </a:r>
            </a:p>
            <a:p>
              <a:pPr algn="ctr" defTabSz="914400">
                <a:defRPr/>
              </a:pPr>
              <a:r>
                <a:rPr lang="fr-FR" sz="1200" dirty="0"/>
                <a:t>en groupe cuisine et</a:t>
              </a:r>
            </a:p>
            <a:p>
              <a:pPr algn="ctr" defTabSz="914400">
                <a:defRPr/>
              </a:pPr>
              <a:r>
                <a:rPr lang="fr-FR" sz="1200" dirty="0"/>
                <a:t> en groupe salle</a:t>
              </a:r>
            </a:p>
          </p:txBody>
        </p:sp>
        <p:pic>
          <p:nvPicPr>
            <p:cNvPr id="49" name="Image 48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8" y="4232707"/>
              <a:ext cx="559446" cy="735259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</p:pic>
        <p:pic>
          <p:nvPicPr>
            <p:cNvPr id="50" name="Image 49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441" y="4232707"/>
              <a:ext cx="548479" cy="7232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51" name="Image 50" descr="c-s-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587" y="4955935"/>
              <a:ext cx="861262" cy="1323023"/>
            </a:xfrm>
            <a:prstGeom prst="rect">
              <a:avLst/>
            </a:prstGeom>
          </p:spPr>
        </p:pic>
      </p:grpSp>
      <p:grpSp>
        <p:nvGrpSpPr>
          <p:cNvPr id="52" name="Grouper 25"/>
          <p:cNvGrpSpPr/>
          <p:nvPr/>
        </p:nvGrpSpPr>
        <p:grpSpPr>
          <a:xfrm>
            <a:off x="3318378" y="798901"/>
            <a:ext cx="2095998" cy="1796347"/>
            <a:chOff x="3318378" y="798901"/>
            <a:chExt cx="2095998" cy="1796347"/>
          </a:xfrm>
        </p:grpSpPr>
        <p:sp>
          <p:nvSpPr>
            <p:cNvPr id="53" name="Bulle rectangulaire 30"/>
            <p:cNvSpPr/>
            <p:nvPr/>
          </p:nvSpPr>
          <p:spPr>
            <a:xfrm>
              <a:off x="3318378" y="1956391"/>
              <a:ext cx="2095998" cy="638857"/>
            </a:xfrm>
            <a:prstGeom prst="wedgeRectCallout">
              <a:avLst>
                <a:gd name="adj1" fmla="val -4554"/>
                <a:gd name="adj2" fmla="val 100377"/>
              </a:avLst>
            </a:prstGeom>
            <a:ln w="3175" cmpd="sng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0" dirty="0"/>
                <a:t>Organiser ces activités lors d’une situation professionnelle commune</a:t>
              </a:r>
            </a:p>
          </p:txBody>
        </p:sp>
        <p:pic>
          <p:nvPicPr>
            <p:cNvPr id="54" name="Image 53" descr="puzze-gris copie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550" y="798901"/>
              <a:ext cx="1163398" cy="1068627"/>
            </a:xfrm>
            <a:prstGeom prst="rect">
              <a:avLst/>
            </a:prstGeom>
          </p:spPr>
        </p:pic>
      </p:grpSp>
      <p:grpSp>
        <p:nvGrpSpPr>
          <p:cNvPr id="55" name="Grouper 23"/>
          <p:cNvGrpSpPr/>
          <p:nvPr/>
        </p:nvGrpSpPr>
        <p:grpSpPr>
          <a:xfrm>
            <a:off x="3338169" y="3110730"/>
            <a:ext cx="2160160" cy="2459398"/>
            <a:chOff x="3338169" y="3110730"/>
            <a:chExt cx="2160160" cy="2459398"/>
          </a:xfrm>
        </p:grpSpPr>
        <p:sp>
          <p:nvSpPr>
            <p:cNvPr id="56" name="Bulle rectangulaire à coins arrondis 20"/>
            <p:cNvSpPr/>
            <p:nvPr/>
          </p:nvSpPr>
          <p:spPr>
            <a:xfrm>
              <a:off x="3338169" y="3110730"/>
              <a:ext cx="2160160" cy="972172"/>
            </a:xfrm>
            <a:prstGeom prst="wedgeRoundRectCallout">
              <a:avLst>
                <a:gd name="adj1" fmla="val 2014"/>
                <a:gd name="adj2" fmla="val -77719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Proposer des activités identiques à tous les élèves afin de travailler les compétences visées :</a:t>
              </a:r>
            </a:p>
            <a:p>
              <a:pPr algn="ctr"/>
              <a:r>
                <a:rPr lang="fr-FR" sz="1200" dirty="0"/>
                <a:t> en cuisine et en salle</a:t>
              </a:r>
            </a:p>
          </p:txBody>
        </p:sp>
        <p:pic>
          <p:nvPicPr>
            <p:cNvPr id="57" name="Image 56" descr="images.jp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563" y="4341611"/>
              <a:ext cx="2119372" cy="1228517"/>
            </a:xfrm>
            <a:prstGeom prst="rect">
              <a:avLst/>
            </a:prstGeom>
          </p:spPr>
        </p:pic>
      </p:grpSp>
      <p:grpSp>
        <p:nvGrpSpPr>
          <p:cNvPr id="58" name="Grouper 30"/>
          <p:cNvGrpSpPr/>
          <p:nvPr/>
        </p:nvGrpSpPr>
        <p:grpSpPr>
          <a:xfrm>
            <a:off x="5928561" y="3068199"/>
            <a:ext cx="2458408" cy="2875418"/>
            <a:chOff x="5928561" y="3068199"/>
            <a:chExt cx="2458408" cy="2875418"/>
          </a:xfrm>
        </p:grpSpPr>
        <p:pic>
          <p:nvPicPr>
            <p:cNvPr id="59" name="Image 58" descr="copie-ecran05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872" y="4834754"/>
              <a:ext cx="804878" cy="801134"/>
            </a:xfrm>
            <a:prstGeom prst="rect">
              <a:avLst/>
            </a:prstGeom>
          </p:spPr>
        </p:pic>
        <p:grpSp>
          <p:nvGrpSpPr>
            <p:cNvPr id="60" name="Grouper 32"/>
            <p:cNvGrpSpPr/>
            <p:nvPr/>
          </p:nvGrpSpPr>
          <p:grpSpPr>
            <a:xfrm>
              <a:off x="5928561" y="3068199"/>
              <a:ext cx="2458408" cy="2875418"/>
              <a:chOff x="5928561" y="3068199"/>
              <a:chExt cx="2458408" cy="2875418"/>
            </a:xfrm>
          </p:grpSpPr>
          <p:sp>
            <p:nvSpPr>
              <p:cNvPr id="61" name="Bulle rectangulaire à coins arrondis 25"/>
              <p:cNvSpPr/>
              <p:nvPr/>
            </p:nvSpPr>
            <p:spPr>
              <a:xfrm>
                <a:off x="5928561" y="3068199"/>
                <a:ext cx="2458408" cy="1112444"/>
              </a:xfrm>
              <a:prstGeom prst="wedgeRoundRectCallout">
                <a:avLst>
                  <a:gd name="adj1" fmla="val -5445"/>
                  <a:gd name="adj2" fmla="val -76204"/>
                  <a:gd name="adj3" fmla="val 16667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Ne pas partir sur la démarche : une même séance sera proposée en semaine A pour le groupe 1 et en semaine B pour le groupe 2</a:t>
                </a:r>
              </a:p>
            </p:txBody>
          </p:sp>
          <p:cxnSp>
            <p:nvCxnSpPr>
              <p:cNvPr id="62" name="Connecteur droit 61"/>
              <p:cNvCxnSpPr/>
              <p:nvPr/>
            </p:nvCxnSpPr>
            <p:spPr>
              <a:xfrm flipH="1">
                <a:off x="6209680" y="4599379"/>
                <a:ext cx="893134" cy="10365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/>
              <p:cNvCxnSpPr/>
              <p:nvPr/>
            </p:nvCxnSpPr>
            <p:spPr>
              <a:xfrm>
                <a:off x="6209680" y="4599379"/>
                <a:ext cx="1027070" cy="11270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4" name="Image 63" descr="C:\Users\msimonneau1\AppData\Local\Microsoft\Windows\INetCache\Content.Word\pngtree-classroom-icon-for-your-project-png-image_4854353.jpg"/>
              <p:cNvPicPr/>
              <p:nvPr/>
            </p:nvPicPr>
            <p:blipFill>
              <a:blip r:embed="rId1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6602" y="4341611"/>
                <a:ext cx="740228" cy="818432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/>
                </a:ext>
              </a:extLst>
            </p:spPr>
          </p:pic>
          <p:pic>
            <p:nvPicPr>
              <p:cNvPr id="65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6862" y="5362217"/>
                <a:ext cx="640107" cy="581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6782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-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75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8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15" y="-34151"/>
            <a:ext cx="481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 t="18081" r="34895" b="20313"/>
          <a:stretch/>
        </p:blipFill>
        <p:spPr bwMode="auto">
          <a:xfrm>
            <a:off x="18903" y="3431928"/>
            <a:ext cx="880689" cy="184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t="14493" r="24274" b="27852"/>
          <a:stretch/>
        </p:blipFill>
        <p:spPr bwMode="auto">
          <a:xfrm>
            <a:off x="2843808" y="3379920"/>
            <a:ext cx="1872208" cy="19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13027" r="29147" b="18122"/>
          <a:stretch/>
        </p:blipFill>
        <p:spPr bwMode="auto">
          <a:xfrm>
            <a:off x="6698048" y="3461710"/>
            <a:ext cx="1906400" cy="182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3" t="12641" r="24825" b="22874"/>
          <a:stretch/>
        </p:blipFill>
        <p:spPr bwMode="auto">
          <a:xfrm>
            <a:off x="968991" y="3437711"/>
            <a:ext cx="1874817" cy="183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Résultat de recherche d'images pour &quot;bonhomme 3d travail de group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07704" y="1763524"/>
            <a:ext cx="542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6020202030204" pitchFamily="34" charset="0"/>
              </a:rPr>
              <a:t>La séance sur les appoints de cuisson a été </a:t>
            </a:r>
          </a:p>
          <a:p>
            <a:pPr algn="ctr"/>
            <a:r>
              <a:rPr lang="fr-FR" dirty="0">
                <a:latin typeface="Arial Narrow" panose="020B0606020202030204" pitchFamily="34" charset="0"/>
              </a:rPr>
              <a:t>réalisée, expérimentée et filmée par Serge Raynaud</a:t>
            </a:r>
          </a:p>
        </p:txBody>
      </p:sp>
      <p:pic>
        <p:nvPicPr>
          <p:cNvPr id="2050" name="Picture 2" descr="C:\Users\Lucette.Lucette-HP\Downloads\kisspng-alberta-royalty-free-illustration-vintage-film-5a835572dc1f94.275541811518556530901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3"/>
          <a:stretch/>
        </p:blipFill>
        <p:spPr bwMode="auto">
          <a:xfrm flipV="1">
            <a:off x="-1" y="3148096"/>
            <a:ext cx="9144001" cy="244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3" t="14369" b="16354"/>
          <a:stretch/>
        </p:blipFill>
        <p:spPr bwMode="auto">
          <a:xfrm>
            <a:off x="4829175" y="3461709"/>
            <a:ext cx="1798034" cy="181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3" t="24708" r="38667" b="20559"/>
          <a:stretch/>
        </p:blipFill>
        <p:spPr bwMode="auto">
          <a:xfrm>
            <a:off x="8533572" y="3488305"/>
            <a:ext cx="610427" cy="17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3d, homme, journaliste, -, entrevue Dessin | k10858212 | Fotosearch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24744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-136330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Démarches et pratiques pédagogiques</a:t>
            </a:r>
          </a:p>
        </p:txBody>
      </p:sp>
    </p:spTree>
    <p:extLst>
      <p:ext uri="{BB962C8B-B14F-4D97-AF65-F5344CB8AC3E}">
        <p14:creationId xmlns:p14="http://schemas.microsoft.com/office/powerpoint/2010/main" val="38825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-D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Diapo </a:t>
            </a:r>
            <a:fld id="{9D1A7893-487F-4861-AF74-C13B4A5E71CA}" type="slidenum">
              <a:rPr lang="fr-FR" altLang="fr-FR" smtClean="0"/>
              <a:t>9</a:t>
            </a:fld>
            <a:endParaRPr lang="fr-FR" altLang="fr-FR" dirty="0"/>
          </a:p>
        </p:txBody>
      </p:sp>
      <p:grpSp>
        <p:nvGrpSpPr>
          <p:cNvPr id="3" name="Grouper 5"/>
          <p:cNvGrpSpPr/>
          <p:nvPr/>
        </p:nvGrpSpPr>
        <p:grpSpPr>
          <a:xfrm>
            <a:off x="829766" y="4425335"/>
            <a:ext cx="7742795" cy="1469840"/>
            <a:chOff x="829766" y="4425335"/>
            <a:chExt cx="7742795" cy="1469840"/>
          </a:xfrm>
        </p:grpSpPr>
        <p:sp>
          <p:nvSpPr>
            <p:cNvPr id="4" name="ZoneTexte 3"/>
            <p:cNvSpPr txBox="1"/>
            <p:nvPr/>
          </p:nvSpPr>
          <p:spPr>
            <a:xfrm>
              <a:off x="829766" y="4571592"/>
              <a:ext cx="3123948" cy="6463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/>
                <a:t>Posture des élèves lors de certaines activités</a:t>
              </a:r>
            </a:p>
          </p:txBody>
        </p:sp>
        <p:pic>
          <p:nvPicPr>
            <p:cNvPr id="5" name="Image 4" descr="copie-ecran06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204" y="4425335"/>
              <a:ext cx="1692357" cy="1469840"/>
            </a:xfrm>
            <a:prstGeom prst="rect">
              <a:avLst/>
            </a:prstGeom>
            <a:ln w="12700" cap="sq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Image 5" descr="copie-ecran07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995" y="4425335"/>
              <a:ext cx="1731776" cy="1469840"/>
            </a:xfrm>
            <a:prstGeom prst="rect">
              <a:avLst/>
            </a:prstGeom>
            <a:ln w="12700" cap="sq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7" name="ZoneTexte 8"/>
          <p:cNvSpPr txBox="1"/>
          <p:nvPr/>
        </p:nvSpPr>
        <p:spPr>
          <a:xfrm>
            <a:off x="-1" y="47285"/>
            <a:ext cx="91439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latin typeface="Arial Black" panose="020B0A04020102020204" pitchFamily="34" charset="0"/>
              </a:rPr>
              <a:t>Les conditions de réalisation de la séance</a:t>
            </a:r>
          </a:p>
        </p:txBody>
      </p:sp>
      <p:grpSp>
        <p:nvGrpSpPr>
          <p:cNvPr id="8" name="Grouper 21"/>
          <p:cNvGrpSpPr/>
          <p:nvPr/>
        </p:nvGrpSpPr>
        <p:grpSpPr>
          <a:xfrm>
            <a:off x="829766" y="832481"/>
            <a:ext cx="7352148" cy="808803"/>
            <a:chOff x="829766" y="832481"/>
            <a:chExt cx="7352148" cy="808803"/>
          </a:xfrm>
        </p:grpSpPr>
        <p:sp>
          <p:nvSpPr>
            <p:cNvPr id="9" name="ZoneTexte 13"/>
            <p:cNvSpPr txBox="1"/>
            <p:nvPr/>
          </p:nvSpPr>
          <p:spPr>
            <a:xfrm>
              <a:off x="829766" y="832481"/>
              <a:ext cx="3123947" cy="369332"/>
            </a:xfrm>
            <a:prstGeom prst="rect">
              <a:avLst/>
            </a:prstGeom>
            <a:solidFill>
              <a:srgbClr val="CCCCCC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/>
                <a:t> Des élèves qui se découvraient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12471" y="1258032"/>
              <a:ext cx="1169443" cy="383252"/>
            </a:xfrm>
            <a:prstGeom prst="rect">
              <a:avLst/>
            </a:prstGeom>
            <a:solidFill>
              <a:srgbClr val="EED2D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>
                  <a:solidFill>
                    <a:schemeClr val="tx1"/>
                  </a:solidFill>
                </a:rPr>
                <a:t>2res2 CSR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65911" y="1258032"/>
              <a:ext cx="1169443" cy="383252"/>
            </a:xfrm>
            <a:prstGeom prst="rect">
              <a:avLst/>
            </a:prstGeom>
            <a:solidFill>
              <a:srgbClr val="D3DEE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>
                  <a:solidFill>
                    <a:schemeClr val="tx1"/>
                  </a:solidFill>
                </a:rPr>
                <a:t>2res1 OPC</a:t>
              </a:r>
            </a:p>
          </p:txBody>
        </p:sp>
        <p:cxnSp>
          <p:nvCxnSpPr>
            <p:cNvPr id="12" name="Connecteur droit avec flèche 11"/>
            <p:cNvCxnSpPr>
              <a:stCxn id="9" idx="3"/>
            </p:cNvCxnSpPr>
            <p:nvPr/>
          </p:nvCxnSpPr>
          <p:spPr>
            <a:xfrm>
              <a:off x="3953713" y="1017147"/>
              <a:ext cx="3310592" cy="24088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>
              <a:stCxn id="9" idx="3"/>
              <a:endCxn id="11" idx="1"/>
            </p:cNvCxnSpPr>
            <p:nvPr/>
          </p:nvCxnSpPr>
          <p:spPr>
            <a:xfrm>
              <a:off x="3953713" y="1017147"/>
              <a:ext cx="1612198" cy="43251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3" descr="unnam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121" y="1961909"/>
            <a:ext cx="983435" cy="1103749"/>
          </a:xfrm>
          <a:prstGeom prst="rect">
            <a:avLst/>
          </a:prstGeom>
        </p:spPr>
      </p:pic>
      <p:pic>
        <p:nvPicPr>
          <p:cNvPr id="15" name="Image 14" descr="elev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58" y="1961909"/>
            <a:ext cx="2838022" cy="1913945"/>
          </a:xfrm>
          <a:prstGeom prst="rect">
            <a:avLst/>
          </a:prstGeom>
        </p:spPr>
      </p:pic>
      <p:grpSp>
        <p:nvGrpSpPr>
          <p:cNvPr id="16" name="Grouper 4"/>
          <p:cNvGrpSpPr/>
          <p:nvPr/>
        </p:nvGrpSpPr>
        <p:grpSpPr>
          <a:xfrm>
            <a:off x="806014" y="2696326"/>
            <a:ext cx="6434539" cy="465921"/>
            <a:chOff x="806014" y="2696326"/>
            <a:chExt cx="6434539" cy="465921"/>
          </a:xfrm>
        </p:grpSpPr>
        <p:sp>
          <p:nvSpPr>
            <p:cNvPr id="17" name="ZoneTexte 12"/>
            <p:cNvSpPr txBox="1"/>
            <p:nvPr/>
          </p:nvSpPr>
          <p:spPr>
            <a:xfrm>
              <a:off x="806014" y="2696326"/>
              <a:ext cx="3123947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/>
                <a:t>Problèmes de tenue</a:t>
              </a: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3929963" y="2954103"/>
              <a:ext cx="1925171" cy="20814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3929963" y="2954103"/>
              <a:ext cx="331059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76250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-115173" y="6294211"/>
            <a:ext cx="58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EA</a:t>
            </a:r>
          </a:p>
          <a:p>
            <a:pPr algn="ctr"/>
            <a:r>
              <a:rPr lang="fr-FR" sz="1400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299476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po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564&quot;&gt;&lt;/object&gt;&lt;object type=&quot;2&quot; unique_id=&quot;10565&quot;&gt;&lt;object type=&quot;3&quot; unique_id=&quot;10566&quot;&gt;&lt;property id=&quot;20148&quot; value=&quot;5&quot;/&gt;&lt;property id=&quot;20300&quot; value=&quot;Diapositive 1&quot;/&gt;&lt;property id=&quot;20307&quot; value=&quot;257&quot;/&gt;&lt;/object&gt;&lt;object type=&quot;3&quot; unique_id=&quot;10567&quot;&gt;&lt;property id=&quot;20148&quot; value=&quot;5&quot;/&gt;&lt;property id=&quot;20300&quot; value=&quot;Diapositive 14 - &amp;quot;Le Test de positionnement en seconde&amp;quot;&quot;/&gt;&lt;property id=&quot;20307&quot; value=&quot;258&quot;/&gt;&lt;/object&gt;&lt;object type=&quot;3&quot; unique_id=&quot;10616&quot;&gt;&lt;property id=&quot;20148&quot; value=&quot;5&quot;/&gt;&lt;property id=&quot;20300&quot; value=&quot;Diapositive 3 - &amp;quot;La transformation de la voie professionnelle&amp;quot;&quot;/&gt;&lt;property id=&quot;20307&quot; value=&quot;262&quot;/&gt;&lt;/object&gt;&lt;object type=&quot;3&quot; unique_id=&quot;10617&quot;&gt;&lt;property id=&quot;20148&quot; value=&quot;5&quot;/&gt;&lt;property id=&quot;20300&quot; value=&quot;Diapositive 15 - &amp;quot;Plus d’accompagnement&amp;quot;&quot;/&gt;&lt;property id=&quot;20307&quot; value=&quot;259&quot;/&gt;&lt;/object&gt;&lt;object type=&quot;3&quot; unique_id=&quot;15301&quot;&gt;&lt;property id=&quot;20148&quot; value=&quot;5&quot;/&gt;&lt;property id=&quot;20300&quot; value=&quot;Diapositive 2 - &amp;quot;Une voie ambitieuse&amp;quot;&quot;/&gt;&lt;property id=&quot;20307&quot; value=&quot;266&quot;/&gt;&lt;/object&gt;&lt;object type=&quot;3&quot; unique_id=&quot;15477&quot;&gt;&lt;property id=&quot;20148&quot; value=&quot;5&quot;/&gt;&lt;property id=&quot;20300&quot; value=&quot;Diapositive 6 - &amp;quot;La rénovation des grilles horaires&amp;quot;&quot;/&gt;&lt;property id=&quot;20307&quot; value=&quot;268&quot;/&gt;&lt;/object&gt;&lt;object type=&quot;3&quot; unique_id=&quot;15478&quot;&gt;&lt;property id=&quot;20148&quot; value=&quot;5&quot;/&gt;&lt;property id=&quot;20300&quot; value=&quot;Diapositive 4 - &amp;quot;sommaire&amp;quot;&quot;/&gt;&lt;property id=&quot;20307&quot; value=&quot;267&quot;/&gt;&lt;/object&gt;&lt;object type=&quot;3&quot; unique_id=&quot;15752&quot;&gt;&lt;property id=&quot;20148&quot; value=&quot;5&quot;/&gt;&lt;property id=&quot;20300&quot; value=&quot;Diapositive 5 - &amp;quot;Rénovation des grilles horaires&amp;quot;&quot;/&gt;&lt;property id=&quot;20307&quot; value=&quot;272&quot;/&gt;&lt;/object&gt;&lt;object type=&quot;3&quot; unique_id=&quot;15753&quot;&gt;&lt;property id=&quot;20148&quot; value=&quot;5&quot;/&gt;&lt;property id=&quot;20300&quot; value=&quot;Diapositive 7&quot;/&gt;&lt;property id=&quot;20307&quot; value=&quot;269&quot;/&gt;&lt;/object&gt;&lt;object type=&quot;3&quot; unique_id=&quot;15754&quot;&gt;&lt;property id=&quot;20148&quot; value=&quot;5&quot;/&gt;&lt;property id=&quot;20300&quot; value=&quot;Diapositive 8&quot;/&gt;&lt;property id=&quot;20307&quot; value=&quot;270&quot;/&gt;&lt;/object&gt;&lt;object type=&quot;3&quot; unique_id=&quot;15755&quot;&gt;&lt;property id=&quot;20148&quot; value=&quot;5&quot;/&gt;&lt;property id=&quot;20300&quot; value=&quot;Diapositive 9&quot;/&gt;&lt;property id=&quot;20307&quot; value=&quot;271&quot;/&gt;&lt;/object&gt;&lt;object type=&quot;3&quot; unique_id=&quot;15756&quot;&gt;&lt;property id=&quot;20148&quot; value=&quot;5&quot;/&gt;&lt;property id=&quot;20300&quot; value=&quot;Diapositive 13 - &amp;quot;L’accompagnement personnalisé et la consolidation des acquis&amp;quot;&quot;/&gt;&lt;property id=&quot;20307&quot; value=&quot;273&quot;/&gt;&lt;/object&gt;&lt;object type=&quot;3&quot; unique_id=&quot;16166&quot;&gt;&lt;property id=&quot;20148&quot; value=&quot;5&quot;/&gt;&lt;property id=&quot;20300&quot; value=&quot;Diapositive 16 - &amp;quot;Un accompagnement mieux adapté&amp;quot;&quot;/&gt;&lt;property id=&quot;20307&quot; value=&quot;274&quot;/&gt;&lt;/object&gt;&lt;object type=&quot;3&quot; unique_id=&quot;16167&quot;&gt;&lt;property id=&quot;20148&quot; value=&quot;5&quot;/&gt;&lt;property id=&quot;20300&quot; value=&quot;Diapositive 17 - &amp;quot;La co-intervention&amp;quot;&quot;/&gt;&lt;property id=&quot;20307&quot; value=&quot;275&quot;/&gt;&lt;/object&gt;&lt;object type=&quot;3&quot; unique_id=&quot;16169&quot;&gt;&lt;property id=&quot;20148&quot; value=&quot;5&quot;/&gt;&lt;property id=&quot;20300&quot; value=&quot;Diapositive 19 - &amp;quot;Un horaire dédié&amp;quot;&quot;/&gt;&lt;property id=&quot;20307&quot; value=&quot;279&quot;/&gt;&lt;/object&gt;&lt;object type=&quot;3&quot; unique_id=&quot;16170&quot;&gt;&lt;property id=&quot;20148&quot; value=&quot;5&quot;/&gt;&lt;property id=&quot;20300&quot; value=&quot;Diapositive 20 - &amp;quot;Exemple de co-intervention en français&amp;quot;&quot;/&gt;&lt;property id=&quot;20307&quot; value=&quot;280&quot;/&gt;&lt;/object&gt;&lt;object type=&quot;3&quot; unique_id=&quot;16171&quot;&gt;&lt;property id=&quot;20148&quot; value=&quot;5&quot;/&gt;&lt;property id=&quot;20300&quot; value=&quot;Diapositive 21 - &amp;quot;Exemple de co-intervention en mathématiques&amp;quot;&quot;/&gt;&lt;property id=&quot;20307&quot; value=&quot;281&quot;/&gt;&lt;/object&gt;&lt;object type=&quot;3&quot; unique_id=&quot;16172&quot;&gt;&lt;property id=&quot;20148&quot; value=&quot;5&quot;/&gt;&lt;property id=&quot;20300&quot; value=&quot;Diapositive 22 - &amp;quot;Le chef-d'œuvre&amp;quot;&quot;/&gt;&lt;property id=&quot;20307&quot; value=&quot;276&quot;/&gt;&lt;/object&gt;&lt;object type=&quot;3&quot; unique_id=&quot;16173&quot;&gt;&lt;property id=&quot;20148&quot; value=&quot;5&quot;/&gt;&lt;property id=&quot;20300&quot; value=&quot;Diapositive 10 - &amp;quot;Les familles de métiers en baccalauréat professionnel&amp;quot;&quot;/&gt;&lt;property id=&quot;20307&quot; value=&quot;277&quot;/&gt;&lt;/object&gt;&lt;object type=&quot;3&quot; unique_id=&quot;16562&quot;&gt;&lt;property id=&quot;20148&quot; value=&quot;5&quot;/&gt;&lt;property id=&quot;20300&quot; value=&quot;Diapositive 23 - &amp;quot;Réalisation pluridisciplinaire du chef-d'œuvre&amp;quot;&quot;/&gt;&lt;property id=&quot;20307&quot; value=&quot;282&quot;/&gt;&lt;/object&gt;&lt;object type=&quot;3&quot; unique_id=&quot;16563&quot;&gt;&lt;property id=&quot;20148&quot; value=&quot;5&quot;/&gt;&lt;property id=&quot;20300&quot; value=&quot;Diapositive 12 - &amp;quot;Pourquoi une classe de seconde par famille de métiers ?&amp;quot;&quot;/&gt;&lt;property id=&quot;20307&quot; value=&quot;283&quot;/&gt;&lt;/object&gt;&lt;object type=&quot;3&quot; unique_id=&quot;16564&quot;&gt;&lt;property id=&quot;20148&quot; value=&quot;5&quot;/&gt;&lt;property id=&quot;20300&quot; value=&quot;Diapositive 25 - &amp;quot;Des Outils sur la mise en œuvre de la transformation de la voie professionnelle &amp;quot;&quot;/&gt;&lt;property id=&quot;20307&quot; value=&quot;284&quot;/&gt;&lt;/object&gt;&lt;object type=&quot;3&quot; unique_id=&quot;16621&quot;&gt;&lt;property id=&quot;20148&quot; value=&quot;5&quot;/&gt;&lt;property id=&quot;20300&quot; value=&quot;Diapositive 11 - &amp;quot;LES famille de métiers en classe de seconde&amp;quot;&quot;/&gt;&lt;property id=&quot;20307&quot; value=&quot;291&quot;/&gt;&lt;/object&gt;&lt;object type=&quot;3&quot; unique_id=&quot;16622&quot;&gt;&lt;property id=&quot;20148&quot; value=&quot;5&quot;/&gt;&lt;property id=&quot;20300&quot; value=&quot;Diapositive 18 - &amp;quot;Quel est le but de la co-intervention ?&amp;quot;&quot;/&gt;&lt;property id=&quot;20307&quot; value=&quot;289&quot;/&gt;&lt;/object&gt;&lt;object type=&quot;3&quot; unique_id=&quot;16623&quot;&gt;&lt;property id=&quot;20148&quot; value=&quot;5&quot;/&gt;&lt;property id=&quot;20300&quot; value=&quot;Diapositive 24 - &amp;quot;Le chef-d'œuvre : modalités&amp;quot;&quot;/&gt;&lt;property id=&quot;20307&quot; value=&quot;29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ages de contenus">
  <a:themeElements>
    <a:clrScheme name="Personnalisé 2">
      <a:dk1>
        <a:sysClr val="windowText" lastClr="000000"/>
      </a:dk1>
      <a:lt1>
        <a:sysClr val="window" lastClr="FFFFFF"/>
      </a:lt1>
      <a:dk2>
        <a:srgbClr val="69676D"/>
      </a:dk2>
      <a:lt2>
        <a:srgbClr val="BFBFBF"/>
      </a:lt2>
      <a:accent1>
        <a:srgbClr val="CEB966"/>
      </a:accent1>
      <a:accent2>
        <a:srgbClr val="9CB084"/>
      </a:accent2>
      <a:accent3>
        <a:srgbClr val="262626"/>
      </a:accent3>
      <a:accent4>
        <a:srgbClr val="262626"/>
      </a:accent4>
      <a:accent5>
        <a:srgbClr val="7F7F7F"/>
      </a:accent5>
      <a:accent6>
        <a:srgbClr val="A4A3A8"/>
      </a:accent6>
      <a:hlink>
        <a:srgbClr val="3F3F3F"/>
      </a:hlink>
      <a:folHlink>
        <a:srgbClr val="262626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ge de sous-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12011</TotalTime>
  <Words>1331</Words>
  <Application>Microsoft Office PowerPoint</Application>
  <PresentationFormat>Affichage à l'écran (4:3)</PresentationFormat>
  <Paragraphs>183</Paragraphs>
  <Slides>11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Arial Italic</vt:lpstr>
      <vt:lpstr>Arial Narrow</vt:lpstr>
      <vt:lpstr>Calibri</vt:lpstr>
      <vt:lpstr>Wingdings</vt:lpstr>
      <vt:lpstr>pages de contenus</vt:lpstr>
      <vt:lpstr>page de sous-partie</vt:lpstr>
      <vt:lpstr>La famille des métiers « Hôtellerie-restauration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Ministere de l'Education Nationale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TRANSFORMATION DE LA VOIE PROFESSIONNELLE</dc:title>
  <dc:creator>Lucette</dc:creator>
  <cp:lastModifiedBy>Serge Raynaud</cp:lastModifiedBy>
  <cp:revision>311</cp:revision>
  <cp:lastPrinted>2020-03-31T16:54:24Z</cp:lastPrinted>
  <dcterms:created xsi:type="dcterms:W3CDTF">2019-01-16T09:54:42Z</dcterms:created>
  <dcterms:modified xsi:type="dcterms:W3CDTF">2020-05-01T16:47:03Z</dcterms:modified>
</cp:coreProperties>
</file>