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4.wav" ContentType="audio/x-wav"/>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9.wav" ContentType="audio/x-wav"/>
  <Override PartName="/ppt/notesSlides/notesSlide10.xml" ContentType="application/vnd.openxmlformats-officedocument.presentationml.notesSlide+xml"/>
  <Override PartName="/ppt/media/audio10.wav" ContentType="audio/x-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1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7"/>
  </p:notesMasterIdLst>
  <p:handoutMasterIdLst>
    <p:handoutMasterId r:id="rId18"/>
  </p:handoutMasterIdLst>
  <p:sldIdLst>
    <p:sldId id="272" r:id="rId3"/>
    <p:sldId id="305" r:id="rId4"/>
    <p:sldId id="300" r:id="rId5"/>
    <p:sldId id="310" r:id="rId6"/>
    <p:sldId id="309" r:id="rId7"/>
    <p:sldId id="288" r:id="rId8"/>
    <p:sldId id="311" r:id="rId9"/>
    <p:sldId id="306" r:id="rId10"/>
    <p:sldId id="290" r:id="rId11"/>
    <p:sldId id="312" r:id="rId12"/>
    <p:sldId id="313" r:id="rId13"/>
    <p:sldId id="315" r:id="rId14"/>
    <p:sldId id="314" r:id="rId15"/>
    <p:sldId id="295" r:id="rId16"/>
  </p:sldIdLst>
  <p:sldSz cx="9144000" cy="6858000" type="screen4x3"/>
  <p:notesSz cx="6889750" cy="10018713"/>
  <p:custDataLst>
    <p:tags r:id="rId19"/>
  </p:custDataLst>
  <p:defaultTextStyle>
    <a:defPPr>
      <a:defRPr lang="fr-FR"/>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56">
          <p15:clr>
            <a:srgbClr val="A4A3A4"/>
          </p15:clr>
        </p15:guide>
        <p15:guide id="4"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DD3DD"/>
    <a:srgbClr val="C9DBFF"/>
    <a:srgbClr val="FA86A2"/>
    <a:srgbClr val="C2D69B"/>
    <a:srgbClr val="6ACDF0"/>
    <a:srgbClr val="006600"/>
    <a:srgbClr val="003399"/>
    <a:srgbClr val="85C2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5" autoAdjust="0"/>
    <p:restoredTop sz="45145" autoAdjust="0"/>
  </p:normalViewPr>
  <p:slideViewPr>
    <p:cSldViewPr>
      <p:cViewPr varScale="1">
        <p:scale>
          <a:sx n="35" d="100"/>
          <a:sy n="35" d="100"/>
        </p:scale>
        <p:origin x="1686"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51" d="100"/>
          <a:sy n="151" d="100"/>
        </p:scale>
        <p:origin x="-3664" y="-104"/>
      </p:cViewPr>
      <p:guideLst>
        <p:guide orient="horz" pos="2880"/>
        <p:guide pos="2160"/>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6F937-E9A7-4A0B-86A7-8A389369A0CF}" type="doc">
      <dgm:prSet loTypeId="urn:microsoft.com/office/officeart/2005/8/layout/venn1" loCatId="relationship" qsTypeId="urn:microsoft.com/office/officeart/2005/8/quickstyle/simple1" qsCatId="simple" csTypeId="urn:microsoft.com/office/officeart/2005/8/colors/accent1_2" csCatId="accent1" phldr="1"/>
      <dgm:spPr/>
    </dgm:pt>
    <dgm:pt modelId="{CADD57DD-E77A-4F04-B27C-F349DCD5148F}">
      <dgm:prSet phldrT="[Texte]"/>
      <dgm:spPr>
        <a:solidFill>
          <a:srgbClr val="85C2FF">
            <a:alpha val="49804"/>
          </a:srgbClr>
        </a:solidFill>
      </dgm:spPr>
      <dgm:t>
        <a:bodyPr/>
        <a:lstStyle/>
        <a:p>
          <a:endParaRPr lang="fr-FR" dirty="0"/>
        </a:p>
      </dgm:t>
    </dgm:pt>
    <dgm:pt modelId="{A7A7115A-6F29-4ABB-AD12-5F10606C7307}" type="parTrans" cxnId="{1CF133EE-C19D-48B3-A09E-E9E1832CBCB2}">
      <dgm:prSet/>
      <dgm:spPr/>
      <dgm:t>
        <a:bodyPr/>
        <a:lstStyle/>
        <a:p>
          <a:endParaRPr lang="fr-FR"/>
        </a:p>
      </dgm:t>
    </dgm:pt>
    <dgm:pt modelId="{BB9C05EA-2EA4-4763-B6B4-226E6E6E17F2}" type="sibTrans" cxnId="{1CF133EE-C19D-48B3-A09E-E9E1832CBCB2}">
      <dgm:prSet/>
      <dgm:spPr/>
      <dgm:t>
        <a:bodyPr/>
        <a:lstStyle/>
        <a:p>
          <a:endParaRPr lang="fr-FR"/>
        </a:p>
      </dgm:t>
    </dgm:pt>
    <dgm:pt modelId="{CC73FB81-9AAD-45C3-92F9-25443B71ADA6}">
      <dgm:prSet phldrT="[Texte]"/>
      <dgm:spPr>
        <a:solidFill>
          <a:srgbClr val="FDB1E2">
            <a:alpha val="50000"/>
          </a:srgbClr>
        </a:solidFill>
      </dgm:spPr>
      <dgm:t>
        <a:bodyPr/>
        <a:lstStyle/>
        <a:p>
          <a:endParaRPr lang="fr-FR" dirty="0"/>
        </a:p>
      </dgm:t>
    </dgm:pt>
    <dgm:pt modelId="{E11013FE-151C-4DB0-A05B-C11A65C7FB95}" type="parTrans" cxnId="{E0AA5FAF-4AA1-48EF-B464-56FD52249210}">
      <dgm:prSet/>
      <dgm:spPr/>
      <dgm:t>
        <a:bodyPr/>
        <a:lstStyle/>
        <a:p>
          <a:endParaRPr lang="fr-FR"/>
        </a:p>
      </dgm:t>
    </dgm:pt>
    <dgm:pt modelId="{836EABC5-E8B0-44AB-B26B-8C843211075C}" type="sibTrans" cxnId="{E0AA5FAF-4AA1-48EF-B464-56FD52249210}">
      <dgm:prSet/>
      <dgm:spPr/>
      <dgm:t>
        <a:bodyPr/>
        <a:lstStyle/>
        <a:p>
          <a:endParaRPr lang="fr-FR"/>
        </a:p>
      </dgm:t>
    </dgm:pt>
    <dgm:pt modelId="{F5D48BE9-C96D-4DEE-AEB3-4554094022B1}" type="pres">
      <dgm:prSet presAssocID="{B976F937-E9A7-4A0B-86A7-8A389369A0CF}" presName="compositeShape" presStyleCnt="0">
        <dgm:presLayoutVars>
          <dgm:chMax val="7"/>
          <dgm:dir/>
          <dgm:resizeHandles val="exact"/>
        </dgm:presLayoutVars>
      </dgm:prSet>
      <dgm:spPr/>
    </dgm:pt>
    <dgm:pt modelId="{B01C1F84-FE57-48FA-961C-8FFDD91BFB2B}" type="pres">
      <dgm:prSet presAssocID="{CADD57DD-E77A-4F04-B27C-F349DCD5148F}" presName="circ1" presStyleLbl="vennNode1" presStyleIdx="0" presStyleCnt="2" custScaleX="122476" custScaleY="100547"/>
      <dgm:spPr/>
      <dgm:t>
        <a:bodyPr/>
        <a:lstStyle/>
        <a:p>
          <a:endParaRPr lang="fr-FR"/>
        </a:p>
      </dgm:t>
    </dgm:pt>
    <dgm:pt modelId="{107E6285-4388-419C-A793-6358A642BC85}" type="pres">
      <dgm:prSet presAssocID="{CADD57DD-E77A-4F04-B27C-F349DCD5148F}" presName="circ1Tx" presStyleLbl="revTx" presStyleIdx="0" presStyleCnt="0">
        <dgm:presLayoutVars>
          <dgm:chMax val="0"/>
          <dgm:chPref val="0"/>
          <dgm:bulletEnabled val="1"/>
        </dgm:presLayoutVars>
      </dgm:prSet>
      <dgm:spPr/>
      <dgm:t>
        <a:bodyPr/>
        <a:lstStyle/>
        <a:p>
          <a:endParaRPr lang="fr-FR"/>
        </a:p>
      </dgm:t>
    </dgm:pt>
    <dgm:pt modelId="{E8D716B4-C2B0-4AD1-964C-85D5B241EE2A}" type="pres">
      <dgm:prSet presAssocID="{CC73FB81-9AAD-45C3-92F9-25443B71ADA6}" presName="circ2" presStyleLbl="vennNode1" presStyleIdx="1" presStyleCnt="2" custScaleX="117590" custLinFactNeighborX="-445" custLinFactNeighborY="518"/>
      <dgm:spPr/>
      <dgm:t>
        <a:bodyPr/>
        <a:lstStyle/>
        <a:p>
          <a:endParaRPr lang="fr-FR"/>
        </a:p>
      </dgm:t>
    </dgm:pt>
    <dgm:pt modelId="{378A8A1B-9337-4BFD-9F00-9FF2A3830C2B}" type="pres">
      <dgm:prSet presAssocID="{CC73FB81-9AAD-45C3-92F9-25443B71ADA6}" presName="circ2Tx" presStyleLbl="revTx" presStyleIdx="0" presStyleCnt="0">
        <dgm:presLayoutVars>
          <dgm:chMax val="0"/>
          <dgm:chPref val="0"/>
          <dgm:bulletEnabled val="1"/>
        </dgm:presLayoutVars>
      </dgm:prSet>
      <dgm:spPr/>
      <dgm:t>
        <a:bodyPr/>
        <a:lstStyle/>
        <a:p>
          <a:endParaRPr lang="fr-FR"/>
        </a:p>
      </dgm:t>
    </dgm:pt>
  </dgm:ptLst>
  <dgm:cxnLst>
    <dgm:cxn modelId="{42C042E0-40B1-4FB0-881B-582821094A0D}" type="presOf" srcId="{B976F937-E9A7-4A0B-86A7-8A389369A0CF}" destId="{F5D48BE9-C96D-4DEE-AEB3-4554094022B1}" srcOrd="0" destOrd="0" presId="urn:microsoft.com/office/officeart/2005/8/layout/venn1"/>
    <dgm:cxn modelId="{A30AD729-1BAF-4801-9196-1D1CE161DFBD}" type="presOf" srcId="{CADD57DD-E77A-4F04-B27C-F349DCD5148F}" destId="{107E6285-4388-419C-A793-6358A642BC85}" srcOrd="1" destOrd="0" presId="urn:microsoft.com/office/officeart/2005/8/layout/venn1"/>
    <dgm:cxn modelId="{1CF133EE-C19D-48B3-A09E-E9E1832CBCB2}" srcId="{B976F937-E9A7-4A0B-86A7-8A389369A0CF}" destId="{CADD57DD-E77A-4F04-B27C-F349DCD5148F}" srcOrd="0" destOrd="0" parTransId="{A7A7115A-6F29-4ABB-AD12-5F10606C7307}" sibTransId="{BB9C05EA-2EA4-4763-B6B4-226E6E6E17F2}"/>
    <dgm:cxn modelId="{93E86E23-BBFA-4C04-9B74-E3B9389BC050}" type="presOf" srcId="{CC73FB81-9AAD-45C3-92F9-25443B71ADA6}" destId="{E8D716B4-C2B0-4AD1-964C-85D5B241EE2A}" srcOrd="0" destOrd="0" presId="urn:microsoft.com/office/officeart/2005/8/layout/venn1"/>
    <dgm:cxn modelId="{E0AA5FAF-4AA1-48EF-B464-56FD52249210}" srcId="{B976F937-E9A7-4A0B-86A7-8A389369A0CF}" destId="{CC73FB81-9AAD-45C3-92F9-25443B71ADA6}" srcOrd="1" destOrd="0" parTransId="{E11013FE-151C-4DB0-A05B-C11A65C7FB95}" sibTransId="{836EABC5-E8B0-44AB-B26B-8C843211075C}"/>
    <dgm:cxn modelId="{43542BDC-AFFC-42A3-A7B0-D57A38FAE7C0}" type="presOf" srcId="{CC73FB81-9AAD-45C3-92F9-25443B71ADA6}" destId="{378A8A1B-9337-4BFD-9F00-9FF2A3830C2B}" srcOrd="1" destOrd="0" presId="urn:microsoft.com/office/officeart/2005/8/layout/venn1"/>
    <dgm:cxn modelId="{48D31D29-5638-41B4-AB63-A0252E056660}" type="presOf" srcId="{CADD57DD-E77A-4F04-B27C-F349DCD5148F}" destId="{B01C1F84-FE57-48FA-961C-8FFDD91BFB2B}" srcOrd="0" destOrd="0" presId="urn:microsoft.com/office/officeart/2005/8/layout/venn1"/>
    <dgm:cxn modelId="{3AF24818-308F-4964-ABF6-618BD6FD834B}" type="presParOf" srcId="{F5D48BE9-C96D-4DEE-AEB3-4554094022B1}" destId="{B01C1F84-FE57-48FA-961C-8FFDD91BFB2B}" srcOrd="0" destOrd="0" presId="urn:microsoft.com/office/officeart/2005/8/layout/venn1"/>
    <dgm:cxn modelId="{CBCE0B06-F5BB-4E62-81E5-65F54AEB41CE}" type="presParOf" srcId="{F5D48BE9-C96D-4DEE-AEB3-4554094022B1}" destId="{107E6285-4388-419C-A793-6358A642BC85}" srcOrd="1" destOrd="0" presId="urn:microsoft.com/office/officeart/2005/8/layout/venn1"/>
    <dgm:cxn modelId="{5E378953-0666-44A8-9B2C-834E7B9936F5}" type="presParOf" srcId="{F5D48BE9-C96D-4DEE-AEB3-4554094022B1}" destId="{E8D716B4-C2B0-4AD1-964C-85D5B241EE2A}" srcOrd="2" destOrd="0" presId="urn:microsoft.com/office/officeart/2005/8/layout/venn1"/>
    <dgm:cxn modelId="{865FF254-DD68-4673-855F-DB7693C42D9D}" type="presParOf" srcId="{F5D48BE9-C96D-4DEE-AEB3-4554094022B1}" destId="{378A8A1B-9337-4BFD-9F00-9FF2A3830C2B}" srcOrd="3"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C1F84-FE57-48FA-961C-8FFDD91BFB2B}">
      <dsp:nvSpPr>
        <dsp:cNvPr id="0" name=""/>
        <dsp:cNvSpPr/>
      </dsp:nvSpPr>
      <dsp:spPr>
        <a:xfrm>
          <a:off x="-90451" y="0"/>
          <a:ext cx="5762076" cy="4730392"/>
        </a:xfrm>
        <a:prstGeom prst="ellipse">
          <a:avLst/>
        </a:prstGeom>
        <a:solidFill>
          <a:srgbClr val="85C2FF">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fr-FR" sz="6500" kern="1200" dirty="0"/>
        </a:p>
      </dsp:txBody>
      <dsp:txXfrm>
        <a:off x="714163" y="557814"/>
        <a:ext cx="3322278" cy="3614762"/>
      </dsp:txXfrm>
    </dsp:sp>
    <dsp:sp modelId="{E8D716B4-C2B0-4AD1-964C-85D5B241EE2A}">
      <dsp:nvSpPr>
        <dsp:cNvPr id="0" name=""/>
        <dsp:cNvSpPr/>
      </dsp:nvSpPr>
      <dsp:spPr>
        <a:xfrm>
          <a:off x="3394292" y="25733"/>
          <a:ext cx="5532206" cy="4704657"/>
        </a:xfrm>
        <a:prstGeom prst="ellipse">
          <a:avLst/>
        </a:prstGeom>
        <a:solidFill>
          <a:srgbClr val="FDB1E2">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fr-FR" sz="6500" kern="1200" dirty="0"/>
        </a:p>
      </dsp:txBody>
      <dsp:txXfrm>
        <a:off x="4964242" y="580513"/>
        <a:ext cx="3189740" cy="359509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sz="quarter" idx="1"/>
          </p:nvPr>
        </p:nvSpPr>
        <p:spPr>
          <a:xfrm>
            <a:off x="3902597" y="0"/>
            <a:ext cx="2985558" cy="500936"/>
          </a:xfrm>
          <a:prstGeom prst="rect">
            <a:avLst/>
          </a:prstGeom>
        </p:spPr>
        <p:txBody>
          <a:bodyPr vert="horz" lIns="96616" tIns="48308" rIns="96616" bIns="48308" rtlCol="0"/>
          <a:lstStyle>
            <a:lvl1pPr algn="r">
              <a:defRPr sz="1300"/>
            </a:lvl1pPr>
          </a:lstStyle>
          <a:p>
            <a:fld id="{CBC45A5A-2EAD-4834-AD1D-9FC20EC4C360}" type="datetimeFigureOut">
              <a:rPr lang="fr-FR" smtClean="0"/>
              <a:t>01/04/2020</a:t>
            </a:fld>
            <a:endParaRPr lang="fr-FR"/>
          </a:p>
        </p:txBody>
      </p:sp>
      <p:sp>
        <p:nvSpPr>
          <p:cNvPr id="4" name="Espace réservé du pied de page 3"/>
          <p:cNvSpPr>
            <a:spLocks noGrp="1"/>
          </p:cNvSpPr>
          <p:nvPr>
            <p:ph type="ftr" sz="quarter" idx="2"/>
          </p:nvPr>
        </p:nvSpPr>
        <p:spPr>
          <a:xfrm>
            <a:off x="0" y="9516038"/>
            <a:ext cx="2985558" cy="500936"/>
          </a:xfrm>
          <a:prstGeom prst="rect">
            <a:avLst/>
          </a:prstGeom>
        </p:spPr>
        <p:txBody>
          <a:bodyPr vert="horz" lIns="96616" tIns="48308" rIns="96616" bIns="48308"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902597" y="9516038"/>
            <a:ext cx="2985558" cy="500936"/>
          </a:xfrm>
          <a:prstGeom prst="rect">
            <a:avLst/>
          </a:prstGeom>
        </p:spPr>
        <p:txBody>
          <a:bodyPr vert="horz" lIns="96616" tIns="48308" rIns="96616" bIns="48308" rtlCol="0" anchor="b"/>
          <a:lstStyle>
            <a:lvl1pPr algn="r">
              <a:defRPr sz="1300"/>
            </a:lvl1pPr>
          </a:lstStyle>
          <a:p>
            <a:fld id="{F3FD52F1-E1D5-4520-9F51-C103ECA96BBF}" type="slidenum">
              <a:rPr lang="fr-FR" smtClean="0"/>
              <a:t>‹N°›</a:t>
            </a:fld>
            <a:endParaRPr lang="fr-FR"/>
          </a:p>
        </p:txBody>
      </p:sp>
    </p:spTree>
    <p:extLst>
      <p:ext uri="{BB962C8B-B14F-4D97-AF65-F5344CB8AC3E}">
        <p14:creationId xmlns:p14="http://schemas.microsoft.com/office/powerpoint/2010/main" val="2742865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0936"/>
          </a:xfrm>
          <a:prstGeom prst="rect">
            <a:avLst/>
          </a:prstGeom>
        </p:spPr>
        <p:txBody>
          <a:bodyPr vert="horz" lIns="96616" tIns="48308" rIns="96616" bIns="48308" rtlCol="0"/>
          <a:lstStyle>
            <a:lvl1pPr algn="r">
              <a:defRPr sz="1300"/>
            </a:lvl1pPr>
          </a:lstStyle>
          <a:p>
            <a:fld id="{C3C1CC58-5DA8-4503-A2EB-1AB84ED9AB92}" type="datetimeFigureOut">
              <a:rPr lang="fr-FR" smtClean="0"/>
              <a:t>01/04/2020</a:t>
            </a:fld>
            <a:endParaRPr lang="fr-FR"/>
          </a:p>
        </p:txBody>
      </p:sp>
      <p:sp>
        <p:nvSpPr>
          <p:cNvPr id="4" name="Espace réservé de l'image des diapositives 3"/>
          <p:cNvSpPr>
            <a:spLocks noGrp="1" noRot="1" noChangeAspect="1"/>
          </p:cNvSpPr>
          <p:nvPr>
            <p:ph type="sldImg" idx="2"/>
          </p:nvPr>
        </p:nvSpPr>
        <p:spPr>
          <a:xfrm>
            <a:off x="922338" y="669925"/>
            <a:ext cx="5008562" cy="3757613"/>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commentaires 4"/>
          <p:cNvSpPr>
            <a:spLocks noGrp="1"/>
          </p:cNvSpPr>
          <p:nvPr>
            <p:ph type="body" sz="quarter" idx="3"/>
          </p:nvPr>
        </p:nvSpPr>
        <p:spPr>
          <a:xfrm>
            <a:off x="688975" y="4758889"/>
            <a:ext cx="5511800" cy="4508421"/>
          </a:xfrm>
          <a:prstGeom prst="rect">
            <a:avLst/>
          </a:prstGeom>
        </p:spPr>
        <p:txBody>
          <a:bodyPr vert="horz" lIns="96616" tIns="48308" rIns="96616" bIns="48308"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516038"/>
            <a:ext cx="2985558" cy="500936"/>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6038"/>
            <a:ext cx="2985558" cy="500936"/>
          </a:xfrm>
          <a:prstGeom prst="rect">
            <a:avLst/>
          </a:prstGeom>
        </p:spPr>
        <p:txBody>
          <a:bodyPr vert="horz" lIns="96616" tIns="48308" rIns="96616" bIns="48308" rtlCol="0" anchor="b"/>
          <a:lstStyle>
            <a:lvl1pPr algn="r">
              <a:defRPr sz="1300"/>
            </a:lvl1pPr>
          </a:lstStyle>
          <a:p>
            <a:fld id="{F2DA8DBF-7A9D-4F3C-A3C1-420E010985F6}" type="slidenum">
              <a:rPr lang="fr-FR" smtClean="0"/>
              <a:t>‹N°›</a:t>
            </a:fld>
            <a:endParaRPr lang="fr-FR"/>
          </a:p>
        </p:txBody>
      </p:sp>
    </p:spTree>
    <p:extLst>
      <p:ext uri="{BB962C8B-B14F-4D97-AF65-F5344CB8AC3E}">
        <p14:creationId xmlns:p14="http://schemas.microsoft.com/office/powerpoint/2010/main" val="291895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Si nous revenons quelques années en arrière, le bac pro restauration se préparait en 2 ans à l’issue d’un BEP Métiers de la restauration et de l’hôtellerie.</a:t>
            </a:r>
          </a:p>
          <a:p>
            <a:r>
              <a:rPr lang="fr-FR" sz="1300" dirty="0"/>
              <a:t>En classe de seconde, les élèves bénéficiaient d’une formation en cuisine et en restaurant. A l’issue de cette première année de formation, ils choisissaient l’option cuisine ou restaurant. </a:t>
            </a:r>
          </a:p>
          <a:p>
            <a:r>
              <a:rPr lang="fr-FR" sz="1300" dirty="0"/>
              <a:t> </a:t>
            </a:r>
          </a:p>
          <a:p>
            <a:r>
              <a:rPr lang="fr-FR" sz="1300" dirty="0"/>
              <a:t>Lors de la rénovation de 2011 et de la mise en place du bac pro en 3 ans, les élèves devaient désormais choisir une orientation soit en  vers la cuisine, soit vers le restaurant en choisissant un bac pro </a:t>
            </a:r>
            <a:r>
              <a:rPr lang="fr-FR" sz="1300" dirty="0" err="1"/>
              <a:t>CSr</a:t>
            </a:r>
            <a:r>
              <a:rPr lang="fr-FR" sz="1300" dirty="0"/>
              <a:t>. En conséquence, sauf organisation spécifique mise en œuvre par le lycée, l’académie, la formation était dédiée exclusivement au cœur de métier choisi.</a:t>
            </a:r>
          </a:p>
          <a:p>
            <a:r>
              <a:rPr lang="fr-FR" sz="1300" dirty="0"/>
              <a:t> </a:t>
            </a:r>
          </a:p>
          <a:p>
            <a:r>
              <a:rPr lang="fr-FR" sz="1300" dirty="0"/>
              <a:t>Dès la rentrée 2020, les élèves seront en seconde bac pro FMHR ; ils travailleront ainsi sur des compétences de cuisine et de restaurant. Ils s’orienteront ensuite vers le bac pro de leur choix. Cette démarche renforce la cohésion entre les deux métiers qui ne peuvent aller l’un sans l’autre. </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2</a:t>
            </a:fld>
            <a:endParaRPr lang="fr-FR" dirty="0"/>
          </a:p>
        </p:txBody>
      </p:sp>
    </p:spTree>
    <p:extLst>
      <p:ext uri="{BB962C8B-B14F-4D97-AF65-F5344CB8AC3E}">
        <p14:creationId xmlns:p14="http://schemas.microsoft.com/office/powerpoint/2010/main" val="341128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Ces attendus permettent de veiller à ce que les compétences travaillées soient  adaptées au niveau d’une classe de seconde mais aussi de manière à respecter l’esprit « famille des métiers » en renforçant le lien entre la cuisine et le restaurant.</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11</a:t>
            </a:fld>
            <a:endParaRPr lang="fr-FR" dirty="0"/>
          </a:p>
        </p:txBody>
      </p:sp>
    </p:spTree>
    <p:extLst>
      <p:ext uri="{BB962C8B-B14F-4D97-AF65-F5344CB8AC3E}">
        <p14:creationId xmlns:p14="http://schemas.microsoft.com/office/powerpoint/2010/main" val="91987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Pour illustrer ces propos, nous allons analyser deux exemples.</a:t>
            </a:r>
          </a:p>
          <a:p>
            <a:r>
              <a:rPr lang="fr-FR" sz="1300" dirty="0"/>
              <a:t>Pour la compétence C1-2 du bac pro cuisine « maîtriser les bases de cuisine », les enseignants de production culinaire veilleront à situer les apprentissages au niveau débutant  mais aussi de les aborder  de manière à faciliter l’exploitation de ces compétences au restaurant. Cette démarche s’inscrit pleinement dans l’esprit seconde FMHR ; en effet, la moitié des élèves renforcera ces compétences en 1</a:t>
            </a:r>
            <a:r>
              <a:rPr lang="fr-FR" sz="1300" baseline="30000" dirty="0"/>
              <a:t>ère</a:t>
            </a:r>
            <a:r>
              <a:rPr lang="fr-FR" sz="1300" dirty="0"/>
              <a:t> et </a:t>
            </a:r>
            <a:r>
              <a:rPr lang="fr-FR" sz="1300" dirty="0" err="1"/>
              <a:t>Tle</a:t>
            </a:r>
            <a:r>
              <a:rPr lang="fr-FR" sz="1300" dirty="0"/>
              <a:t> s’ils s’orientent en bac pro cuisine ; l’autre moitié qui aura choix de poursuivre en bac pro CSR  exploitera ces compétences lors de la commercialisation des mets.</a:t>
            </a:r>
          </a:p>
          <a:p>
            <a:r>
              <a:rPr lang="fr-FR" sz="1300" dirty="0"/>
              <a:t>De même, les professeurs de service et commercialisation s’attacheront à aborder  la compétence C1-2 entretenir des relations professionnelles  en étudiant les produits de </a:t>
            </a:r>
            <a:r>
              <a:rPr lang="fr-FR" sz="1300" dirty="0" err="1"/>
              <a:t>proximété</a:t>
            </a:r>
            <a:r>
              <a:rPr lang="fr-FR" sz="1300" dirty="0"/>
              <a:t>, régionaux… en faisant le lien avec les compétences de cuisine. </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12</a:t>
            </a:fld>
            <a:endParaRPr lang="fr-FR" dirty="0"/>
          </a:p>
        </p:txBody>
      </p:sp>
    </p:spTree>
    <p:extLst>
      <p:ext uri="{BB962C8B-B14F-4D97-AF65-F5344CB8AC3E}">
        <p14:creationId xmlns:p14="http://schemas.microsoft.com/office/powerpoint/2010/main" val="91987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CE document synthétique est mis à disposition des équipes. Il facilite le repérage des compétences et savoirs associés retenus pour la classe de seconde tout en identifiant les attendus.</a:t>
            </a:r>
          </a:p>
          <a:p>
            <a:r>
              <a:rPr lang="fr-FR" sz="1300" dirty="0"/>
              <a:t>Il est proposé en téléchargement sur le site national.</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13</a:t>
            </a:fld>
            <a:endParaRPr lang="fr-FR" dirty="0"/>
          </a:p>
        </p:txBody>
      </p:sp>
    </p:spTree>
    <p:extLst>
      <p:ext uri="{BB962C8B-B14F-4D97-AF65-F5344CB8AC3E}">
        <p14:creationId xmlns:p14="http://schemas.microsoft.com/office/powerpoint/2010/main" val="91987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dirty="0"/>
              <a:t> Dans le vadémécum, vous trouverez un document plus synthétique mais aussi enrichi. En effet, celui-ci rappelle les compétences retenues pour la classe de seconde ainsi que les attendus.</a:t>
            </a:r>
          </a:p>
          <a:p>
            <a:r>
              <a:rPr lang="fr-FR" sz="1300" dirty="0"/>
              <a:t>Il précise également les liens à proposer entre les compétences de cuisine et de restaurant… ce point est essentiel pour proposer un enseignement adapté à une seconde famille des métiers.</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14</a:t>
            </a:fld>
            <a:endParaRPr lang="fr-FR"/>
          </a:p>
        </p:txBody>
      </p:sp>
    </p:spTree>
    <p:extLst>
      <p:ext uri="{BB962C8B-B14F-4D97-AF65-F5344CB8AC3E}">
        <p14:creationId xmlns:p14="http://schemas.microsoft.com/office/powerpoint/2010/main" val="256818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Il était en conséquence nécessaire de repérer les compétences qui seront travaillées en seconde FMHR.</a:t>
            </a:r>
          </a:p>
          <a:p>
            <a:r>
              <a:rPr lang="fr-FR" sz="1300" dirty="0"/>
              <a:t>La base de travail est bien évidemment les référentiels des bac pro « cuisine » et « </a:t>
            </a:r>
            <a:r>
              <a:rPr lang="fr-FR" sz="1300" dirty="0" err="1"/>
              <a:t>csr</a:t>
            </a:r>
            <a:r>
              <a:rPr lang="fr-FR" sz="1300" dirty="0"/>
              <a:t> ». Ceux-ci n’ont pas été rénovés à l’occasion de la mise en place de la seconde </a:t>
            </a:r>
            <a:r>
              <a:rPr lang="fr-FR" sz="1300" dirty="0" err="1"/>
              <a:t>fmrh</a:t>
            </a:r>
            <a:endParaRPr lang="fr-FR" sz="1300" dirty="0"/>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3</a:t>
            </a:fld>
            <a:endParaRPr lang="fr-FR" dirty="0"/>
          </a:p>
        </p:txBody>
      </p:sp>
    </p:spTree>
    <p:extLst>
      <p:ext uri="{BB962C8B-B14F-4D97-AF65-F5344CB8AC3E}">
        <p14:creationId xmlns:p14="http://schemas.microsoft.com/office/powerpoint/2010/main" val="341128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dirty="0" smtClean="0"/>
              <a:t>Nous allons vous présenter le démarche du groupe de travail ; la</a:t>
            </a:r>
            <a:r>
              <a:rPr lang="fr-FR" baseline="0" dirty="0" smtClean="0"/>
              <a:t> réflexion a été menée au niveau </a:t>
            </a:r>
            <a:r>
              <a:rPr lang="fr-FR" dirty="0" smtClean="0"/>
              <a:t>national  mais aussi en académie</a:t>
            </a:r>
            <a:endParaRPr lang="fr-FR" dirty="0"/>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4</a:t>
            </a:fld>
            <a:endParaRPr lang="fr-FR" dirty="0"/>
          </a:p>
        </p:txBody>
      </p:sp>
    </p:spTree>
    <p:extLst>
      <p:ext uri="{BB962C8B-B14F-4D97-AF65-F5344CB8AC3E}">
        <p14:creationId xmlns:p14="http://schemas.microsoft.com/office/powerpoint/2010/main" val="341128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Pour mémoire, le référentiel du bac pro cuisine est composé de 5 pôles ;  les pôles 1 et 2 sont spécifiques à la cuisine alors que les pôles 3,4 et 5 sont communs avec le Bac pro CSR qui possède également 2 pôles spécifiques au cœur de métier.</a:t>
            </a:r>
          </a:p>
          <a:p>
            <a:r>
              <a:rPr lang="fr-FR" sz="1300" dirty="0"/>
              <a:t> </a:t>
            </a:r>
          </a:p>
          <a:p>
            <a:r>
              <a:rPr lang="fr-FR" sz="1300" dirty="0"/>
              <a:t>Pour les  pôles 3,4 et 5, seules les compétences communes pouvant être abordées en début de formation ont été repérées.</a:t>
            </a:r>
          </a:p>
          <a:p>
            <a:r>
              <a:rPr lang="fr-FR" sz="1300" dirty="0"/>
              <a:t> </a:t>
            </a:r>
          </a:p>
          <a:p>
            <a:r>
              <a:rPr lang="fr-FR" sz="1300" dirty="0"/>
              <a:t>Pour les pôles spécifiques à chaque cœur de métier, les compétences de base ont été identifiées ; celles de cuisine seront travaillées en lien avec le restaurant et inversement, celles de restaurant seront abordées en lien avec celles de cuisine. </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5</a:t>
            </a:fld>
            <a:endParaRPr lang="fr-FR" dirty="0"/>
          </a:p>
        </p:txBody>
      </p:sp>
    </p:spTree>
    <p:extLst>
      <p:ext uri="{BB962C8B-B14F-4D97-AF65-F5344CB8AC3E}">
        <p14:creationId xmlns:p14="http://schemas.microsoft.com/office/powerpoint/2010/main" val="3411282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commentaires 2"/>
          <p:cNvSpPr>
            <a:spLocks noGrp="1"/>
          </p:cNvSpPr>
          <p:nvPr>
            <p:ph type="body" idx="1"/>
          </p:nvPr>
        </p:nvSpPr>
        <p:spPr/>
        <p:txBody>
          <a:bodyPr/>
          <a:lstStyle/>
          <a:p>
            <a:r>
              <a:rPr lang="fr-FR" sz="1300" dirty="0"/>
              <a:t>Dans un premier temps, pour les pôles 1 et 2 du bac pro cuisine, les compétences de base indispensables à l’exercice du métier ont été identifiées.</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6</a:t>
            </a:fld>
            <a:endParaRPr lang="fr-FR" dirty="0"/>
          </a:p>
        </p:txBody>
      </p:sp>
    </p:spTree>
    <p:extLst>
      <p:ext uri="{BB962C8B-B14F-4D97-AF65-F5344CB8AC3E}">
        <p14:creationId xmlns:p14="http://schemas.microsoft.com/office/powerpoint/2010/main" val="236627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commentaires 2"/>
          <p:cNvSpPr>
            <a:spLocks noGrp="1"/>
          </p:cNvSpPr>
          <p:nvPr>
            <p:ph type="body" idx="1"/>
          </p:nvPr>
        </p:nvSpPr>
        <p:spPr/>
        <p:txBody>
          <a:bodyPr/>
          <a:lstStyle/>
          <a:p>
            <a:r>
              <a:rPr lang="fr-FR" sz="1300" dirty="0"/>
              <a:t>Selon leur nature et leur difficulté, les compétences ont été retenues pour la seconde  </a:t>
            </a:r>
            <a:r>
              <a:rPr lang="fr-FR" sz="1300" dirty="0" err="1"/>
              <a:t>fm</a:t>
            </a:r>
            <a:r>
              <a:rPr lang="fr-FR" sz="1300" dirty="0"/>
              <a:t> dans leur globalité, de manière partielle ou ont été écartées </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7</a:t>
            </a:fld>
            <a:endParaRPr lang="fr-FR" dirty="0"/>
          </a:p>
        </p:txBody>
      </p:sp>
    </p:spTree>
    <p:extLst>
      <p:ext uri="{BB962C8B-B14F-4D97-AF65-F5344CB8AC3E}">
        <p14:creationId xmlns:p14="http://schemas.microsoft.com/office/powerpoint/2010/main" val="236627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Les savoirs associés ont fait l’objet de la même analyse : certains seront à aborder en seconde et les autres seront à travailler en classe de 1</a:t>
            </a:r>
            <a:r>
              <a:rPr lang="fr-FR" sz="1300" baseline="30000" dirty="0"/>
              <a:t>ère</a:t>
            </a:r>
            <a:r>
              <a:rPr lang="fr-FR" sz="1300" dirty="0"/>
              <a:t> ou de terminale selon la stratégie de formation établie par l’équipe pédagogique. </a:t>
            </a:r>
          </a:p>
          <a:p>
            <a:r>
              <a:rPr lang="fr-FR" sz="1300" dirty="0"/>
              <a:t>Cette démarche a été réalisée pour les savoirs associés de technologie, de sciences appliquées et de gestion appliquée. </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8</a:t>
            </a:fld>
            <a:endParaRPr lang="fr-FR" dirty="0"/>
          </a:p>
        </p:txBody>
      </p:sp>
    </p:spTree>
    <p:extLst>
      <p:ext uri="{BB962C8B-B14F-4D97-AF65-F5344CB8AC3E}">
        <p14:creationId xmlns:p14="http://schemas.microsoft.com/office/powerpoint/2010/main" val="3411282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pPr defTabSz="966155">
              <a:defRPr/>
            </a:pPr>
            <a:r>
              <a:rPr lang="fr-FR" sz="1300" dirty="0"/>
              <a:t>La même démarche a été réalisée pour les pôles 1 et 2 spécifiques au bac pro CSR et pour les pôles 3,4 et 5 communs aux deux référentiels.</a:t>
            </a: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9</a:t>
            </a:fld>
            <a:endParaRPr lang="fr-FR" dirty="0"/>
          </a:p>
        </p:txBody>
      </p:sp>
    </p:spTree>
    <p:extLst>
      <p:ext uri="{BB962C8B-B14F-4D97-AF65-F5344CB8AC3E}">
        <p14:creationId xmlns:p14="http://schemas.microsoft.com/office/powerpoint/2010/main" val="91987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300" dirty="0"/>
              <a:t>Il a paru utile et nécessaire au groupe  de travail de donner des indications sur </a:t>
            </a:r>
            <a:r>
              <a:rPr lang="fr-FR" sz="1300" dirty="0" smtClean="0"/>
              <a:t>l’approche des compétences retenues </a:t>
            </a:r>
            <a:r>
              <a:rPr lang="fr-FR" sz="1300" dirty="0"/>
              <a:t>en classe de </a:t>
            </a:r>
            <a:r>
              <a:rPr lang="fr-FR" sz="1300" dirty="0" smtClean="0"/>
              <a:t>seconde. </a:t>
            </a:r>
            <a:endParaRPr lang="fr-FR" sz="1300" dirty="0"/>
          </a:p>
          <a:p>
            <a:r>
              <a:rPr lang="fr-FR" sz="1300" dirty="0"/>
              <a:t>Cette démarche permet </a:t>
            </a:r>
            <a:r>
              <a:rPr lang="fr-FR" sz="1300" dirty="0" smtClean="0"/>
              <a:t>dès lors une </a:t>
            </a:r>
            <a:r>
              <a:rPr lang="fr-FR" sz="1300" dirty="0"/>
              <a:t>harmonisation des pratiques au niveau national pour la seconde de famille des métiers HR.</a:t>
            </a:r>
          </a:p>
          <a:p>
            <a:pPr defTabSz="966155">
              <a:defRPr/>
            </a:pPr>
            <a:endParaRPr lang="fr-FR" sz="1300" dirty="0"/>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10</a:t>
            </a:fld>
            <a:endParaRPr lang="fr-FR" dirty="0"/>
          </a:p>
        </p:txBody>
      </p:sp>
    </p:spTree>
    <p:extLst>
      <p:ext uri="{BB962C8B-B14F-4D97-AF65-F5344CB8AC3E}">
        <p14:creationId xmlns:p14="http://schemas.microsoft.com/office/powerpoint/2010/main" val="91987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6"/>
          <p:cNvSpPr>
            <a:spLocks noGrp="1"/>
          </p:cNvSpPr>
          <p:nvPr>
            <p:ph type="body" sz="quarter" idx="13"/>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numéro de diapositive 5">
            <a:extLst/>
          </p:cNvPr>
          <p:cNvSpPr>
            <a:spLocks noGrp="1"/>
          </p:cNvSpPr>
          <p:nvPr>
            <p:ph type="sldNum" sz="quarter" idx="14"/>
          </p:nvPr>
        </p:nvSpPr>
        <p:spPr/>
        <p:txBody>
          <a:bodyPr/>
          <a:lstStyle>
            <a:lvl1pPr>
              <a:defRPr/>
            </a:lvl1pPr>
          </a:lstStyle>
          <a:p>
            <a:pPr>
              <a:defRPr/>
            </a:pPr>
            <a:fld id="{96F09DE8-0B59-424F-B7A2-56526C4F91BC}" type="slidenum">
              <a:rPr lang="fr-FR" altLang="fr-FR"/>
              <a:pPr>
                <a:defRPr/>
              </a:pPr>
              <a:t>‹N°›</a:t>
            </a:fld>
            <a:endParaRPr lang="fr-FR" altLang="fr-FR"/>
          </a:p>
        </p:txBody>
      </p:sp>
    </p:spTree>
    <p:extLst>
      <p:ext uri="{BB962C8B-B14F-4D97-AF65-F5344CB8AC3E}">
        <p14:creationId xmlns:p14="http://schemas.microsoft.com/office/powerpoint/2010/main" val="11191329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contenu avec texte et graphique">
    <p:spTree>
      <p:nvGrpSpPr>
        <p:cNvPr id="1" name=""/>
        <p:cNvGrpSpPr/>
        <p:nvPr/>
      </p:nvGrpSpPr>
      <p:grpSpPr>
        <a:xfrm>
          <a:off x="0" y="0"/>
          <a:ext cx="0" cy="0"/>
          <a:chOff x="0" y="0"/>
          <a:chExt cx="0" cy="0"/>
        </a:xfrm>
      </p:grpSpPr>
      <p:sp>
        <p:nvSpPr>
          <p:cNvPr id="4" name="Espace réservé du numéro de diapositive 5">
            <a:extLst/>
          </p:cNvPr>
          <p:cNvSpPr>
            <a:spLocks noGrp="1"/>
          </p:cNvSpPr>
          <p:nvPr>
            <p:ph type="sldNum" sz="quarter" idx="10"/>
          </p:nvPr>
        </p:nvSpPr>
        <p:spPr>
          <a:xfrm>
            <a:off x="8028384" y="6391275"/>
            <a:ext cx="792087" cy="365125"/>
          </a:xfrm>
        </p:spPr>
        <p:txBody>
          <a:bodyPr/>
          <a:lstStyle>
            <a:lvl1pPr>
              <a:defRPr/>
            </a:lvl1pPr>
          </a:lstStyle>
          <a:p>
            <a:pPr>
              <a:defRPr/>
            </a:pPr>
            <a:r>
              <a:rPr lang="fr-FR" altLang="fr-FR" dirty="0" smtClean="0"/>
              <a:t>Diapo </a:t>
            </a:r>
            <a:fld id="{9D1A7893-487F-4861-AF74-C13B4A5E71CA}" type="slidenum">
              <a:rPr lang="fr-FR" altLang="fr-FR" smtClean="0"/>
              <a:t>‹N°›</a:t>
            </a:fld>
            <a:endParaRPr lang="fr-FR" altLang="fr-FR" dirty="0"/>
          </a:p>
        </p:txBody>
      </p:sp>
    </p:spTree>
    <p:extLst>
      <p:ext uri="{BB962C8B-B14F-4D97-AF65-F5344CB8AC3E}">
        <p14:creationId xmlns:p14="http://schemas.microsoft.com/office/powerpoint/2010/main" val="32828964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a:xfrm>
            <a:off x="3011488" y="1700808"/>
            <a:ext cx="5589587" cy="1727944"/>
          </a:xfrm>
          <a:prstGeom prst="rect">
            <a:avLst/>
          </a:prstGeom>
        </p:spPr>
        <p:txBody>
          <a:bodyPr/>
          <a:lstStyle>
            <a:lvl1pPr>
              <a:defRPr>
                <a:solidFill>
                  <a:srgbClr val="9F5BEF"/>
                </a:solidFill>
              </a:defRPr>
            </a:lvl1pPr>
          </a:lstStyle>
          <a:p>
            <a:r>
              <a:rPr lang="fr-FR" dirty="0"/>
              <a:t>Modifiez le style du titre</a:t>
            </a:r>
          </a:p>
        </p:txBody>
      </p:sp>
      <p:sp>
        <p:nvSpPr>
          <p:cNvPr id="8" name="Espace réservé du texte 7"/>
          <p:cNvSpPr>
            <a:spLocks noGrp="1"/>
          </p:cNvSpPr>
          <p:nvPr>
            <p:ph type="body" sz="quarter" idx="13"/>
          </p:nvPr>
        </p:nvSpPr>
        <p:spPr>
          <a:xfrm>
            <a:off x="3011069" y="5059680"/>
            <a:ext cx="5590006" cy="875983"/>
          </a:xfrm>
          <a:prstGeom prst="rect">
            <a:avLst/>
          </a:prstGeo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a:prstGeom prst="rect">
            <a:avLst/>
          </a:prstGeo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
        <p:nvSpPr>
          <p:cNvPr id="5" name="Espace réservé du numéro de diapositive 5">
            <a:extLst/>
          </p:cNvPr>
          <p:cNvSpPr>
            <a:spLocks noGrp="1"/>
          </p:cNvSpPr>
          <p:nvPr>
            <p:ph type="sldNum" sz="quarter" idx="15"/>
          </p:nvPr>
        </p:nvSpPr>
        <p:spPr/>
        <p:txBody>
          <a:bodyPr/>
          <a:lstStyle>
            <a:lvl1pPr>
              <a:defRPr/>
            </a:lvl1pPr>
          </a:lstStyle>
          <a:p>
            <a:pPr>
              <a:defRPr/>
            </a:pPr>
            <a:fld id="{E803E529-70BD-45A9-80DB-D34AB2ECEBF9}" type="slidenum">
              <a:rPr lang="fr-FR" altLang="fr-FR"/>
              <a:pPr>
                <a:defRPr/>
              </a:pPr>
              <a:t>‹N°›</a:t>
            </a:fld>
            <a:endParaRPr lang="fr-FR" altLang="fr-FR"/>
          </a:p>
        </p:txBody>
      </p:sp>
    </p:spTree>
    <p:extLst>
      <p:ext uri="{BB962C8B-B14F-4D97-AF65-F5344CB8AC3E}">
        <p14:creationId xmlns:p14="http://schemas.microsoft.com/office/powerpoint/2010/main" val="14860099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p:cNvPr>
          <p:cNvSpPr>
            <a:spLocks noGrp="1"/>
          </p:cNvSpPr>
          <p:nvPr>
            <p:ph type="title"/>
          </p:nvPr>
        </p:nvSpPr>
        <p:spPr>
          <a:xfrm>
            <a:off x="804863" y="182563"/>
            <a:ext cx="7881937" cy="1287462"/>
          </a:xfrm>
          <a:prstGeom prst="rect">
            <a:avLst/>
          </a:prstGeom>
        </p:spPr>
        <p:txBody>
          <a:bodyPr vert="horz" lIns="91440" tIns="45720" rIns="91440" bIns="45720" rtlCol="0" anchor="ctr">
            <a:normAutofit/>
          </a:bodyPr>
          <a:lstStyle/>
          <a:p>
            <a:r>
              <a:rPr lang="fr-FR" dirty="0"/>
              <a:t>Cliquez et modifiez le titre</a:t>
            </a:r>
          </a:p>
        </p:txBody>
      </p:sp>
      <p:sp>
        <p:nvSpPr>
          <p:cNvPr id="1027" name="Espace réservé du texte 2"/>
          <p:cNvSpPr>
            <a:spLocks noGrp="1"/>
          </p:cNvSpPr>
          <p:nvPr>
            <p:ph type="body" idx="1"/>
          </p:nvPr>
        </p:nvSpPr>
        <p:spPr bwMode="auto">
          <a:xfrm>
            <a:off x="804863" y="1476375"/>
            <a:ext cx="78819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smtClean="0"/>
              <a:t> Cliquez pour modifier les styles du texte du masque</a:t>
            </a:r>
          </a:p>
          <a:p>
            <a:pPr lvl="1"/>
            <a:r>
              <a:rPr lang="fr-FR" altLang="fr-FR" dirty="0" smtClean="0"/>
              <a:t>Deuxième niveau</a:t>
            </a:r>
          </a:p>
          <a:p>
            <a:pPr lvl="2"/>
            <a:r>
              <a:rPr lang="fr-FR" altLang="fr-FR" dirty="0" smtClean="0"/>
              <a:t>Troisième niveau</a:t>
            </a:r>
          </a:p>
          <a:p>
            <a:pPr lvl="3"/>
            <a:r>
              <a:rPr lang="fr-FR" altLang="fr-FR" dirty="0" smtClean="0"/>
              <a:t>Quatrième niveau</a:t>
            </a:r>
          </a:p>
          <a:p>
            <a:pPr lvl="4"/>
            <a:r>
              <a:rPr lang="fr-FR" altLang="fr-FR" dirty="0" smtClean="0"/>
              <a:t>Cinquième niveau</a:t>
            </a:r>
          </a:p>
        </p:txBody>
      </p:sp>
      <p:sp>
        <p:nvSpPr>
          <p:cNvPr id="6" name="Espace réservé du numéro de diapositive 5">
            <a:extLst/>
          </p:cNvPr>
          <p:cNvSpPr>
            <a:spLocks noGrp="1"/>
          </p:cNvSpPr>
          <p:nvPr>
            <p:ph type="sldNum" sz="quarter" idx="4"/>
          </p:nvPr>
        </p:nvSpPr>
        <p:spPr>
          <a:xfrm>
            <a:off x="8150225" y="6391275"/>
            <a:ext cx="4508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rgbClr val="404040"/>
                </a:solidFill>
                <a:latin typeface="Arial" pitchFamily="34" charset="0"/>
              </a:defRPr>
            </a:lvl1pPr>
          </a:lstStyle>
          <a:p>
            <a:pPr>
              <a:defRPr/>
            </a:pPr>
            <a:fld id="{91E23F9C-2B87-4347-B756-0EA63250B605}" type="slidenum">
              <a:rPr lang="fr-FR" altLang="fr-FR"/>
              <a:pPr>
                <a:defRPr/>
              </a:pPr>
              <a:t>‹N°›</a:t>
            </a:fld>
            <a:endParaRPr lang="fr-FR" altLang="fr-FR"/>
          </a:p>
        </p:txBody>
      </p:sp>
      <p:pic>
        <p:nvPicPr>
          <p:cNvPr id="1032" name="Picture 8" descr="M:\str-delcom\3 - Charte graphique\Logo MENJ\2018_MENJ_logo_horizontal_v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63" y="6289675"/>
            <a:ext cx="12414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r 4"/>
          <p:cNvGrpSpPr/>
          <p:nvPr/>
        </p:nvGrpSpPr>
        <p:grpSpPr>
          <a:xfrm>
            <a:off x="2771800" y="6453336"/>
            <a:ext cx="3111500" cy="144462"/>
            <a:chOff x="2843808" y="4941168"/>
            <a:chExt cx="3111500" cy="144462"/>
          </a:xfrm>
        </p:grpSpPr>
        <p:pic>
          <p:nvPicPr>
            <p:cNvPr id="1030" name="Image 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43808" y="4941168"/>
              <a:ext cx="31115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2843808" y="4941168"/>
              <a:ext cx="2808312" cy="144016"/>
            </a:xfrm>
            <a:prstGeom prst="rect">
              <a:avLst/>
            </a:prstGeom>
            <a:solidFill>
              <a:srgbClr val="858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dirty="0" smtClean="0"/>
                <a:t>LA</a:t>
              </a:r>
              <a:r>
                <a:rPr lang="fr-FR" sz="900" baseline="0" dirty="0" smtClean="0"/>
                <a:t> TRANSFORMATION DE LA VOIE PROFESSIONNELLE</a:t>
              </a:r>
            </a:p>
          </p:txBody>
        </p:sp>
      </p:grpSp>
      <p:grpSp>
        <p:nvGrpSpPr>
          <p:cNvPr id="21" name="Grouper 20"/>
          <p:cNvGrpSpPr/>
          <p:nvPr/>
        </p:nvGrpSpPr>
        <p:grpSpPr>
          <a:xfrm>
            <a:off x="6228184" y="6305128"/>
            <a:ext cx="1030287" cy="350267"/>
            <a:chOff x="6228184" y="6305128"/>
            <a:chExt cx="1030287" cy="350267"/>
          </a:xfrm>
        </p:grpSpPr>
        <p:pic>
          <p:nvPicPr>
            <p:cNvPr id="1031" name="Image 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28184" y="6309320"/>
              <a:ext cx="10302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r 18"/>
            <p:cNvGrpSpPr/>
            <p:nvPr userDrawn="1"/>
          </p:nvGrpSpPr>
          <p:grpSpPr>
            <a:xfrm>
              <a:off x="6228184" y="6305128"/>
              <a:ext cx="288032" cy="44712"/>
              <a:chOff x="6228184" y="6126942"/>
              <a:chExt cx="288032" cy="44712"/>
            </a:xfrm>
          </p:grpSpPr>
          <p:cxnSp>
            <p:nvCxnSpPr>
              <p:cNvPr id="15" name="Connecteur droit 14"/>
              <p:cNvCxnSpPr/>
              <p:nvPr userDrawn="1"/>
            </p:nvCxnSpPr>
            <p:spPr>
              <a:xfrm>
                <a:off x="6234534" y="6126942"/>
                <a:ext cx="0" cy="44712"/>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cxnSp>
            <p:nvCxnSpPr>
              <p:cNvPr id="8" name="Connecteur droit 7"/>
              <p:cNvCxnSpPr/>
              <p:nvPr userDrawn="1"/>
            </p:nvCxnSpPr>
            <p:spPr>
              <a:xfrm flipH="1">
                <a:off x="6228184" y="6165304"/>
                <a:ext cx="288032" cy="0"/>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er 17"/>
            <p:cNvGrpSpPr/>
            <p:nvPr userDrawn="1"/>
          </p:nvGrpSpPr>
          <p:grpSpPr>
            <a:xfrm>
              <a:off x="6460084" y="6610052"/>
              <a:ext cx="792087" cy="44712"/>
              <a:chOff x="6460084" y="6610052"/>
              <a:chExt cx="792087" cy="44712"/>
            </a:xfrm>
          </p:grpSpPr>
          <p:cxnSp>
            <p:nvCxnSpPr>
              <p:cNvPr id="20" name="Connecteur droit 19"/>
              <p:cNvCxnSpPr/>
              <p:nvPr userDrawn="1"/>
            </p:nvCxnSpPr>
            <p:spPr>
              <a:xfrm flipH="1">
                <a:off x="6460084" y="6615233"/>
                <a:ext cx="792087" cy="617"/>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userDrawn="1"/>
            </p:nvCxnSpPr>
            <p:spPr>
              <a:xfrm>
                <a:off x="7248996" y="6610052"/>
                <a:ext cx="0" cy="44712"/>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941" r:id="rId1"/>
    <p:sldLayoutId id="2147483942" r:id="rId2"/>
  </p:sldLayoutIdLst>
  <p:timing>
    <p:tnLst>
      <p:par>
        <p:cTn id="1" dur="indefinite" restart="never" nodeType="tmRoot"/>
      </p:par>
    </p:tnLst>
  </p:timing>
  <p:hf hdr="0"/>
  <p:txStyles>
    <p:titleStyle>
      <a:lvl1pPr algn="l" defTabSz="457200" rtl="0" eaLnBrk="0" fontAlgn="base" hangingPunct="0">
        <a:spcBef>
          <a:spcPct val="0"/>
        </a:spcBef>
        <a:spcAft>
          <a:spcPct val="0"/>
        </a:spcAft>
        <a:defRPr sz="2500" b="1" kern="1200" cap="all">
          <a:solidFill>
            <a:srgbClr val="404040"/>
          </a:solidFill>
          <a:latin typeface="Arial Black" charset="0"/>
          <a:ea typeface="Arial Black" charset="0"/>
          <a:cs typeface="Arial Black" charset="0"/>
        </a:defRPr>
      </a:lvl1pPr>
      <a:lvl2pPr algn="l" defTabSz="457200" rtl="0" eaLnBrk="0" fontAlgn="base" hangingPunct="0">
        <a:spcBef>
          <a:spcPct val="0"/>
        </a:spcBef>
        <a:spcAft>
          <a:spcPct val="0"/>
        </a:spcAft>
        <a:defRPr sz="2500" b="1">
          <a:solidFill>
            <a:srgbClr val="404040"/>
          </a:solidFill>
          <a:latin typeface="Arial Black" pitchFamily="34" charset="0"/>
          <a:ea typeface="Arial Black" pitchFamily="34" charset="0"/>
          <a:cs typeface="Arial Black" pitchFamily="34" charset="0"/>
        </a:defRPr>
      </a:lvl2pPr>
      <a:lvl3pPr algn="l" defTabSz="457200" rtl="0" eaLnBrk="0" fontAlgn="base" hangingPunct="0">
        <a:spcBef>
          <a:spcPct val="0"/>
        </a:spcBef>
        <a:spcAft>
          <a:spcPct val="0"/>
        </a:spcAft>
        <a:defRPr sz="2500" b="1">
          <a:solidFill>
            <a:srgbClr val="404040"/>
          </a:solidFill>
          <a:latin typeface="Arial Black" pitchFamily="34" charset="0"/>
          <a:ea typeface="Arial Black" pitchFamily="34" charset="0"/>
          <a:cs typeface="Arial Black" pitchFamily="34" charset="0"/>
        </a:defRPr>
      </a:lvl3pPr>
      <a:lvl4pPr algn="l" defTabSz="457200" rtl="0" eaLnBrk="0" fontAlgn="base" hangingPunct="0">
        <a:spcBef>
          <a:spcPct val="0"/>
        </a:spcBef>
        <a:spcAft>
          <a:spcPct val="0"/>
        </a:spcAft>
        <a:defRPr sz="2500" b="1">
          <a:solidFill>
            <a:srgbClr val="404040"/>
          </a:solidFill>
          <a:latin typeface="Arial Black" pitchFamily="34" charset="0"/>
          <a:ea typeface="Arial Black" pitchFamily="34" charset="0"/>
          <a:cs typeface="Arial Black" pitchFamily="34" charset="0"/>
        </a:defRPr>
      </a:lvl4pPr>
      <a:lvl5pPr algn="l" defTabSz="457200" rtl="0" eaLnBrk="0" fontAlgn="base" hangingPunct="0">
        <a:spcBef>
          <a:spcPct val="0"/>
        </a:spcBef>
        <a:spcAft>
          <a:spcPct val="0"/>
        </a:spcAft>
        <a:defRPr sz="2500" b="1">
          <a:solidFill>
            <a:srgbClr val="404040"/>
          </a:solidFill>
          <a:latin typeface="Arial Black" pitchFamily="34" charset="0"/>
          <a:ea typeface="Arial Black" pitchFamily="34" charset="0"/>
          <a:cs typeface="Arial Black" pitchFamily="34" charset="0"/>
        </a:defRPr>
      </a:lvl5pPr>
      <a:lvl6pPr marL="4572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9pPr>
    </p:titleStyle>
    <p:bodyStyle>
      <a:lvl1pPr marL="177800" indent="-177800" algn="l" defTabSz="457200" rtl="0" eaLnBrk="0" fontAlgn="base" hangingPunct="0">
        <a:spcBef>
          <a:spcPct val="20000"/>
        </a:spcBef>
        <a:spcAft>
          <a:spcPct val="0"/>
        </a:spcAft>
        <a:buClr>
          <a:srgbClr val="9F5BEF"/>
        </a:buClr>
        <a:buSzPct val="100000"/>
        <a:buFont typeface="Arial" pitchFamily="34" charset="0"/>
        <a:buChar char="■"/>
        <a:defRPr kern="1200">
          <a:solidFill>
            <a:srgbClr val="9F5BEF"/>
          </a:solidFill>
          <a:latin typeface="Arial" charset="0"/>
          <a:ea typeface="Arial" charset="0"/>
          <a:cs typeface="Arial" charset="0"/>
        </a:defRPr>
      </a:lvl1pPr>
      <a:lvl2pPr marL="627063" indent="-169863" algn="l" defTabSz="457200" rtl="0" eaLnBrk="0" fontAlgn="base" hangingPunct="0">
        <a:spcBef>
          <a:spcPct val="20000"/>
        </a:spcBef>
        <a:spcAft>
          <a:spcPct val="0"/>
        </a:spcAft>
        <a:buClr>
          <a:srgbClr val="9F5BEF"/>
        </a:buClr>
        <a:buFont typeface="Arial Italic"/>
        <a:buChar char="■"/>
        <a:defRPr sz="1300" kern="1200">
          <a:solidFill>
            <a:schemeClr val="tx1"/>
          </a:solidFill>
          <a:latin typeface="Arial" charset="0"/>
          <a:ea typeface="Arial" charset="0"/>
          <a:cs typeface="Arial" charset="0"/>
        </a:defRPr>
      </a:lvl2pPr>
      <a:lvl3pPr marL="627063" algn="l" defTabSz="457200" rtl="0" eaLnBrk="0" fontAlgn="base" hangingPunct="0">
        <a:spcBef>
          <a:spcPct val="20000"/>
        </a:spcBef>
        <a:spcAft>
          <a:spcPct val="0"/>
        </a:spcAft>
        <a:buClr>
          <a:srgbClr val="9F5BEF"/>
        </a:buClr>
        <a:buFont typeface="Arial" pitchFamily="34" charset="0"/>
        <a:defRPr sz="1300" kern="1200">
          <a:solidFill>
            <a:schemeClr val="tx1"/>
          </a:solidFill>
          <a:latin typeface="Arial" charset="0"/>
          <a:ea typeface="Arial" charset="0"/>
          <a:cs typeface="Arial" charset="0"/>
        </a:defRPr>
      </a:lvl3pPr>
      <a:lvl4pPr marL="627063" indent="177800" algn="l" defTabSz="457200" rtl="0" eaLnBrk="0" fontAlgn="base" hangingPunct="0">
        <a:spcBef>
          <a:spcPct val="20000"/>
        </a:spcBef>
        <a:spcAft>
          <a:spcPct val="0"/>
        </a:spcAft>
        <a:buClr>
          <a:srgbClr val="9F5BEF"/>
        </a:buClr>
        <a:buFont typeface="Arial" pitchFamily="34" charset="0"/>
        <a:buChar char="–"/>
        <a:defRPr sz="1100" kern="1200">
          <a:solidFill>
            <a:schemeClr val="tx1"/>
          </a:solidFill>
          <a:latin typeface="Arial" charset="0"/>
          <a:ea typeface="Arial" charset="0"/>
          <a:cs typeface="Arial" charset="0"/>
        </a:defRPr>
      </a:lvl4pPr>
      <a:lvl5pPr marL="806450" algn="l" defTabSz="457200" rtl="0" eaLnBrk="0" fontAlgn="base" hangingPunct="0">
        <a:spcBef>
          <a:spcPct val="20000"/>
        </a:spcBef>
        <a:spcAft>
          <a:spcPct val="0"/>
        </a:spcAft>
        <a:buClr>
          <a:srgbClr val="9F5BEF"/>
        </a:buClr>
        <a:buFont typeface="Arial" pitchFamily="34" charset="0"/>
        <a:defRPr sz="11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Image 3" descr="fond-S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Espace réservé du numéro de diapositive 5">
            <a:extLst/>
          </p:cNvPr>
          <p:cNvSpPr>
            <a:spLocks noGrp="1"/>
          </p:cNvSpPr>
          <p:nvPr>
            <p:ph type="sldNum" sz="quarter" idx="4"/>
          </p:nvPr>
        </p:nvSpPr>
        <p:spPr>
          <a:xfrm>
            <a:off x="8250238" y="6391275"/>
            <a:ext cx="3508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1">
                <a:solidFill>
                  <a:srgbClr val="000000"/>
                </a:solidFill>
              </a:defRPr>
            </a:lvl1pPr>
          </a:lstStyle>
          <a:p>
            <a:pPr>
              <a:defRPr/>
            </a:pPr>
            <a:fld id="{09617887-C157-4561-B0C8-D6A7A3304B91}" type="slidenum">
              <a:rPr lang="fr-FR" altLang="fr-FR"/>
              <a:pPr>
                <a:defRPr/>
              </a:pPr>
              <a:t>‹N°›</a:t>
            </a:fld>
            <a:endParaRPr lang="fr-FR" altLang="fr-FR"/>
          </a:p>
        </p:txBody>
      </p:sp>
      <p:pic>
        <p:nvPicPr>
          <p:cNvPr id="3" name="Image 2" descr="min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179" y="5578428"/>
            <a:ext cx="720080" cy="961858"/>
          </a:xfrm>
          <a:prstGeom prst="rect">
            <a:avLst/>
          </a:prstGeom>
          <a:ln w="12700" cmpd="sng">
            <a:solidFill>
              <a:schemeClr val="tx1"/>
            </a:solidFill>
          </a:ln>
        </p:spPr>
      </p:pic>
      <p:pic>
        <p:nvPicPr>
          <p:cNvPr id="25" name="Image 8"/>
          <p:cNvPicPr>
            <a:picLocks noChangeAspect="1"/>
          </p:cNvPicPr>
          <p:nvPr/>
        </p:nvPicPr>
        <p:blipFill>
          <a:blip r:embed="rId5">
            <a:duotone>
              <a:prstClr val="black"/>
              <a:srgbClr val="A9A9A9">
                <a:tint val="45000"/>
                <a:satMod val="400000"/>
              </a:srgbClr>
            </a:duotone>
            <a:extLst>
              <a:ext uri="{28A0092B-C50C-407E-A947-70E740481C1C}">
                <a14:useLocalDpi xmlns:a14="http://schemas.microsoft.com/office/drawing/2010/main" val="0"/>
              </a:ext>
            </a:extLst>
          </a:blip>
          <a:srcRect/>
          <a:stretch>
            <a:fillRect/>
          </a:stretch>
        </p:blipFill>
        <p:spPr bwMode="auto">
          <a:xfrm>
            <a:off x="179512" y="620688"/>
            <a:ext cx="204064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er 32"/>
          <p:cNvGrpSpPr/>
          <p:nvPr/>
        </p:nvGrpSpPr>
        <p:grpSpPr>
          <a:xfrm>
            <a:off x="2771800" y="6453336"/>
            <a:ext cx="3111500" cy="144462"/>
            <a:chOff x="2843808" y="4941168"/>
            <a:chExt cx="3111500" cy="144462"/>
          </a:xfrm>
        </p:grpSpPr>
        <p:pic>
          <p:nvPicPr>
            <p:cNvPr id="34" name="Image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43808" y="4941168"/>
              <a:ext cx="31115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userDrawn="1"/>
          </p:nvSpPr>
          <p:spPr>
            <a:xfrm>
              <a:off x="2843808" y="4941168"/>
              <a:ext cx="2808312" cy="144016"/>
            </a:xfrm>
            <a:prstGeom prst="rect">
              <a:avLst/>
            </a:prstGeom>
            <a:solidFill>
              <a:srgbClr val="858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dirty="0" smtClean="0"/>
                <a:t>LA</a:t>
              </a:r>
              <a:r>
                <a:rPr lang="fr-FR" sz="900" baseline="0" dirty="0" smtClean="0"/>
                <a:t> TRANSFORMATION DE LA VOIE PROFESSIONNELLE</a:t>
              </a:r>
            </a:p>
          </p:txBody>
        </p:sp>
      </p:grpSp>
      <p:grpSp>
        <p:nvGrpSpPr>
          <p:cNvPr id="36" name="Grouper 35"/>
          <p:cNvGrpSpPr/>
          <p:nvPr/>
        </p:nvGrpSpPr>
        <p:grpSpPr>
          <a:xfrm>
            <a:off x="6228184" y="6305128"/>
            <a:ext cx="1030287" cy="350267"/>
            <a:chOff x="6228184" y="6305128"/>
            <a:chExt cx="1030287" cy="350267"/>
          </a:xfrm>
        </p:grpSpPr>
        <p:pic>
          <p:nvPicPr>
            <p:cNvPr id="37" name="Imag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28184" y="6309320"/>
              <a:ext cx="10302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er 37"/>
            <p:cNvGrpSpPr/>
            <p:nvPr userDrawn="1"/>
          </p:nvGrpSpPr>
          <p:grpSpPr>
            <a:xfrm>
              <a:off x="6228184" y="6305128"/>
              <a:ext cx="288032" cy="44712"/>
              <a:chOff x="6228184" y="6126942"/>
              <a:chExt cx="288032" cy="44712"/>
            </a:xfrm>
          </p:grpSpPr>
          <p:cxnSp>
            <p:nvCxnSpPr>
              <p:cNvPr id="42" name="Connecteur droit 41"/>
              <p:cNvCxnSpPr/>
              <p:nvPr userDrawn="1"/>
            </p:nvCxnSpPr>
            <p:spPr>
              <a:xfrm>
                <a:off x="6234534" y="6126942"/>
                <a:ext cx="0" cy="44712"/>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cxnSp>
            <p:nvCxnSpPr>
              <p:cNvPr id="43" name="Connecteur droit 42"/>
              <p:cNvCxnSpPr/>
              <p:nvPr userDrawn="1"/>
            </p:nvCxnSpPr>
            <p:spPr>
              <a:xfrm flipH="1">
                <a:off x="6228184" y="6165304"/>
                <a:ext cx="288032" cy="0"/>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grpSp>
        <p:grpSp>
          <p:nvGrpSpPr>
            <p:cNvPr id="39" name="Grouper 38"/>
            <p:cNvGrpSpPr/>
            <p:nvPr userDrawn="1"/>
          </p:nvGrpSpPr>
          <p:grpSpPr>
            <a:xfrm>
              <a:off x="6460084" y="6610052"/>
              <a:ext cx="792087" cy="44712"/>
              <a:chOff x="6460084" y="6610052"/>
              <a:chExt cx="792087" cy="44712"/>
            </a:xfrm>
          </p:grpSpPr>
          <p:cxnSp>
            <p:nvCxnSpPr>
              <p:cNvPr id="40" name="Connecteur droit 39"/>
              <p:cNvCxnSpPr/>
              <p:nvPr userDrawn="1"/>
            </p:nvCxnSpPr>
            <p:spPr>
              <a:xfrm flipH="1">
                <a:off x="6460084" y="6615233"/>
                <a:ext cx="792087" cy="617"/>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userDrawn="1"/>
            </p:nvCxnSpPr>
            <p:spPr>
              <a:xfrm>
                <a:off x="7248996" y="6610052"/>
                <a:ext cx="0" cy="44712"/>
              </a:xfrm>
              <a:prstGeom prst="line">
                <a:avLst/>
              </a:prstGeom>
              <a:ln w="19050" cmpd="sng">
                <a:solidFill>
                  <a:srgbClr val="858383"/>
                </a:solidFill>
              </a:ln>
              <a:effectLst/>
            </p:spPr>
            <p:style>
              <a:lnRef idx="2">
                <a:schemeClr val="accent1"/>
              </a:lnRef>
              <a:fillRef idx="0">
                <a:schemeClr val="accent1"/>
              </a:fillRef>
              <a:effectRef idx="1">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946" r:id="rId1"/>
  </p:sldLayoutIdLst>
  <p:timing>
    <p:tnLst>
      <p:par>
        <p:cTn id="1" dur="indefinite" restart="never" nodeType="tmRoot"/>
      </p:par>
    </p:tnLst>
  </p:timing>
  <p:hf hdr="0"/>
  <p:txStyles>
    <p:titleStyle>
      <a:lvl1pPr algn="l" defTabSz="457200" rtl="0" eaLnBrk="0" fontAlgn="base" hangingPunct="0">
        <a:spcBef>
          <a:spcPct val="0"/>
        </a:spcBef>
        <a:spcAft>
          <a:spcPct val="0"/>
        </a:spcAft>
        <a:defRPr sz="3200" b="1" kern="1200">
          <a:solidFill>
            <a:srgbClr val="43A5C1"/>
          </a:solidFill>
          <a:latin typeface="Arial Black" charset="0"/>
          <a:ea typeface="Arial Black" charset="0"/>
          <a:cs typeface="Arial Black" charset="0"/>
        </a:defRPr>
      </a:lvl1pPr>
      <a:lvl2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2pPr>
      <a:lvl3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3pPr>
      <a:lvl4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4pPr>
      <a:lvl5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5pPr>
      <a:lvl6pPr marL="4572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9pPr>
    </p:titleStyle>
    <p:bodyStyle>
      <a:lvl1pPr algn="l" defTabSz="457200" rtl="0" eaLnBrk="0" fontAlgn="base" hangingPunct="0">
        <a:spcBef>
          <a:spcPct val="20000"/>
        </a:spcBef>
        <a:spcAft>
          <a:spcPct val="0"/>
        </a:spcAft>
        <a:buFont typeface="Arial" pitchFamily="34" charset="0"/>
        <a:defRPr sz="2800" kern="1200">
          <a:solidFill>
            <a:schemeClr val="tx1"/>
          </a:solidFill>
          <a:latin typeface="Arial" charset="0"/>
          <a:ea typeface="Arial" charset="0"/>
          <a:cs typeface="Arial"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Arial" pitchFamily="34"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Arial"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tmp"/></Relationships>
</file>

<file path=ppt/slides/_rels/slide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diagramLayout" Target="../diagrams/layout1.xml"/><Relationship Id="rId12"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5.png"/><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 Id="rId1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audio" Target="../media/audio8.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pn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4"/>
          <p:cNvSpPr>
            <a:spLocks noGrp="1"/>
          </p:cNvSpPr>
          <p:nvPr>
            <p:ph type="title"/>
          </p:nvPr>
        </p:nvSpPr>
        <p:spPr>
          <a:xfrm>
            <a:off x="3011488" y="1700213"/>
            <a:ext cx="5589587" cy="1080715"/>
          </a:xfrm>
        </p:spPr>
        <p:txBody>
          <a:bodyPr/>
          <a:lstStyle/>
          <a:p>
            <a:pPr algn="ctr"/>
            <a:r>
              <a:rPr lang="fr-FR" altLang="fr-FR" dirty="0" smtClean="0">
                <a:solidFill>
                  <a:schemeClr val="bg1">
                    <a:lumMod val="50000"/>
                  </a:schemeClr>
                </a:solidFill>
                <a:latin typeface="Arial Black" pitchFamily="34" charset="0"/>
                <a:ea typeface="Arial Black" pitchFamily="34" charset="0"/>
                <a:cs typeface="Arial Black" pitchFamily="34" charset="0"/>
              </a:rPr>
              <a:t>La famille des métiers</a:t>
            </a:r>
            <a:br>
              <a:rPr lang="fr-FR" altLang="fr-FR" dirty="0" smtClean="0">
                <a:solidFill>
                  <a:schemeClr val="bg1">
                    <a:lumMod val="50000"/>
                  </a:schemeClr>
                </a:solidFill>
                <a:latin typeface="Arial Black" pitchFamily="34" charset="0"/>
                <a:ea typeface="Arial Black" pitchFamily="34" charset="0"/>
                <a:cs typeface="Arial Black" pitchFamily="34" charset="0"/>
              </a:rPr>
            </a:br>
            <a:r>
              <a:rPr lang="fr-FR" altLang="fr-FR" sz="2400" dirty="0" smtClean="0">
                <a:solidFill>
                  <a:schemeClr val="bg1">
                    <a:lumMod val="50000"/>
                  </a:schemeClr>
                </a:solidFill>
                <a:latin typeface="Arial Black" pitchFamily="34" charset="0"/>
                <a:ea typeface="Arial Black" pitchFamily="34" charset="0"/>
                <a:cs typeface="Arial Black" pitchFamily="34" charset="0"/>
              </a:rPr>
              <a:t>« Hôtellerie-restauration »</a:t>
            </a:r>
          </a:p>
        </p:txBody>
      </p:sp>
      <p:sp>
        <p:nvSpPr>
          <p:cNvPr id="11267" name="Espace réservé du numéro de diapositive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spcBef>
                <a:spcPct val="0"/>
              </a:spcBef>
              <a:buFontTx/>
              <a:buNone/>
            </a:pPr>
            <a:fld id="{5C32EE25-5A07-467B-A5D2-CB23E70ECD28}" type="slidenum">
              <a:rPr lang="fr-FR" altLang="fr-FR" sz="1000" smtClean="0">
                <a:solidFill>
                  <a:srgbClr val="000000"/>
                </a:solidFill>
                <a:latin typeface="Calibri" pitchFamily="34" charset="0"/>
              </a:rPr>
              <a:pPr>
                <a:spcBef>
                  <a:spcPct val="0"/>
                </a:spcBef>
                <a:buFontTx/>
                <a:buNone/>
              </a:pPr>
              <a:t>1</a:t>
            </a:fld>
            <a:endParaRPr lang="fr-FR" altLang="fr-FR" sz="1000" dirty="0" smtClean="0">
              <a:solidFill>
                <a:srgbClr val="000000"/>
              </a:solidFill>
              <a:latin typeface="Calibri" pitchFamily="34" charset="0"/>
            </a:endParaRPr>
          </a:p>
        </p:txBody>
      </p:sp>
      <p:sp>
        <p:nvSpPr>
          <p:cNvPr id="4" name="Titre 4"/>
          <p:cNvSpPr txBox="1">
            <a:spLocks/>
          </p:cNvSpPr>
          <p:nvPr/>
        </p:nvSpPr>
        <p:spPr>
          <a:xfrm>
            <a:off x="4675007" y="3284984"/>
            <a:ext cx="4435114" cy="432048"/>
          </a:xfrm>
          <a:prstGeom prst="rect">
            <a:avLst/>
          </a:prstGeom>
        </p:spPr>
        <p:txBody>
          <a:bodyPr/>
          <a:lstStyle>
            <a:lvl1pPr algn="l" defTabSz="457200" rtl="0" eaLnBrk="0" fontAlgn="base" hangingPunct="0">
              <a:spcBef>
                <a:spcPct val="0"/>
              </a:spcBef>
              <a:spcAft>
                <a:spcPct val="0"/>
              </a:spcAft>
              <a:defRPr sz="3200" b="1" kern="1200">
                <a:solidFill>
                  <a:srgbClr val="9F5BEF"/>
                </a:solidFill>
                <a:latin typeface="Arial Black" charset="0"/>
                <a:ea typeface="Arial Black" charset="0"/>
                <a:cs typeface="Arial Black" charset="0"/>
              </a:defRPr>
            </a:lvl1pPr>
            <a:lvl2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2pPr>
            <a:lvl3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3pPr>
            <a:lvl4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4pPr>
            <a:lvl5pPr algn="l" defTabSz="457200" rtl="0" eaLnBrk="0" fontAlgn="base" hangingPunct="0">
              <a:spcBef>
                <a:spcPct val="0"/>
              </a:spcBef>
              <a:spcAft>
                <a:spcPct val="0"/>
              </a:spcAft>
              <a:defRPr sz="3200" b="1">
                <a:solidFill>
                  <a:srgbClr val="43A5C1"/>
                </a:solidFill>
                <a:latin typeface="Arial Black" pitchFamily="34" charset="0"/>
                <a:ea typeface="Arial Black" pitchFamily="34" charset="0"/>
                <a:cs typeface="Arial Black" pitchFamily="34" charset="0"/>
              </a:defRPr>
            </a:lvl5pPr>
            <a:lvl6pPr marL="4572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3200" b="1">
                <a:solidFill>
                  <a:srgbClr val="43A5C1"/>
                </a:solidFill>
                <a:latin typeface="Arial Black" pitchFamily="34" charset="0"/>
                <a:ea typeface="Arial Black" pitchFamily="34" charset="0"/>
                <a:cs typeface="Arial Black" pitchFamily="34" charset="0"/>
              </a:defRPr>
            </a:lvl9pPr>
          </a:lstStyle>
          <a:p>
            <a:pPr algn="ctr"/>
            <a:r>
              <a:rPr lang="fr-FR" altLang="fr-FR" sz="2000" dirty="0" smtClean="0">
                <a:solidFill>
                  <a:schemeClr val="tx1"/>
                </a:solidFill>
                <a:latin typeface="Arial Black" pitchFamily="34" charset="0"/>
                <a:ea typeface="Arial Black" pitchFamily="34" charset="0"/>
                <a:cs typeface="Arial Black" pitchFamily="34" charset="0"/>
              </a:rPr>
              <a:t>septembre 2020</a:t>
            </a:r>
          </a:p>
        </p:txBody>
      </p:sp>
      <p:sp>
        <p:nvSpPr>
          <p:cNvPr id="2" name="ZoneTexte 1"/>
          <p:cNvSpPr txBox="1"/>
          <p:nvPr/>
        </p:nvSpPr>
        <p:spPr>
          <a:xfrm>
            <a:off x="5580112" y="4688850"/>
            <a:ext cx="3024336" cy="523220"/>
          </a:xfrm>
          <a:prstGeom prst="rect">
            <a:avLst/>
          </a:prstGeom>
          <a:noFill/>
        </p:spPr>
        <p:txBody>
          <a:bodyPr wrap="square" rtlCol="0">
            <a:spAutoFit/>
          </a:bodyPr>
          <a:lstStyle/>
          <a:p>
            <a:pPr algn="ctr"/>
            <a:r>
              <a:rPr lang="fr-FR" sz="1400" i="1" dirty="0" smtClean="0">
                <a:solidFill>
                  <a:schemeClr val="tx1">
                    <a:lumMod val="50000"/>
                    <a:lumOff val="50000"/>
                  </a:schemeClr>
                </a:solidFill>
                <a:latin typeface="Arial Narrow" panose="020B0606020202030204" pitchFamily="34" charset="0"/>
              </a:rPr>
              <a:t>Lucette </a:t>
            </a:r>
            <a:r>
              <a:rPr lang="fr-FR" sz="1400" i="1" dirty="0" err="1" smtClean="0">
                <a:solidFill>
                  <a:schemeClr val="tx1">
                    <a:lumMod val="50000"/>
                    <a:lumOff val="50000"/>
                  </a:schemeClr>
                </a:solidFill>
                <a:latin typeface="Arial Narrow" panose="020B0606020202030204" pitchFamily="34" charset="0"/>
              </a:rPr>
              <a:t>Poletti</a:t>
            </a:r>
            <a:r>
              <a:rPr lang="fr-FR" sz="1400" i="1" dirty="0" smtClean="0">
                <a:solidFill>
                  <a:schemeClr val="tx1">
                    <a:lumMod val="50000"/>
                    <a:lumOff val="50000"/>
                  </a:schemeClr>
                </a:solidFill>
                <a:latin typeface="Arial Narrow" panose="020B0606020202030204" pitchFamily="34" charset="0"/>
              </a:rPr>
              <a:t> – Mathieu </a:t>
            </a:r>
            <a:r>
              <a:rPr lang="fr-FR" sz="1400" i="1" dirty="0" err="1" smtClean="0">
                <a:solidFill>
                  <a:schemeClr val="tx1">
                    <a:lumMod val="50000"/>
                    <a:lumOff val="50000"/>
                  </a:schemeClr>
                </a:solidFill>
                <a:latin typeface="Arial Narrow" panose="020B0606020202030204" pitchFamily="34" charset="0"/>
              </a:rPr>
              <a:t>Simonneau</a:t>
            </a:r>
            <a:endParaRPr lang="fr-FR" sz="1400" i="1" dirty="0" smtClean="0">
              <a:solidFill>
                <a:schemeClr val="tx1">
                  <a:lumMod val="50000"/>
                  <a:lumOff val="50000"/>
                </a:schemeClr>
              </a:solidFill>
              <a:latin typeface="Arial Narrow" panose="020B0606020202030204" pitchFamily="34" charset="0"/>
            </a:endParaRPr>
          </a:p>
          <a:p>
            <a:pPr algn="ctr"/>
            <a:r>
              <a:rPr lang="fr-FR" sz="1400" i="1" dirty="0" smtClean="0">
                <a:solidFill>
                  <a:schemeClr val="tx1">
                    <a:lumMod val="50000"/>
                    <a:lumOff val="50000"/>
                  </a:schemeClr>
                </a:solidFill>
                <a:latin typeface="Arial Narrow" panose="020B0606020202030204" pitchFamily="34" charset="0"/>
              </a:rPr>
              <a:t>Groupe de travail national</a:t>
            </a:r>
            <a:endParaRPr lang="fr-FR" sz="1400" i="1" dirty="0">
              <a:solidFill>
                <a:schemeClr val="tx1">
                  <a:lumMod val="50000"/>
                  <a:lumOff val="50000"/>
                </a:schemeClr>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F5BEF"/>
              </a:buClr>
              <a:buSzPct val="100000"/>
              <a:buFont typeface="Arial" pitchFamily="34" charset="0"/>
              <a:buChar char="■"/>
              <a:defRPr>
                <a:solidFill>
                  <a:srgbClr val="9F5BEF"/>
                </a:solidFill>
                <a:latin typeface="Arial" pitchFamily="34" charset="0"/>
                <a:cs typeface="Arial" pitchFamily="34" charset="0"/>
              </a:defRPr>
            </a:lvl1pPr>
            <a:lvl2pPr marL="742950" indent="-285750">
              <a:spcBef>
                <a:spcPct val="20000"/>
              </a:spcBef>
              <a:buClr>
                <a:srgbClr val="9F5BEF"/>
              </a:buClr>
              <a:buFont typeface="Arial Italic"/>
              <a:buChar char="■"/>
              <a:defRPr sz="1300">
                <a:solidFill>
                  <a:schemeClr val="tx1"/>
                </a:solidFill>
                <a:latin typeface="Arial" pitchFamily="34" charset="0"/>
                <a:cs typeface="Arial" pitchFamily="34" charset="0"/>
              </a:defRPr>
            </a:lvl2pPr>
            <a:lvl3pPr marL="1143000" indent="-228600">
              <a:spcBef>
                <a:spcPct val="20000"/>
              </a:spcBef>
              <a:buClr>
                <a:srgbClr val="9F5BEF"/>
              </a:buClr>
              <a:buFont typeface="Arial" pitchFamily="34" charset="0"/>
              <a:defRPr sz="1300">
                <a:solidFill>
                  <a:schemeClr val="tx1"/>
                </a:solidFill>
                <a:latin typeface="Arial" pitchFamily="34" charset="0"/>
                <a:cs typeface="Arial" pitchFamily="34" charset="0"/>
              </a:defRPr>
            </a:lvl3pPr>
            <a:lvl4pPr marL="1600200" indent="-228600">
              <a:spcBef>
                <a:spcPct val="20000"/>
              </a:spcBef>
              <a:buClr>
                <a:srgbClr val="9F5BEF"/>
              </a:buClr>
              <a:buFont typeface="Arial" pitchFamily="34" charset="0"/>
              <a:buChar char="–"/>
              <a:defRPr sz="1100">
                <a:solidFill>
                  <a:schemeClr val="tx1"/>
                </a:solidFill>
                <a:latin typeface="Arial" pitchFamily="34" charset="0"/>
                <a:cs typeface="Arial" pitchFamily="34" charset="0"/>
              </a:defRPr>
            </a:lvl4pPr>
            <a:lvl5pPr marL="2057400" indent="-228600">
              <a:spcBef>
                <a:spcPct val="20000"/>
              </a:spcBef>
              <a:buClr>
                <a:srgbClr val="9F5BEF"/>
              </a:buClr>
              <a:buFont typeface="Arial" pitchFamily="34" charset="0"/>
              <a:defRPr sz="1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9pPr>
          </a:lstStyle>
          <a:p>
            <a:pPr>
              <a:spcBef>
                <a:spcPct val="0"/>
              </a:spcBef>
              <a:buClrTx/>
              <a:buSzTx/>
              <a:buFontTx/>
              <a:buNone/>
            </a:pPr>
            <a:fld id="{E1C6AE21-CA45-4DFA-9787-C0CEB7F4EF38}" type="slidenum">
              <a:rPr lang="fr-FR" altLang="fr-FR" smtClean="0">
                <a:solidFill>
                  <a:srgbClr val="404040"/>
                </a:solidFill>
              </a:rPr>
              <a:pPr>
                <a:spcBef>
                  <a:spcPct val="0"/>
                </a:spcBef>
                <a:buClrTx/>
                <a:buSzTx/>
                <a:buFontTx/>
                <a:buNone/>
              </a:pPr>
              <a:t>10</a:t>
            </a:fld>
            <a:endParaRPr lang="fr-FR" altLang="fr-FR" dirty="0" smtClean="0">
              <a:solidFill>
                <a:srgbClr val="404040"/>
              </a:solidFill>
            </a:endParaRPr>
          </a:p>
        </p:txBody>
      </p:sp>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sp>
        <p:nvSpPr>
          <p:cNvPr id="27" name="ZoneTexte 26"/>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Indication des attendus pour la classe de seconde</a:t>
            </a:r>
            <a:endParaRPr lang="fr-FR" dirty="0">
              <a:latin typeface="Arial Black" panose="020B0A04020102020204" pitchFamily="34" charset="0"/>
            </a:endParaRPr>
          </a:p>
        </p:txBody>
      </p:sp>
      <p:sp>
        <p:nvSpPr>
          <p:cNvPr id="28" name="Rectangle 27"/>
          <p:cNvSpPr/>
          <p:nvPr/>
        </p:nvSpPr>
        <p:spPr>
          <a:xfrm>
            <a:off x="4067944" y="919753"/>
            <a:ext cx="4427984" cy="923330"/>
          </a:xfrm>
          <a:prstGeom prst="rect">
            <a:avLst/>
          </a:prstGeom>
        </p:spPr>
        <p:txBody>
          <a:bodyPr wrap="square">
            <a:spAutoFit/>
          </a:bodyPr>
          <a:lstStyle/>
          <a:p>
            <a:pPr algn="ctr"/>
            <a:r>
              <a:rPr lang="fr-FR" b="1" dirty="0" smtClean="0">
                <a:latin typeface="Arial" panose="020B0604020202020204" pitchFamily="34" charset="0"/>
              </a:rPr>
              <a:t>Le groupe de travail a précisé pour chaque compétence </a:t>
            </a:r>
          </a:p>
          <a:p>
            <a:pPr algn="ctr"/>
            <a:r>
              <a:rPr lang="fr-FR" b="1" dirty="0" smtClean="0">
                <a:latin typeface="Arial" panose="020B0604020202020204" pitchFamily="34" charset="0"/>
              </a:rPr>
              <a:t>les attendus pour la classe de seconde</a:t>
            </a:r>
            <a:endParaRPr lang="fr-FR" b="1" dirty="0">
              <a:latin typeface="Arial" panose="020B0604020202020204" pitchFamily="34" charset="0"/>
            </a:endParaRPr>
          </a:p>
        </p:txBody>
      </p:sp>
      <p:pic>
        <p:nvPicPr>
          <p:cNvPr id="2" name="Picture 2" descr="Attention Les Points 3D Humaine Un Doigt Image Avec Un Tracé D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060848"/>
            <a:ext cx="2337290" cy="2337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336409"/>
            <a:ext cx="508127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p:nvPr/>
        </p:nvCxnSpPr>
        <p:spPr>
          <a:xfrm>
            <a:off x="7164288" y="1843083"/>
            <a:ext cx="391038" cy="1051853"/>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411760" y="6095730"/>
            <a:ext cx="5400600" cy="307777"/>
          </a:xfrm>
          <a:prstGeom prst="rect">
            <a:avLst/>
          </a:prstGeom>
          <a:solidFill>
            <a:schemeClr val="accent1">
              <a:lumMod val="40000"/>
              <a:lumOff val="60000"/>
            </a:schemeClr>
          </a:solidFill>
          <a:ln>
            <a:noFill/>
            <a:prstDash val="sysDot"/>
          </a:ln>
        </p:spPr>
        <p:txBody>
          <a:bodyPr wrap="square">
            <a:spAutoFit/>
          </a:bodyPr>
          <a:lstStyle/>
          <a:p>
            <a:pPr algn="ctr"/>
            <a:r>
              <a:rPr lang="fr-FR" sz="1400" dirty="0" smtClean="0">
                <a:latin typeface="Arial" panose="020B0604020202020204" pitchFamily="34" charset="0"/>
              </a:rPr>
              <a:t>Cette approche permet une harmonie au niveau national</a:t>
            </a:r>
          </a:p>
        </p:txBody>
      </p:sp>
      <p:sp>
        <p:nvSpPr>
          <p:cNvPr id="10" name="ZoneTexte 9"/>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17685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10MS.wav"/>
                                        </p:tgtEl>
                                      </p:cMediaNode>
                                    </p:audio>
                                  </p:subTnLst>
                                </p:cTn>
                              </p:par>
                            </p:childTnLst>
                          </p:cTn>
                        </p:par>
                        <p:par>
                          <p:cTn id="8" fill="hold">
                            <p:stCondLst>
                              <p:cond delay="1500"/>
                            </p:stCondLst>
                            <p:childTnLst>
                              <p:par>
                                <p:cTn id="9" presetID="53" presetClass="entr" presetSubtype="16"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par>
                          <p:cTn id="14" fill="hold">
                            <p:stCondLst>
                              <p:cond delay="2750"/>
                            </p:stCondLst>
                            <p:childTnLst>
                              <p:par>
                                <p:cTn id="15" presetID="22" presetClass="entr" presetSubtype="8" fill="hold" grpId="0" nodeType="after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1000"/>
                                        <p:tgtEl>
                                          <p:spTgt spid="28"/>
                                        </p:tgtEl>
                                      </p:cBhvr>
                                    </p:animEffect>
                                  </p:childTnLst>
                                </p:cTn>
                              </p:par>
                            </p:childTnLst>
                          </p:cTn>
                        </p:par>
                        <p:par>
                          <p:cTn id="18" fill="hold">
                            <p:stCondLst>
                              <p:cond delay="4250"/>
                            </p:stCondLst>
                            <p:childTnLst>
                              <p:par>
                                <p:cTn id="19" presetID="22" presetClass="entr" presetSubtype="1"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1000"/>
                                        <p:tgtEl>
                                          <p:spTgt spid="7"/>
                                        </p:tgtEl>
                                      </p:cBhvr>
                                    </p:animEffect>
                                  </p:childTnLst>
                                </p:cTn>
                              </p:par>
                            </p:childTnLst>
                          </p:cTn>
                        </p:par>
                        <p:par>
                          <p:cTn id="22" fill="hold">
                            <p:stCondLst>
                              <p:cond delay="5750"/>
                            </p:stCondLst>
                            <p:childTnLst>
                              <p:par>
                                <p:cTn id="23" presetID="16" presetClass="entr" presetSubtype="37"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barn(outVertical)">
                                      <p:cBhvr>
                                        <p:cTn id="25" dur="1000"/>
                                        <p:tgtEl>
                                          <p:spTgt spid="4"/>
                                        </p:tgtEl>
                                      </p:cBhvr>
                                    </p:animEffect>
                                  </p:childTnLst>
                                </p:cTn>
                              </p:par>
                            </p:childTnLst>
                          </p:cTn>
                        </p:par>
                        <p:par>
                          <p:cTn id="26" fill="hold">
                            <p:stCondLst>
                              <p:cond delay="7250"/>
                            </p:stCondLst>
                            <p:childTnLst>
                              <p:par>
                                <p:cTn id="27" presetID="22" presetClass="entr" presetSubtype="4" fill="hold" grpId="0" nodeType="afterEffect">
                                  <p:stCondLst>
                                    <p:cond delay="125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F5BEF"/>
              </a:buClr>
              <a:buSzPct val="100000"/>
              <a:buFont typeface="Arial" pitchFamily="34" charset="0"/>
              <a:buChar char="■"/>
              <a:defRPr>
                <a:solidFill>
                  <a:srgbClr val="9F5BEF"/>
                </a:solidFill>
                <a:latin typeface="Arial" pitchFamily="34" charset="0"/>
                <a:cs typeface="Arial" pitchFamily="34" charset="0"/>
              </a:defRPr>
            </a:lvl1pPr>
            <a:lvl2pPr marL="742950" indent="-285750">
              <a:spcBef>
                <a:spcPct val="20000"/>
              </a:spcBef>
              <a:buClr>
                <a:srgbClr val="9F5BEF"/>
              </a:buClr>
              <a:buFont typeface="Arial Italic"/>
              <a:buChar char="■"/>
              <a:defRPr sz="1300">
                <a:solidFill>
                  <a:schemeClr val="tx1"/>
                </a:solidFill>
                <a:latin typeface="Arial" pitchFamily="34" charset="0"/>
                <a:cs typeface="Arial" pitchFamily="34" charset="0"/>
              </a:defRPr>
            </a:lvl2pPr>
            <a:lvl3pPr marL="1143000" indent="-228600">
              <a:spcBef>
                <a:spcPct val="20000"/>
              </a:spcBef>
              <a:buClr>
                <a:srgbClr val="9F5BEF"/>
              </a:buClr>
              <a:buFont typeface="Arial" pitchFamily="34" charset="0"/>
              <a:defRPr sz="1300">
                <a:solidFill>
                  <a:schemeClr val="tx1"/>
                </a:solidFill>
                <a:latin typeface="Arial" pitchFamily="34" charset="0"/>
                <a:cs typeface="Arial" pitchFamily="34" charset="0"/>
              </a:defRPr>
            </a:lvl3pPr>
            <a:lvl4pPr marL="1600200" indent="-228600">
              <a:spcBef>
                <a:spcPct val="20000"/>
              </a:spcBef>
              <a:buClr>
                <a:srgbClr val="9F5BEF"/>
              </a:buClr>
              <a:buFont typeface="Arial" pitchFamily="34" charset="0"/>
              <a:buChar char="–"/>
              <a:defRPr sz="1100">
                <a:solidFill>
                  <a:schemeClr val="tx1"/>
                </a:solidFill>
                <a:latin typeface="Arial" pitchFamily="34" charset="0"/>
                <a:cs typeface="Arial" pitchFamily="34" charset="0"/>
              </a:defRPr>
            </a:lvl4pPr>
            <a:lvl5pPr marL="2057400" indent="-228600">
              <a:spcBef>
                <a:spcPct val="20000"/>
              </a:spcBef>
              <a:buClr>
                <a:srgbClr val="9F5BEF"/>
              </a:buClr>
              <a:buFont typeface="Arial" pitchFamily="34" charset="0"/>
              <a:defRPr sz="1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9pPr>
          </a:lstStyle>
          <a:p>
            <a:pPr>
              <a:spcBef>
                <a:spcPct val="0"/>
              </a:spcBef>
              <a:buClrTx/>
              <a:buSzTx/>
              <a:buFontTx/>
              <a:buNone/>
            </a:pPr>
            <a:fld id="{E1C6AE21-CA45-4DFA-9787-C0CEB7F4EF38}" type="slidenum">
              <a:rPr lang="fr-FR" altLang="fr-FR" smtClean="0">
                <a:solidFill>
                  <a:srgbClr val="404040"/>
                </a:solidFill>
              </a:rPr>
              <a:pPr>
                <a:spcBef>
                  <a:spcPct val="0"/>
                </a:spcBef>
                <a:buClrTx/>
                <a:buSzTx/>
                <a:buFontTx/>
                <a:buNone/>
              </a:pPr>
              <a:t>11</a:t>
            </a:fld>
            <a:endParaRPr lang="fr-FR" altLang="fr-FR" dirty="0" smtClean="0">
              <a:solidFill>
                <a:srgbClr val="404040"/>
              </a:solidFill>
            </a:endParaRPr>
          </a:p>
        </p:txBody>
      </p:sp>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sp>
        <p:nvSpPr>
          <p:cNvPr id="28" name="ZoneTexte 27"/>
          <p:cNvSpPr txBox="1"/>
          <p:nvPr/>
        </p:nvSpPr>
        <p:spPr>
          <a:xfrm>
            <a:off x="1" y="40750"/>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Indication des attendus pour la classe de seconde</a:t>
            </a:r>
            <a:endParaRPr lang="fr-FR" dirty="0">
              <a:latin typeface="Arial Black" panose="020B0A04020102020204" pitchFamily="34" charset="0"/>
            </a:endParaRPr>
          </a:p>
        </p:txBody>
      </p:sp>
      <p:sp>
        <p:nvSpPr>
          <p:cNvPr id="29" name="ZoneTexte 28"/>
          <p:cNvSpPr txBox="1"/>
          <p:nvPr/>
        </p:nvSpPr>
        <p:spPr>
          <a:xfrm>
            <a:off x="496625" y="927284"/>
            <a:ext cx="7848872" cy="338554"/>
          </a:xfrm>
          <a:prstGeom prst="rect">
            <a:avLst/>
          </a:prstGeom>
          <a:noFill/>
          <a:ln>
            <a:no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Ces attendus permettent d’accompagner les équipes….</a:t>
            </a:r>
            <a:endParaRPr lang="fr-FR" sz="1600" b="1" i="1" dirty="0">
              <a:effectLst>
                <a:outerShdw blurRad="38100" dist="38100" dir="2700000" algn="tl">
                  <a:srgbClr val="000000">
                    <a:alpha val="43137"/>
                  </a:srgbClr>
                </a:outerShdw>
              </a:effectLst>
              <a:latin typeface="Arial" panose="020B0604020202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91577" y="1556792"/>
            <a:ext cx="872693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avec flèche 3"/>
          <p:cNvCxnSpPr/>
          <p:nvPr/>
        </p:nvCxnSpPr>
        <p:spPr>
          <a:xfrm flipH="1">
            <a:off x="4139952" y="2204864"/>
            <a:ext cx="2304257" cy="2653131"/>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259632" y="4857995"/>
            <a:ext cx="4028986" cy="523220"/>
          </a:xfrm>
          <a:prstGeom prst="rect">
            <a:avLst/>
          </a:prstGeom>
          <a:ln>
            <a:solidFill>
              <a:schemeClr val="accent4">
                <a:lumMod val="50000"/>
                <a:lumOff val="50000"/>
              </a:schemeClr>
            </a:solidFill>
            <a:prstDash val="sysDot"/>
          </a:ln>
        </p:spPr>
        <p:txBody>
          <a:bodyPr wrap="square">
            <a:spAutoFit/>
          </a:bodyPr>
          <a:lstStyle/>
          <a:p>
            <a:pPr algn="ctr"/>
            <a:r>
              <a:rPr lang="fr-FR" sz="1400" dirty="0" smtClean="0">
                <a:latin typeface="Arial" panose="020B0604020202020204" pitchFamily="34" charset="0"/>
              </a:rPr>
              <a:t>en donnant des conseils pour bien positionner l’approche au niveau « seconde »</a:t>
            </a:r>
          </a:p>
        </p:txBody>
      </p:sp>
      <p:cxnSp>
        <p:nvCxnSpPr>
          <p:cNvPr id="31" name="Connecteur droit avec flèche 30"/>
          <p:cNvCxnSpPr>
            <a:endCxn id="36" idx="0"/>
          </p:cNvCxnSpPr>
          <p:nvPr/>
        </p:nvCxnSpPr>
        <p:spPr>
          <a:xfrm flipH="1">
            <a:off x="7390815" y="3692227"/>
            <a:ext cx="244988" cy="898193"/>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H="1">
            <a:off x="4572000" y="3212976"/>
            <a:ext cx="1845876" cy="1645019"/>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6012160" y="4590420"/>
            <a:ext cx="2757310" cy="738664"/>
          </a:xfrm>
          <a:prstGeom prst="rect">
            <a:avLst/>
          </a:prstGeom>
          <a:ln>
            <a:solidFill>
              <a:schemeClr val="accent4">
                <a:lumMod val="50000"/>
                <a:lumOff val="50000"/>
              </a:schemeClr>
            </a:solidFill>
            <a:prstDash val="sysDot"/>
          </a:ln>
        </p:spPr>
        <p:txBody>
          <a:bodyPr wrap="square">
            <a:spAutoFit/>
          </a:bodyPr>
          <a:lstStyle/>
          <a:p>
            <a:pPr algn="ctr"/>
            <a:r>
              <a:rPr lang="fr-FR" sz="1400" dirty="0" smtClean="0">
                <a:latin typeface="Arial" panose="020B0604020202020204" pitchFamily="34" charset="0"/>
              </a:rPr>
              <a:t>en indiquant des préconisations respectant l’approche « famille des métiers » </a:t>
            </a:r>
          </a:p>
        </p:txBody>
      </p:sp>
      <p:sp>
        <p:nvSpPr>
          <p:cNvPr id="12" name="ZoneTexte 11"/>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12172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11MS.wav"/>
                                        </p:tgtEl>
                                      </p:cMediaNode>
                                    </p:audio>
                                  </p:subTnLst>
                                </p:cTn>
                              </p:par>
                            </p:childTnLst>
                          </p:cTn>
                        </p:par>
                        <p:par>
                          <p:cTn id="8" fill="hold">
                            <p:stCondLst>
                              <p:cond delay="1000"/>
                            </p:stCondLst>
                            <p:childTnLst>
                              <p:par>
                                <p:cTn id="9" presetID="16" presetClass="entr" presetSubtype="37" fill="hold" nodeType="afterEffect">
                                  <p:stCondLst>
                                    <p:cond delay="750"/>
                                  </p:stCondLst>
                                  <p:childTnLst>
                                    <p:set>
                                      <p:cBhvr>
                                        <p:cTn id="10" dur="1" fill="hold">
                                          <p:stCondLst>
                                            <p:cond delay="0"/>
                                          </p:stCondLst>
                                        </p:cTn>
                                        <p:tgtEl>
                                          <p:spTgt spid="2050"/>
                                        </p:tgtEl>
                                        <p:attrNameLst>
                                          <p:attrName>style.visibility</p:attrName>
                                        </p:attrNameLst>
                                      </p:cBhvr>
                                      <p:to>
                                        <p:strVal val="visible"/>
                                      </p:to>
                                    </p:set>
                                    <p:animEffect transition="in" filter="barn(outVertical)">
                                      <p:cBhvr>
                                        <p:cTn id="11" dur="1000"/>
                                        <p:tgtEl>
                                          <p:spTgt spid="2050"/>
                                        </p:tgtEl>
                                      </p:cBhvr>
                                    </p:animEffect>
                                  </p:childTnLst>
                                </p:cTn>
                              </p:par>
                            </p:childTnLst>
                          </p:cTn>
                        </p:par>
                        <p:par>
                          <p:cTn id="12" fill="hold">
                            <p:stCondLst>
                              <p:cond delay="2750"/>
                            </p:stCondLst>
                            <p:childTnLst>
                              <p:par>
                                <p:cTn id="13" presetID="22" presetClass="entr" presetSubtype="1"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000"/>
                                        <p:tgtEl>
                                          <p:spTgt spid="4"/>
                                        </p:tgtEl>
                                      </p:cBhvr>
                                    </p:animEffect>
                                  </p:childTnLst>
                                </p:cTn>
                              </p:par>
                            </p:childTnLst>
                          </p:cTn>
                        </p:par>
                        <p:par>
                          <p:cTn id="16" fill="hold">
                            <p:stCondLst>
                              <p:cond delay="4250"/>
                            </p:stCondLst>
                            <p:childTnLst>
                              <p:par>
                                <p:cTn id="17" presetID="22" presetClass="entr" presetSubtype="2" fill="hold" nodeType="afterEffect">
                                  <p:stCondLst>
                                    <p:cond delay="50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1000"/>
                                        <p:tgtEl>
                                          <p:spTgt spid="33"/>
                                        </p:tgtEl>
                                      </p:cBhvr>
                                    </p:animEffect>
                                  </p:childTnLst>
                                </p:cTn>
                              </p:par>
                            </p:childTnLst>
                          </p:cTn>
                        </p:par>
                        <p:par>
                          <p:cTn id="20" fill="hold">
                            <p:stCondLst>
                              <p:cond delay="5750"/>
                            </p:stCondLst>
                            <p:childTnLst>
                              <p:par>
                                <p:cTn id="21" presetID="22" presetClass="entr" presetSubtype="8" fill="hold" grpId="0" nodeType="afterEffect">
                                  <p:stCondLst>
                                    <p:cond delay="50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7250"/>
                            </p:stCondLst>
                            <p:childTnLst>
                              <p:par>
                                <p:cTn id="25" presetID="22" presetClass="entr" presetSubtype="1" fill="hold" nodeType="afterEffect">
                                  <p:stCondLst>
                                    <p:cond delay="50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1000"/>
                                        <p:tgtEl>
                                          <p:spTgt spid="31"/>
                                        </p:tgtEl>
                                      </p:cBhvr>
                                    </p:animEffect>
                                  </p:childTnLst>
                                </p:cTn>
                              </p:par>
                            </p:childTnLst>
                          </p:cTn>
                        </p:par>
                        <p:par>
                          <p:cTn id="28" fill="hold">
                            <p:stCondLst>
                              <p:cond delay="8750"/>
                            </p:stCondLst>
                            <p:childTnLst>
                              <p:par>
                                <p:cTn id="29" presetID="22" presetClass="entr" presetSubtype="8" fill="hold" grpId="0" nodeType="afterEffect">
                                  <p:stCondLst>
                                    <p:cond delay="50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F5BEF"/>
              </a:buClr>
              <a:buSzPct val="100000"/>
              <a:buFont typeface="Arial" pitchFamily="34" charset="0"/>
              <a:buChar char="■"/>
              <a:defRPr>
                <a:solidFill>
                  <a:srgbClr val="9F5BEF"/>
                </a:solidFill>
                <a:latin typeface="Arial" pitchFamily="34" charset="0"/>
                <a:cs typeface="Arial" pitchFamily="34" charset="0"/>
              </a:defRPr>
            </a:lvl1pPr>
            <a:lvl2pPr marL="742950" indent="-285750">
              <a:spcBef>
                <a:spcPct val="20000"/>
              </a:spcBef>
              <a:buClr>
                <a:srgbClr val="9F5BEF"/>
              </a:buClr>
              <a:buFont typeface="Arial Italic"/>
              <a:buChar char="■"/>
              <a:defRPr sz="1300">
                <a:solidFill>
                  <a:schemeClr val="tx1"/>
                </a:solidFill>
                <a:latin typeface="Arial" pitchFamily="34" charset="0"/>
                <a:cs typeface="Arial" pitchFamily="34" charset="0"/>
              </a:defRPr>
            </a:lvl2pPr>
            <a:lvl3pPr marL="1143000" indent="-228600">
              <a:spcBef>
                <a:spcPct val="20000"/>
              </a:spcBef>
              <a:buClr>
                <a:srgbClr val="9F5BEF"/>
              </a:buClr>
              <a:buFont typeface="Arial" pitchFamily="34" charset="0"/>
              <a:defRPr sz="1300">
                <a:solidFill>
                  <a:schemeClr val="tx1"/>
                </a:solidFill>
                <a:latin typeface="Arial" pitchFamily="34" charset="0"/>
                <a:cs typeface="Arial" pitchFamily="34" charset="0"/>
              </a:defRPr>
            </a:lvl3pPr>
            <a:lvl4pPr marL="1600200" indent="-228600">
              <a:spcBef>
                <a:spcPct val="20000"/>
              </a:spcBef>
              <a:buClr>
                <a:srgbClr val="9F5BEF"/>
              </a:buClr>
              <a:buFont typeface="Arial" pitchFamily="34" charset="0"/>
              <a:buChar char="–"/>
              <a:defRPr sz="1100">
                <a:solidFill>
                  <a:schemeClr val="tx1"/>
                </a:solidFill>
                <a:latin typeface="Arial" pitchFamily="34" charset="0"/>
                <a:cs typeface="Arial" pitchFamily="34" charset="0"/>
              </a:defRPr>
            </a:lvl4pPr>
            <a:lvl5pPr marL="2057400" indent="-228600">
              <a:spcBef>
                <a:spcPct val="20000"/>
              </a:spcBef>
              <a:buClr>
                <a:srgbClr val="9F5BEF"/>
              </a:buClr>
              <a:buFont typeface="Arial" pitchFamily="34" charset="0"/>
              <a:defRPr sz="1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9pPr>
          </a:lstStyle>
          <a:p>
            <a:pPr>
              <a:spcBef>
                <a:spcPct val="0"/>
              </a:spcBef>
              <a:buClrTx/>
              <a:buSzTx/>
              <a:buFontTx/>
              <a:buNone/>
            </a:pPr>
            <a:fld id="{E1C6AE21-CA45-4DFA-9787-C0CEB7F4EF38}" type="slidenum">
              <a:rPr lang="fr-FR" altLang="fr-FR" smtClean="0">
                <a:solidFill>
                  <a:srgbClr val="404040"/>
                </a:solidFill>
              </a:rPr>
              <a:pPr>
                <a:spcBef>
                  <a:spcPct val="0"/>
                </a:spcBef>
                <a:buClrTx/>
                <a:buSzTx/>
                <a:buFontTx/>
                <a:buNone/>
              </a:pPr>
              <a:t>12</a:t>
            </a:fld>
            <a:endParaRPr lang="fr-FR" altLang="fr-FR" dirty="0" smtClean="0">
              <a:solidFill>
                <a:srgbClr val="404040"/>
              </a:solidFill>
            </a:endParaRPr>
          </a:p>
        </p:txBody>
      </p:sp>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sp>
        <p:nvSpPr>
          <p:cNvPr id="28" name="ZoneTexte 27"/>
          <p:cNvSpPr txBox="1"/>
          <p:nvPr/>
        </p:nvSpPr>
        <p:spPr>
          <a:xfrm>
            <a:off x="1" y="40750"/>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Indication des attendus pour la classe de seconde</a:t>
            </a:r>
            <a:endParaRPr lang="fr-FR" dirty="0">
              <a:latin typeface="Arial Black" panose="020B0A04020102020204" pitchFamily="34" charset="0"/>
            </a:endParaRPr>
          </a:p>
        </p:txBody>
      </p:sp>
      <p:sp>
        <p:nvSpPr>
          <p:cNvPr id="29" name="ZoneTexte 28"/>
          <p:cNvSpPr txBox="1"/>
          <p:nvPr/>
        </p:nvSpPr>
        <p:spPr>
          <a:xfrm>
            <a:off x="404452" y="758007"/>
            <a:ext cx="8632044" cy="338554"/>
          </a:xfrm>
          <a:prstGeom prst="rect">
            <a:avLst/>
          </a:prstGeom>
          <a:noFill/>
          <a:ln>
            <a:no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Ces attendus permettent d’accompagner les équipes… mais aussi de fixer </a:t>
            </a:r>
            <a:r>
              <a:rPr lang="fr-FR" sz="1600" b="1" i="1" smtClean="0">
                <a:effectLst>
                  <a:outerShdw blurRad="38100" dist="38100" dir="2700000" algn="tl">
                    <a:srgbClr val="000000">
                      <a:alpha val="43137"/>
                    </a:srgbClr>
                  </a:outerShdw>
                </a:effectLst>
                <a:latin typeface="Arial" panose="020B0604020202020204" pitchFamily="34" charset="0"/>
              </a:rPr>
              <a:t>des limites</a:t>
            </a:r>
            <a:endParaRPr lang="fr-FR" sz="1600" b="1" i="1" dirty="0">
              <a:effectLst>
                <a:outerShdw blurRad="38100" dist="38100" dir="2700000" algn="tl">
                  <a:srgbClr val="000000">
                    <a:alpha val="43137"/>
                  </a:srgbClr>
                </a:outerShdw>
              </a:effectLst>
              <a:latin typeface="Arial" panose="020B0604020202020204" pitchFamily="34" charset="0"/>
            </a:endParaRPr>
          </a:p>
        </p:txBody>
      </p:sp>
      <p:sp>
        <p:nvSpPr>
          <p:cNvPr id="30" name="Rectangle 29"/>
          <p:cNvSpPr/>
          <p:nvPr/>
        </p:nvSpPr>
        <p:spPr>
          <a:xfrm>
            <a:off x="6902980" y="1577804"/>
            <a:ext cx="1989500" cy="954107"/>
          </a:xfrm>
          <a:prstGeom prst="rect">
            <a:avLst/>
          </a:prstGeom>
          <a:ln>
            <a:solidFill>
              <a:schemeClr val="accent4">
                <a:lumMod val="50000"/>
                <a:lumOff val="50000"/>
              </a:schemeClr>
            </a:solidFill>
            <a:prstDash val="sysDot"/>
          </a:ln>
        </p:spPr>
        <p:txBody>
          <a:bodyPr wrap="square">
            <a:spAutoFit/>
          </a:bodyPr>
          <a:lstStyle/>
          <a:p>
            <a:pPr algn="ctr"/>
            <a:r>
              <a:rPr lang="fr-FR" sz="1400" dirty="0" smtClean="0">
                <a:latin typeface="Arial" panose="020B0604020202020204" pitchFamily="34" charset="0"/>
              </a:rPr>
              <a:t>en donnant des conseils pour bien positionner l’approche au niveau « seconde »</a:t>
            </a:r>
          </a:p>
        </p:txBody>
      </p:sp>
      <p:sp>
        <p:nvSpPr>
          <p:cNvPr id="36" name="Rectangle 35"/>
          <p:cNvSpPr/>
          <p:nvPr/>
        </p:nvSpPr>
        <p:spPr>
          <a:xfrm>
            <a:off x="5991154" y="3338408"/>
            <a:ext cx="2757310" cy="738664"/>
          </a:xfrm>
          <a:prstGeom prst="rect">
            <a:avLst/>
          </a:prstGeom>
          <a:ln>
            <a:solidFill>
              <a:schemeClr val="accent4">
                <a:lumMod val="50000"/>
                <a:lumOff val="50000"/>
              </a:schemeClr>
            </a:solidFill>
            <a:prstDash val="sysDot"/>
          </a:ln>
        </p:spPr>
        <p:txBody>
          <a:bodyPr wrap="square">
            <a:spAutoFit/>
          </a:bodyPr>
          <a:lstStyle/>
          <a:p>
            <a:pPr algn="ctr"/>
            <a:r>
              <a:rPr lang="fr-FR" sz="1400" dirty="0" smtClean="0">
                <a:latin typeface="Arial" panose="020B0604020202020204" pitchFamily="34" charset="0"/>
              </a:rPr>
              <a:t>en indiquant des préconisations respectant l’approche « famille des métiers » </a:t>
            </a:r>
          </a:p>
        </p:txBody>
      </p:sp>
      <p:pic>
        <p:nvPicPr>
          <p:cNvPr id="40" name="Image 39"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2204864"/>
            <a:ext cx="5133443" cy="805669"/>
          </a:xfrm>
          <a:prstGeom prst="rect">
            <a:avLst/>
          </a:prstGeom>
          <a:ln>
            <a:solidFill>
              <a:srgbClr val="C9DBFF"/>
            </a:solid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34" y="4651219"/>
            <a:ext cx="6609638" cy="115404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cteur droit avec flèche 32"/>
          <p:cNvCxnSpPr/>
          <p:nvPr/>
        </p:nvCxnSpPr>
        <p:spPr>
          <a:xfrm>
            <a:off x="4999790" y="2747355"/>
            <a:ext cx="2294452" cy="561214"/>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endCxn id="30" idx="1"/>
          </p:cNvCxnSpPr>
          <p:nvPr/>
        </p:nvCxnSpPr>
        <p:spPr>
          <a:xfrm flipV="1">
            <a:off x="6057444" y="2054858"/>
            <a:ext cx="845536" cy="552840"/>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355459" y="5926784"/>
            <a:ext cx="2757310" cy="738664"/>
          </a:xfrm>
          <a:prstGeom prst="rect">
            <a:avLst/>
          </a:prstGeom>
          <a:ln>
            <a:solidFill>
              <a:schemeClr val="accent4">
                <a:lumMod val="50000"/>
                <a:lumOff val="50000"/>
              </a:schemeClr>
            </a:solidFill>
            <a:prstDash val="sysDot"/>
          </a:ln>
        </p:spPr>
        <p:txBody>
          <a:bodyPr wrap="square">
            <a:spAutoFit/>
          </a:bodyPr>
          <a:lstStyle/>
          <a:p>
            <a:pPr algn="ctr"/>
            <a:r>
              <a:rPr lang="fr-FR" sz="1400" dirty="0" smtClean="0">
                <a:latin typeface="Arial" panose="020B0604020202020204" pitchFamily="34" charset="0"/>
              </a:rPr>
              <a:t>en indiquant des préconisations respectant l’approche « famille des métiers » </a:t>
            </a:r>
          </a:p>
        </p:txBody>
      </p:sp>
      <p:sp>
        <p:nvSpPr>
          <p:cNvPr id="26" name="Rectangle 25"/>
          <p:cNvSpPr/>
          <p:nvPr/>
        </p:nvSpPr>
        <p:spPr>
          <a:xfrm>
            <a:off x="7046996" y="4441284"/>
            <a:ext cx="1989500" cy="954107"/>
          </a:xfrm>
          <a:prstGeom prst="rect">
            <a:avLst/>
          </a:prstGeom>
          <a:ln>
            <a:solidFill>
              <a:schemeClr val="accent4">
                <a:lumMod val="50000"/>
                <a:lumOff val="50000"/>
              </a:schemeClr>
            </a:solidFill>
            <a:prstDash val="sysDot"/>
          </a:ln>
        </p:spPr>
        <p:txBody>
          <a:bodyPr wrap="square">
            <a:spAutoFit/>
          </a:bodyPr>
          <a:lstStyle/>
          <a:p>
            <a:pPr algn="ctr"/>
            <a:r>
              <a:rPr lang="fr-FR" sz="1400" dirty="0" smtClean="0">
                <a:latin typeface="Arial" panose="020B0604020202020204" pitchFamily="34" charset="0"/>
              </a:rPr>
              <a:t>en donnant des conseils pour bien positionner l’approche au niveau « seconde »</a:t>
            </a:r>
          </a:p>
        </p:txBody>
      </p:sp>
      <p:cxnSp>
        <p:nvCxnSpPr>
          <p:cNvPr id="27" name="Connecteur droit avec flèche 26"/>
          <p:cNvCxnSpPr/>
          <p:nvPr/>
        </p:nvCxnSpPr>
        <p:spPr>
          <a:xfrm flipV="1">
            <a:off x="5991154" y="4798110"/>
            <a:ext cx="1101126" cy="359082"/>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4421061" y="5395391"/>
            <a:ext cx="438971" cy="553889"/>
          </a:xfrm>
          <a:prstGeom prst="straightConnector1">
            <a:avLst/>
          </a:prstGeom>
          <a:ln>
            <a:solidFill>
              <a:schemeClr val="accent4">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2973"/>
          <a:stretch/>
        </p:blipFill>
        <p:spPr bwMode="auto">
          <a:xfrm>
            <a:off x="392355" y="2712854"/>
            <a:ext cx="876413" cy="129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395536" y="1556792"/>
            <a:ext cx="5833648" cy="338554"/>
          </a:xfrm>
          <a:prstGeom prst="rect">
            <a:avLst/>
          </a:prstGeom>
          <a:solidFill>
            <a:srgbClr val="C9DBFF"/>
          </a:solidFill>
        </p:spPr>
        <p:txBody>
          <a:bodyPr wrap="none" rtlCol="0">
            <a:spAutoFit/>
          </a:bodyPr>
          <a:lstStyle/>
          <a:p>
            <a:r>
              <a:rPr lang="fr-FR" sz="1600" dirty="0" smtClean="0">
                <a:latin typeface="Arial Narrow" panose="020B0606020202030204" pitchFamily="34" charset="0"/>
              </a:rPr>
              <a:t>Compétence C1-2 du Bac Pro « Cuisine » : Maîtriser les bases de la cuisine</a:t>
            </a:r>
            <a:endParaRPr lang="fr-FR" sz="1600" dirty="0">
              <a:latin typeface="Arial Narrow" panose="020B0606020202030204" pitchFamily="34" charset="0"/>
            </a:endParaRPr>
          </a:p>
        </p:txBody>
      </p:sp>
      <p:sp>
        <p:nvSpPr>
          <p:cNvPr id="19" name="ZoneTexte 18"/>
          <p:cNvSpPr txBox="1"/>
          <p:nvPr/>
        </p:nvSpPr>
        <p:spPr>
          <a:xfrm>
            <a:off x="2651221" y="1895346"/>
            <a:ext cx="973343" cy="369332"/>
          </a:xfrm>
          <a:prstGeom prst="rect">
            <a:avLst/>
          </a:prstGeom>
          <a:noFill/>
        </p:spPr>
        <p:txBody>
          <a:bodyPr wrap="none" rtlCol="0">
            <a:spAutoFit/>
          </a:bodyPr>
          <a:lstStyle/>
          <a:p>
            <a:r>
              <a:rPr lang="fr-FR" b="1" dirty="0" smtClean="0">
                <a:latin typeface="Arial Narrow" panose="020B0606020202030204" pitchFamily="34" charset="0"/>
              </a:rPr>
              <a:t>attendus</a:t>
            </a:r>
            <a:endParaRPr lang="fr-FR" b="1" dirty="0">
              <a:latin typeface="Arial Narrow" panose="020B0606020202030204" pitchFamily="34" charset="0"/>
            </a:endParaRPr>
          </a:p>
        </p:txBody>
      </p:sp>
      <p:sp>
        <p:nvSpPr>
          <p:cNvPr id="38" name="ZoneTexte 37"/>
          <p:cNvSpPr txBox="1"/>
          <p:nvPr/>
        </p:nvSpPr>
        <p:spPr>
          <a:xfrm>
            <a:off x="410634" y="4149080"/>
            <a:ext cx="6187912" cy="338554"/>
          </a:xfrm>
          <a:prstGeom prst="rect">
            <a:avLst/>
          </a:prstGeom>
          <a:solidFill>
            <a:srgbClr val="FDD3DD"/>
          </a:solidFill>
        </p:spPr>
        <p:txBody>
          <a:bodyPr wrap="none" rtlCol="0">
            <a:spAutoFit/>
          </a:bodyPr>
          <a:lstStyle/>
          <a:p>
            <a:r>
              <a:rPr lang="fr-FR" sz="1600" dirty="0" smtClean="0">
                <a:latin typeface="Arial Narrow" panose="020B0606020202030204" pitchFamily="34" charset="0"/>
              </a:rPr>
              <a:t>Compétence C1-2 du Bac Pro « CSR » : Entretenir des relations professionnelles</a:t>
            </a:r>
            <a:endParaRPr lang="fr-FR" sz="1600" dirty="0">
              <a:latin typeface="Arial Narrow" panose="020B0606020202030204" pitchFamily="34" charset="0"/>
            </a:endParaRPr>
          </a:p>
        </p:txBody>
      </p:sp>
      <p:sp>
        <p:nvSpPr>
          <p:cNvPr id="44" name="ZoneTexte 43"/>
          <p:cNvSpPr txBox="1"/>
          <p:nvPr/>
        </p:nvSpPr>
        <p:spPr>
          <a:xfrm>
            <a:off x="2636986" y="4466553"/>
            <a:ext cx="973343" cy="369332"/>
          </a:xfrm>
          <a:prstGeom prst="rect">
            <a:avLst/>
          </a:prstGeom>
          <a:noFill/>
        </p:spPr>
        <p:txBody>
          <a:bodyPr wrap="none" rtlCol="0">
            <a:spAutoFit/>
          </a:bodyPr>
          <a:lstStyle/>
          <a:p>
            <a:r>
              <a:rPr lang="fr-FR" b="1" dirty="0" smtClean="0">
                <a:latin typeface="Arial Narrow" panose="020B0606020202030204" pitchFamily="34" charset="0"/>
              </a:rPr>
              <a:t>attendus</a:t>
            </a:r>
            <a:endParaRPr lang="fr-FR" b="1" dirty="0">
              <a:latin typeface="Arial Narrow" panose="020B0606020202030204" pitchFamily="34" charset="0"/>
            </a:endParaRPr>
          </a:p>
        </p:txBody>
      </p:sp>
      <p:sp>
        <p:nvSpPr>
          <p:cNvPr id="21" name="ZoneTexte 20"/>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2519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750" fill="hold"/>
                                        <p:tgtEl>
                                          <p:spTgt spid="3074"/>
                                        </p:tgtEl>
                                        <p:attrNameLst>
                                          <p:attrName>ppt_w</p:attrName>
                                        </p:attrNameLst>
                                      </p:cBhvr>
                                      <p:tavLst>
                                        <p:tav tm="0">
                                          <p:val>
                                            <p:fltVal val="0"/>
                                          </p:val>
                                        </p:tav>
                                        <p:tav tm="100000">
                                          <p:val>
                                            <p:strVal val="#ppt_w"/>
                                          </p:val>
                                        </p:tav>
                                      </p:tavLst>
                                    </p:anim>
                                    <p:anim calcmode="lin" valueType="num">
                                      <p:cBhvr>
                                        <p:cTn id="8" dur="1750" fill="hold"/>
                                        <p:tgtEl>
                                          <p:spTgt spid="3074"/>
                                        </p:tgtEl>
                                        <p:attrNameLst>
                                          <p:attrName>ppt_h</p:attrName>
                                        </p:attrNameLst>
                                      </p:cBhvr>
                                      <p:tavLst>
                                        <p:tav tm="0">
                                          <p:val>
                                            <p:fltVal val="0"/>
                                          </p:val>
                                        </p:tav>
                                        <p:tav tm="100000">
                                          <p:val>
                                            <p:strVal val="#ppt_h"/>
                                          </p:val>
                                        </p:tav>
                                      </p:tavLst>
                                    </p:anim>
                                    <p:anim calcmode="lin" valueType="num">
                                      <p:cBhvr>
                                        <p:cTn id="9" dur="1750" fill="hold"/>
                                        <p:tgtEl>
                                          <p:spTgt spid="3074"/>
                                        </p:tgtEl>
                                        <p:attrNameLst>
                                          <p:attrName>style.rotation</p:attrName>
                                        </p:attrNameLst>
                                      </p:cBhvr>
                                      <p:tavLst>
                                        <p:tav tm="0">
                                          <p:val>
                                            <p:fltVal val="90"/>
                                          </p:val>
                                        </p:tav>
                                        <p:tav tm="100000">
                                          <p:val>
                                            <p:fltVal val="0"/>
                                          </p:val>
                                        </p:tav>
                                      </p:tavLst>
                                    </p:anim>
                                    <p:animEffect transition="in" filter="fade">
                                      <p:cBhvr>
                                        <p:cTn id="10" dur="175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12.wav"/>
                                        </p:tgtEl>
                                      </p:cMediaNode>
                                    </p:audio>
                                  </p:subTnLst>
                                </p:cTn>
                              </p:par>
                            </p:childTnLst>
                          </p:cTn>
                        </p:par>
                        <p:par>
                          <p:cTn id="11" fill="hold">
                            <p:stCondLst>
                              <p:cond delay="2750"/>
                            </p:stCondLst>
                            <p:childTnLst>
                              <p:par>
                                <p:cTn id="12" presetID="22" presetClass="entr" presetSubtype="8" fill="hold" grpId="0" nodeType="afterEffect">
                                  <p:stCondLst>
                                    <p:cond delay="175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2250"/>
                                        <p:tgtEl>
                                          <p:spTgt spid="18"/>
                                        </p:tgtEl>
                                      </p:cBhvr>
                                    </p:animEffect>
                                  </p:childTnLst>
                                </p:cTn>
                              </p:par>
                            </p:childTnLst>
                          </p:cTn>
                        </p:par>
                        <p:par>
                          <p:cTn id="15" fill="hold">
                            <p:stCondLst>
                              <p:cond delay="6750"/>
                            </p:stCondLst>
                            <p:childTnLst>
                              <p:par>
                                <p:cTn id="16" presetID="16" presetClass="entr" presetSubtype="37" fill="hold" grpId="0" nodeType="afterEffect">
                                  <p:stCondLst>
                                    <p:cond delay="125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1500"/>
                                        <p:tgtEl>
                                          <p:spTgt spid="19"/>
                                        </p:tgtEl>
                                      </p:cBhvr>
                                    </p:animEffect>
                                  </p:childTnLst>
                                </p:cTn>
                              </p:par>
                            </p:childTnLst>
                          </p:cTn>
                        </p:par>
                        <p:par>
                          <p:cTn id="19" fill="hold">
                            <p:stCondLst>
                              <p:cond delay="9500"/>
                            </p:stCondLst>
                            <p:childTnLst>
                              <p:par>
                                <p:cTn id="20" presetID="16" presetClass="entr" presetSubtype="37" fill="hold" nodeType="afterEffect">
                                  <p:stCondLst>
                                    <p:cond delay="1000"/>
                                  </p:stCondLst>
                                  <p:childTnLst>
                                    <p:set>
                                      <p:cBhvr>
                                        <p:cTn id="21" dur="1" fill="hold">
                                          <p:stCondLst>
                                            <p:cond delay="0"/>
                                          </p:stCondLst>
                                        </p:cTn>
                                        <p:tgtEl>
                                          <p:spTgt spid="40"/>
                                        </p:tgtEl>
                                        <p:attrNameLst>
                                          <p:attrName>style.visibility</p:attrName>
                                        </p:attrNameLst>
                                      </p:cBhvr>
                                      <p:to>
                                        <p:strVal val="visible"/>
                                      </p:to>
                                    </p:set>
                                    <p:animEffect transition="in" filter="barn(outVertical)">
                                      <p:cBhvr>
                                        <p:cTn id="22" dur="1500"/>
                                        <p:tgtEl>
                                          <p:spTgt spid="40"/>
                                        </p:tgtEl>
                                      </p:cBhvr>
                                    </p:animEffect>
                                  </p:childTnLst>
                                </p:cTn>
                              </p:par>
                            </p:childTnLst>
                          </p:cTn>
                        </p:par>
                        <p:par>
                          <p:cTn id="23" fill="hold">
                            <p:stCondLst>
                              <p:cond delay="12000"/>
                            </p:stCondLst>
                            <p:childTnLst>
                              <p:par>
                                <p:cTn id="24" presetID="22" presetClass="entr" presetSubtype="4" fill="hold" nodeType="afterEffect">
                                  <p:stCondLst>
                                    <p:cond delay="100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500"/>
                                        <p:tgtEl>
                                          <p:spTgt spid="23"/>
                                        </p:tgtEl>
                                      </p:cBhvr>
                                    </p:animEffect>
                                  </p:childTnLst>
                                </p:cTn>
                              </p:par>
                            </p:childTnLst>
                          </p:cTn>
                        </p:par>
                        <p:par>
                          <p:cTn id="27" fill="hold">
                            <p:stCondLst>
                              <p:cond delay="14500"/>
                            </p:stCondLst>
                            <p:childTnLst>
                              <p:par>
                                <p:cTn id="28" presetID="22" presetClass="entr" presetSubtype="8" fill="hold" grpId="0" nodeType="afterEffect">
                                  <p:stCondLst>
                                    <p:cond delay="100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1000"/>
                                        <p:tgtEl>
                                          <p:spTgt spid="30"/>
                                        </p:tgtEl>
                                      </p:cBhvr>
                                    </p:animEffect>
                                  </p:childTnLst>
                                </p:cTn>
                              </p:par>
                            </p:childTnLst>
                          </p:cTn>
                        </p:par>
                        <p:par>
                          <p:cTn id="31" fill="hold">
                            <p:stCondLst>
                              <p:cond delay="16500"/>
                            </p:stCondLst>
                            <p:childTnLst>
                              <p:par>
                                <p:cTn id="32" presetID="22" presetClass="entr" presetSubtype="1"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2000"/>
                                        <p:tgtEl>
                                          <p:spTgt spid="33"/>
                                        </p:tgtEl>
                                      </p:cBhvr>
                                    </p:animEffect>
                                  </p:childTnLst>
                                </p:cTn>
                              </p:par>
                            </p:childTnLst>
                          </p:cTn>
                        </p:par>
                        <p:par>
                          <p:cTn id="35" fill="hold">
                            <p:stCondLst>
                              <p:cond delay="20000"/>
                            </p:stCondLst>
                            <p:childTnLst>
                              <p:par>
                                <p:cTn id="36" presetID="22" presetClass="entr" presetSubtype="8" fill="hold" grpId="0" nodeType="afterEffect">
                                  <p:stCondLst>
                                    <p:cond delay="225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3000"/>
                                        <p:tgtEl>
                                          <p:spTgt spid="36"/>
                                        </p:tgtEl>
                                      </p:cBhvr>
                                    </p:animEffect>
                                  </p:childTnLst>
                                </p:cTn>
                              </p:par>
                            </p:childTnLst>
                          </p:cTn>
                        </p:par>
                        <p:par>
                          <p:cTn id="39" fill="hold">
                            <p:stCondLst>
                              <p:cond delay="25250"/>
                            </p:stCondLst>
                            <p:childTnLst>
                              <p:par>
                                <p:cTn id="40" presetID="22" presetClass="entr" presetSubtype="8" fill="hold" grpId="0" nodeType="afterEffect">
                                  <p:stCondLst>
                                    <p:cond delay="1300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2500"/>
                                        <p:tgtEl>
                                          <p:spTgt spid="38"/>
                                        </p:tgtEl>
                                      </p:cBhvr>
                                    </p:animEffect>
                                  </p:childTnLst>
                                </p:cTn>
                              </p:par>
                            </p:childTnLst>
                          </p:cTn>
                        </p:par>
                        <p:par>
                          <p:cTn id="43" fill="hold">
                            <p:stCondLst>
                              <p:cond delay="40750"/>
                            </p:stCondLst>
                            <p:childTnLst>
                              <p:par>
                                <p:cTn id="44" presetID="16" presetClass="entr" presetSubtype="37" fill="hold" grpId="0" nodeType="afterEffect">
                                  <p:stCondLst>
                                    <p:cond delay="1250"/>
                                  </p:stCondLst>
                                  <p:childTnLst>
                                    <p:set>
                                      <p:cBhvr>
                                        <p:cTn id="45" dur="1" fill="hold">
                                          <p:stCondLst>
                                            <p:cond delay="0"/>
                                          </p:stCondLst>
                                        </p:cTn>
                                        <p:tgtEl>
                                          <p:spTgt spid="44"/>
                                        </p:tgtEl>
                                        <p:attrNameLst>
                                          <p:attrName>style.visibility</p:attrName>
                                        </p:attrNameLst>
                                      </p:cBhvr>
                                      <p:to>
                                        <p:strVal val="visible"/>
                                      </p:to>
                                    </p:set>
                                    <p:animEffect transition="in" filter="barn(outVertical)">
                                      <p:cBhvr>
                                        <p:cTn id="46" dur="1500"/>
                                        <p:tgtEl>
                                          <p:spTgt spid="44"/>
                                        </p:tgtEl>
                                      </p:cBhvr>
                                    </p:animEffect>
                                  </p:childTnLst>
                                </p:cTn>
                              </p:par>
                            </p:childTnLst>
                          </p:cTn>
                        </p:par>
                        <p:par>
                          <p:cTn id="47" fill="hold">
                            <p:stCondLst>
                              <p:cond delay="43500"/>
                            </p:stCondLst>
                            <p:childTnLst>
                              <p:par>
                                <p:cTn id="48" presetID="16" presetClass="entr" presetSubtype="37" fill="hold" nodeType="afterEffect">
                                  <p:stCondLst>
                                    <p:cond delay="1250"/>
                                  </p:stCondLst>
                                  <p:childTnLst>
                                    <p:set>
                                      <p:cBhvr>
                                        <p:cTn id="49" dur="1" fill="hold">
                                          <p:stCondLst>
                                            <p:cond delay="0"/>
                                          </p:stCondLst>
                                        </p:cTn>
                                        <p:tgtEl>
                                          <p:spTgt spid="2052"/>
                                        </p:tgtEl>
                                        <p:attrNameLst>
                                          <p:attrName>style.visibility</p:attrName>
                                        </p:attrNameLst>
                                      </p:cBhvr>
                                      <p:to>
                                        <p:strVal val="visible"/>
                                      </p:to>
                                    </p:set>
                                    <p:animEffect transition="in" filter="barn(outVertical)">
                                      <p:cBhvr>
                                        <p:cTn id="50" dur="1500"/>
                                        <p:tgtEl>
                                          <p:spTgt spid="2052"/>
                                        </p:tgtEl>
                                      </p:cBhvr>
                                    </p:animEffect>
                                  </p:childTnLst>
                                </p:cTn>
                              </p:par>
                            </p:childTnLst>
                          </p:cTn>
                        </p:par>
                        <p:par>
                          <p:cTn id="51" fill="hold">
                            <p:stCondLst>
                              <p:cond delay="46250"/>
                            </p:stCondLst>
                            <p:childTnLst>
                              <p:par>
                                <p:cTn id="52" presetID="22" presetClass="entr" presetSubtype="8" fill="hold" nodeType="after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1500"/>
                                        <p:tgtEl>
                                          <p:spTgt spid="27"/>
                                        </p:tgtEl>
                                      </p:cBhvr>
                                    </p:animEffect>
                                  </p:childTnLst>
                                </p:cTn>
                              </p:par>
                            </p:childTnLst>
                          </p:cTn>
                        </p:par>
                        <p:par>
                          <p:cTn id="55" fill="hold">
                            <p:stCondLst>
                              <p:cond delay="48750"/>
                            </p:stCondLst>
                            <p:childTnLst>
                              <p:par>
                                <p:cTn id="56" presetID="22" presetClass="entr" presetSubtype="8" fill="hold" grpId="0" nodeType="afterEffect">
                                  <p:stCondLst>
                                    <p:cond delay="100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1500"/>
                                        <p:tgtEl>
                                          <p:spTgt spid="26"/>
                                        </p:tgtEl>
                                      </p:cBhvr>
                                    </p:animEffect>
                                  </p:childTnLst>
                                </p:cTn>
                              </p:par>
                            </p:childTnLst>
                          </p:cTn>
                        </p:par>
                        <p:par>
                          <p:cTn id="59" fill="hold">
                            <p:stCondLst>
                              <p:cond delay="51250"/>
                            </p:stCondLst>
                            <p:childTnLst>
                              <p:par>
                                <p:cTn id="60" presetID="22" presetClass="entr" presetSubtype="1" fill="hold" nodeType="afterEffect">
                                  <p:stCondLst>
                                    <p:cond delay="100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1500"/>
                                        <p:tgtEl>
                                          <p:spTgt spid="32"/>
                                        </p:tgtEl>
                                      </p:cBhvr>
                                    </p:animEffect>
                                  </p:childTnLst>
                                </p:cTn>
                              </p:par>
                            </p:childTnLst>
                          </p:cTn>
                        </p:par>
                        <p:par>
                          <p:cTn id="63" fill="hold">
                            <p:stCondLst>
                              <p:cond delay="53750"/>
                            </p:stCondLst>
                            <p:childTnLst>
                              <p:par>
                                <p:cTn id="64" presetID="22" presetClass="entr" presetSubtype="1" fill="hold" grpId="0" nodeType="afterEffect">
                                  <p:stCondLst>
                                    <p:cond delay="100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25" grpId="0" animBg="1"/>
      <p:bldP spid="26" grpId="0" animBg="1"/>
      <p:bldP spid="18" grpId="0" animBg="1"/>
      <p:bldP spid="19" grpId="0"/>
      <p:bldP spid="38"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F5BEF"/>
              </a:buClr>
              <a:buSzPct val="100000"/>
              <a:buFont typeface="Arial" pitchFamily="34" charset="0"/>
              <a:buChar char="■"/>
              <a:defRPr>
                <a:solidFill>
                  <a:srgbClr val="9F5BEF"/>
                </a:solidFill>
                <a:latin typeface="Arial" pitchFamily="34" charset="0"/>
                <a:cs typeface="Arial" pitchFamily="34" charset="0"/>
              </a:defRPr>
            </a:lvl1pPr>
            <a:lvl2pPr marL="742950" indent="-285750">
              <a:spcBef>
                <a:spcPct val="20000"/>
              </a:spcBef>
              <a:buClr>
                <a:srgbClr val="9F5BEF"/>
              </a:buClr>
              <a:buFont typeface="Arial Italic"/>
              <a:buChar char="■"/>
              <a:defRPr sz="1300">
                <a:solidFill>
                  <a:schemeClr val="tx1"/>
                </a:solidFill>
                <a:latin typeface="Arial" pitchFamily="34" charset="0"/>
                <a:cs typeface="Arial" pitchFamily="34" charset="0"/>
              </a:defRPr>
            </a:lvl2pPr>
            <a:lvl3pPr marL="1143000" indent="-228600">
              <a:spcBef>
                <a:spcPct val="20000"/>
              </a:spcBef>
              <a:buClr>
                <a:srgbClr val="9F5BEF"/>
              </a:buClr>
              <a:buFont typeface="Arial" pitchFamily="34" charset="0"/>
              <a:defRPr sz="1300">
                <a:solidFill>
                  <a:schemeClr val="tx1"/>
                </a:solidFill>
                <a:latin typeface="Arial" pitchFamily="34" charset="0"/>
                <a:cs typeface="Arial" pitchFamily="34" charset="0"/>
              </a:defRPr>
            </a:lvl3pPr>
            <a:lvl4pPr marL="1600200" indent="-228600">
              <a:spcBef>
                <a:spcPct val="20000"/>
              </a:spcBef>
              <a:buClr>
                <a:srgbClr val="9F5BEF"/>
              </a:buClr>
              <a:buFont typeface="Arial" pitchFamily="34" charset="0"/>
              <a:buChar char="–"/>
              <a:defRPr sz="1100">
                <a:solidFill>
                  <a:schemeClr val="tx1"/>
                </a:solidFill>
                <a:latin typeface="Arial" pitchFamily="34" charset="0"/>
                <a:cs typeface="Arial" pitchFamily="34" charset="0"/>
              </a:defRPr>
            </a:lvl4pPr>
            <a:lvl5pPr marL="2057400" indent="-228600">
              <a:spcBef>
                <a:spcPct val="20000"/>
              </a:spcBef>
              <a:buClr>
                <a:srgbClr val="9F5BEF"/>
              </a:buClr>
              <a:buFont typeface="Arial" pitchFamily="34" charset="0"/>
              <a:defRPr sz="1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9pPr>
          </a:lstStyle>
          <a:p>
            <a:pPr>
              <a:spcBef>
                <a:spcPct val="0"/>
              </a:spcBef>
              <a:buClrTx/>
              <a:buSzTx/>
              <a:buFontTx/>
              <a:buNone/>
            </a:pPr>
            <a:fld id="{E1C6AE21-CA45-4DFA-9787-C0CEB7F4EF38}" type="slidenum">
              <a:rPr lang="fr-FR" altLang="fr-FR" smtClean="0">
                <a:solidFill>
                  <a:srgbClr val="404040"/>
                </a:solidFill>
              </a:rPr>
              <a:pPr>
                <a:spcBef>
                  <a:spcPct val="0"/>
                </a:spcBef>
                <a:buClrTx/>
                <a:buSzTx/>
                <a:buFontTx/>
                <a:buNone/>
              </a:pPr>
              <a:t>13</a:t>
            </a:fld>
            <a:endParaRPr lang="fr-FR" altLang="fr-FR" dirty="0" smtClean="0">
              <a:solidFill>
                <a:srgbClr val="404040"/>
              </a:solidFill>
            </a:endParaRPr>
          </a:p>
        </p:txBody>
      </p:sp>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sp>
        <p:nvSpPr>
          <p:cNvPr id="28" name="ZoneTexte 27"/>
          <p:cNvSpPr txBox="1"/>
          <p:nvPr/>
        </p:nvSpPr>
        <p:spPr>
          <a:xfrm>
            <a:off x="1" y="40750"/>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Analyse référentiel</a:t>
            </a:r>
            <a:endParaRPr lang="fr-FR" dirty="0">
              <a:latin typeface="Arial Black" panose="020B0A040201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28" y="692696"/>
            <a:ext cx="5195119" cy="3456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907704" y="4941168"/>
            <a:ext cx="6981296" cy="338554"/>
          </a:xfrm>
          <a:prstGeom prst="rect">
            <a:avLst/>
          </a:prstGeom>
          <a:noFill/>
          <a:ln>
            <a:no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Document téléchargeable sur le site national</a:t>
            </a:r>
            <a:endParaRPr lang="fr-FR" sz="1600" b="1" i="1" dirty="0">
              <a:effectLst>
                <a:outerShdw blurRad="38100" dist="38100" dir="2700000" algn="tl">
                  <a:srgbClr val="000000">
                    <a:alpha val="43137"/>
                  </a:srgbClr>
                </a:outerShdw>
              </a:effectLst>
              <a:latin typeface="Arial" panose="020B0604020202020204" pitchFamily="34" charset="0"/>
            </a:endParaRPr>
          </a:p>
        </p:txBody>
      </p:sp>
      <p:sp>
        <p:nvSpPr>
          <p:cNvPr id="2" name="Rectangle 1"/>
          <p:cNvSpPr/>
          <p:nvPr/>
        </p:nvSpPr>
        <p:spPr>
          <a:xfrm>
            <a:off x="3112352" y="5517232"/>
            <a:ext cx="4572000" cy="646331"/>
          </a:xfrm>
          <a:prstGeom prst="rect">
            <a:avLst/>
          </a:prstGeom>
        </p:spPr>
        <p:txBody>
          <a:bodyPr>
            <a:spAutoFit/>
          </a:bodyPr>
          <a:lstStyle/>
          <a:p>
            <a:r>
              <a:rPr lang="fr-FR" dirty="0"/>
              <a:t>http://www.hotellerie-restauration.ac-versailles.fr/spip.php?article3320</a:t>
            </a:r>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572" r="19168"/>
          <a:stretch/>
        </p:blipFill>
        <p:spPr bwMode="auto">
          <a:xfrm>
            <a:off x="755576" y="5257800"/>
            <a:ext cx="1721922"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372200" y="692696"/>
            <a:ext cx="2232248" cy="830997"/>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Document </a:t>
            </a:r>
          </a:p>
          <a:p>
            <a:pPr algn="ctr"/>
            <a:r>
              <a:rPr lang="fr-FR" sz="1600" i="1" dirty="0" smtClean="0">
                <a:latin typeface="Arial" panose="020B0604020202020204" pitchFamily="34" charset="0"/>
              </a:rPr>
              <a:t>mis à disposition </a:t>
            </a:r>
          </a:p>
          <a:p>
            <a:pPr algn="ctr"/>
            <a:r>
              <a:rPr lang="fr-FR" sz="1600" i="1" dirty="0" smtClean="0">
                <a:latin typeface="Arial" panose="020B0604020202020204" pitchFamily="34" charset="0"/>
              </a:rPr>
              <a:t>des équipes</a:t>
            </a:r>
            <a:endParaRPr lang="fr-FR" sz="1600" i="1" dirty="0">
              <a:latin typeface="Arial" panose="020B0604020202020204" pitchFamily="34" charset="0"/>
            </a:endParaRPr>
          </a:p>
        </p:txBody>
      </p:sp>
      <p:sp>
        <p:nvSpPr>
          <p:cNvPr id="12" name="ZoneTexte 11"/>
          <p:cNvSpPr txBox="1"/>
          <p:nvPr/>
        </p:nvSpPr>
        <p:spPr>
          <a:xfrm>
            <a:off x="12132840" y="561471"/>
            <a:ext cx="2123102" cy="1077218"/>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Permet d’identifier les attendus </a:t>
            </a:r>
          </a:p>
          <a:p>
            <a:pPr algn="ctr"/>
            <a:r>
              <a:rPr lang="fr-FR" sz="1600" i="1" dirty="0" smtClean="0">
                <a:latin typeface="Arial" panose="020B0604020202020204" pitchFamily="34" charset="0"/>
              </a:rPr>
              <a:t>en classe de</a:t>
            </a:r>
          </a:p>
          <a:p>
            <a:pPr algn="ctr"/>
            <a:r>
              <a:rPr lang="fr-FR" sz="1600" i="1" dirty="0" smtClean="0">
                <a:latin typeface="Arial" panose="020B0604020202020204" pitchFamily="34" charset="0"/>
              </a:rPr>
              <a:t>seconde</a:t>
            </a:r>
            <a:endParaRPr lang="fr-FR" sz="1600" i="1" dirty="0">
              <a:latin typeface="Arial" panose="020B0604020202020204" pitchFamily="34" charset="0"/>
            </a:endParaRPr>
          </a:p>
        </p:txBody>
      </p:sp>
      <p:sp>
        <p:nvSpPr>
          <p:cNvPr id="13" name="ZoneTexte 12"/>
          <p:cNvSpPr txBox="1"/>
          <p:nvPr/>
        </p:nvSpPr>
        <p:spPr>
          <a:xfrm>
            <a:off x="6372200" y="1772816"/>
            <a:ext cx="2232248" cy="1077218"/>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Permet de repérer facilement ce qui est retenu (ou pas) en classe de seconde</a:t>
            </a:r>
            <a:endParaRPr lang="fr-FR" sz="1600" i="1" dirty="0">
              <a:latin typeface="Arial" panose="020B0604020202020204" pitchFamily="34" charset="0"/>
            </a:endParaRPr>
          </a:p>
        </p:txBody>
      </p:sp>
      <p:sp>
        <p:nvSpPr>
          <p:cNvPr id="14" name="ZoneTexte 13"/>
          <p:cNvSpPr txBox="1"/>
          <p:nvPr/>
        </p:nvSpPr>
        <p:spPr>
          <a:xfrm>
            <a:off x="6426772" y="3068960"/>
            <a:ext cx="2177675" cy="1077218"/>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Permet d’identifier les attendus </a:t>
            </a:r>
          </a:p>
          <a:p>
            <a:pPr algn="ctr"/>
            <a:r>
              <a:rPr lang="fr-FR" sz="1600" i="1" dirty="0" smtClean="0">
                <a:latin typeface="Arial" panose="020B0604020202020204" pitchFamily="34" charset="0"/>
              </a:rPr>
              <a:t>en classe de</a:t>
            </a:r>
          </a:p>
          <a:p>
            <a:pPr algn="ctr"/>
            <a:r>
              <a:rPr lang="fr-FR" sz="1600" i="1" dirty="0" smtClean="0">
                <a:latin typeface="Arial" panose="020B0604020202020204" pitchFamily="34" charset="0"/>
              </a:rPr>
              <a:t>seconde</a:t>
            </a:r>
            <a:endParaRPr lang="fr-FR" sz="1600" i="1" dirty="0">
              <a:latin typeface="Arial" panose="020B0604020202020204" pitchFamily="34" charset="0"/>
            </a:endParaRPr>
          </a:p>
        </p:txBody>
      </p:sp>
      <p:sp>
        <p:nvSpPr>
          <p:cNvPr id="15" name="ZoneTexte 14"/>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22035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1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13.wav"/>
                                        </p:tgtEl>
                                      </p:cMediaNode>
                                    </p:audio>
                                  </p:subTnLst>
                                </p:cTn>
                              </p:par>
                            </p:childTnLst>
                          </p:cTn>
                        </p:par>
                        <p:par>
                          <p:cTn id="8" fill="hold">
                            <p:stCondLst>
                              <p:cond delay="2500"/>
                            </p:stCondLst>
                            <p:childTnLst>
                              <p:par>
                                <p:cTn id="9" presetID="22" presetClass="entr" presetSubtype="2"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1500"/>
                                        <p:tgtEl>
                                          <p:spTgt spid="10"/>
                                        </p:tgtEl>
                                      </p:cBhvr>
                                    </p:animEffect>
                                  </p:childTnLst>
                                </p:cTn>
                              </p:par>
                            </p:childTnLst>
                          </p:cTn>
                        </p:par>
                        <p:par>
                          <p:cTn id="12" fill="hold">
                            <p:stCondLst>
                              <p:cond delay="5000"/>
                            </p:stCondLst>
                            <p:childTnLst>
                              <p:par>
                                <p:cTn id="13" presetID="22" presetClass="entr" presetSubtype="2"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500"/>
                                        <p:tgtEl>
                                          <p:spTgt spid="13"/>
                                        </p:tgtEl>
                                      </p:cBhvr>
                                    </p:animEffect>
                                  </p:childTnLst>
                                </p:cTn>
                              </p:par>
                            </p:childTnLst>
                          </p:cTn>
                        </p:par>
                        <p:par>
                          <p:cTn id="16" fill="hold">
                            <p:stCondLst>
                              <p:cond delay="7500"/>
                            </p:stCondLst>
                            <p:childTnLst>
                              <p:par>
                                <p:cTn id="17" presetID="22" presetClass="entr" presetSubtype="2"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1500"/>
                                        <p:tgtEl>
                                          <p:spTgt spid="14"/>
                                        </p:tgtEl>
                                      </p:cBhvr>
                                    </p:animEffect>
                                  </p:childTnLst>
                                </p:cTn>
                              </p:par>
                            </p:childTnLst>
                          </p:cTn>
                        </p:par>
                        <p:par>
                          <p:cTn id="20" fill="hold">
                            <p:stCondLst>
                              <p:cond delay="10000"/>
                            </p:stCondLst>
                            <p:childTnLst>
                              <p:par>
                                <p:cTn id="21" presetID="16" presetClass="entr" presetSubtype="21" fill="hold" nodeType="afterEffect">
                                  <p:stCondLst>
                                    <p:cond delay="500"/>
                                  </p:stCondLst>
                                  <p:childTnLst>
                                    <p:set>
                                      <p:cBhvr>
                                        <p:cTn id="22" dur="1" fill="hold">
                                          <p:stCondLst>
                                            <p:cond delay="0"/>
                                          </p:stCondLst>
                                        </p:cTn>
                                        <p:tgtEl>
                                          <p:spTgt spid="1027"/>
                                        </p:tgtEl>
                                        <p:attrNameLst>
                                          <p:attrName>style.visibility</p:attrName>
                                        </p:attrNameLst>
                                      </p:cBhvr>
                                      <p:to>
                                        <p:strVal val="visible"/>
                                      </p:to>
                                    </p:set>
                                    <p:animEffect transition="in" filter="barn(inVertical)">
                                      <p:cBhvr>
                                        <p:cTn id="23" dur="1000"/>
                                        <p:tgtEl>
                                          <p:spTgt spid="1027"/>
                                        </p:tgtEl>
                                      </p:cBhvr>
                                    </p:animEffect>
                                  </p:childTnLst>
                                </p:cTn>
                              </p:par>
                            </p:childTnLst>
                          </p:cTn>
                        </p:par>
                        <p:par>
                          <p:cTn id="24" fill="hold">
                            <p:stCondLst>
                              <p:cond delay="11500"/>
                            </p:stCondLst>
                            <p:childTnLst>
                              <p:par>
                                <p:cTn id="25" presetID="22" presetClass="entr" presetSubtype="4" fill="hold" grpId="0"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par>
                          <p:cTn id="28" fill="hold">
                            <p:stCondLst>
                              <p:cond delay="13000"/>
                            </p:stCondLst>
                            <p:childTnLst>
                              <p:par>
                                <p:cTn id="29" presetID="22" presetClass="entr" presetSubtype="8" fill="hold" grpId="0" nodeType="after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p:cNvPr>
          <p:cNvSpPr/>
          <p:nvPr/>
        </p:nvSpPr>
        <p:spPr>
          <a:xfrm>
            <a:off x="0" y="0"/>
            <a:ext cx="395288" cy="6858000"/>
          </a:xfrm>
          <a:prstGeom prst="rect">
            <a:avLst/>
          </a:prstGeom>
          <a:solidFill>
            <a:srgbClr val="85838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p>
        </p:txBody>
      </p:sp>
      <p:sp>
        <p:nvSpPr>
          <p:cNvPr id="4" name="ZoneTexte 3"/>
          <p:cNvSpPr txBox="1"/>
          <p:nvPr/>
        </p:nvSpPr>
        <p:spPr>
          <a:xfrm>
            <a:off x="485799" y="44624"/>
            <a:ext cx="8532441" cy="369332"/>
          </a:xfrm>
          <a:prstGeom prst="rect">
            <a:avLst/>
          </a:prstGeom>
          <a:solidFill>
            <a:schemeClr val="bg1">
              <a:lumMod val="75000"/>
            </a:schemeClr>
          </a:solidFill>
        </p:spPr>
        <p:txBody>
          <a:bodyPr wrap="square" rtlCol="0">
            <a:spAutoFit/>
          </a:bodyPr>
          <a:lstStyle/>
          <a:p>
            <a:pPr algn="ctr"/>
            <a:r>
              <a:rPr lang="fr-FR" dirty="0" smtClean="0">
                <a:latin typeface="Arial" panose="020B0604020202020204" pitchFamily="34" charset="0"/>
              </a:rPr>
              <a:t>Création d’un document synthétique et enrichi</a:t>
            </a:r>
            <a:endParaRPr lang="fr-FR" dirty="0">
              <a:latin typeface="Arial" panose="020B0604020202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293" y="736178"/>
            <a:ext cx="6162452" cy="53097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ZoneTexte 15"/>
          <p:cNvSpPr txBox="1"/>
          <p:nvPr/>
        </p:nvSpPr>
        <p:spPr>
          <a:xfrm>
            <a:off x="533847" y="2577110"/>
            <a:ext cx="1710060" cy="830997"/>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Compétences à travailler en seconde</a:t>
            </a:r>
            <a:endParaRPr lang="fr-FR" sz="1600" i="1" dirty="0">
              <a:latin typeface="Arial" panose="020B0604020202020204" pitchFamily="34" charset="0"/>
            </a:endParaRPr>
          </a:p>
        </p:txBody>
      </p:sp>
      <p:cxnSp>
        <p:nvCxnSpPr>
          <p:cNvPr id="17" name="Connecteur droit avec flèche 16"/>
          <p:cNvCxnSpPr>
            <a:stCxn id="16" idx="3"/>
          </p:cNvCxnSpPr>
          <p:nvPr/>
        </p:nvCxnSpPr>
        <p:spPr>
          <a:xfrm>
            <a:off x="2243907" y="2992609"/>
            <a:ext cx="432048" cy="160565"/>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cxnSp>
        <p:nvCxnSpPr>
          <p:cNvPr id="19" name="Connecteur droit avec flèche 18"/>
          <p:cNvCxnSpPr/>
          <p:nvPr/>
        </p:nvCxnSpPr>
        <p:spPr>
          <a:xfrm>
            <a:off x="1763688" y="3429000"/>
            <a:ext cx="880864" cy="766827"/>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sp>
        <p:nvSpPr>
          <p:cNvPr id="23" name="ZoneTexte 22"/>
          <p:cNvSpPr txBox="1"/>
          <p:nvPr/>
        </p:nvSpPr>
        <p:spPr>
          <a:xfrm>
            <a:off x="7235973" y="1027474"/>
            <a:ext cx="1710060" cy="338554"/>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Attendus</a:t>
            </a:r>
            <a:endParaRPr lang="fr-FR" sz="1600" i="1" dirty="0">
              <a:latin typeface="Arial" panose="020B0604020202020204" pitchFamily="34" charset="0"/>
            </a:endParaRPr>
          </a:p>
        </p:txBody>
      </p:sp>
      <p:cxnSp>
        <p:nvCxnSpPr>
          <p:cNvPr id="24" name="Connecteur droit avec flèche 23"/>
          <p:cNvCxnSpPr>
            <a:stCxn id="23" idx="2"/>
          </p:cNvCxnSpPr>
          <p:nvPr/>
        </p:nvCxnSpPr>
        <p:spPr>
          <a:xfrm flipH="1">
            <a:off x="7476634" y="1366028"/>
            <a:ext cx="614369" cy="1055985"/>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sp>
        <p:nvSpPr>
          <p:cNvPr id="27" name="ZoneTexte 26"/>
          <p:cNvSpPr txBox="1"/>
          <p:nvPr/>
        </p:nvSpPr>
        <p:spPr>
          <a:xfrm>
            <a:off x="7305286" y="4195827"/>
            <a:ext cx="1710060" cy="830997"/>
          </a:xfrm>
          <a:prstGeom prst="rect">
            <a:avLst/>
          </a:prstGeom>
          <a:solidFill>
            <a:schemeClr val="accent3">
              <a:lumMod val="25000"/>
              <a:lumOff val="75000"/>
            </a:schemeClr>
          </a:solid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Liens </a:t>
            </a:r>
          </a:p>
          <a:p>
            <a:pPr algn="ctr"/>
            <a:r>
              <a:rPr lang="fr-FR" sz="1600" i="1" dirty="0" smtClean="0">
                <a:latin typeface="Arial" panose="020B0604020202020204" pitchFamily="34" charset="0"/>
              </a:rPr>
              <a:t>entre </a:t>
            </a:r>
          </a:p>
          <a:p>
            <a:pPr algn="ctr"/>
            <a:r>
              <a:rPr lang="fr-FR" sz="1600" i="1" dirty="0" smtClean="0">
                <a:latin typeface="Arial" panose="020B0604020202020204" pitchFamily="34" charset="0"/>
              </a:rPr>
              <a:t>référentiels</a:t>
            </a:r>
          </a:p>
        </p:txBody>
      </p:sp>
      <p:cxnSp>
        <p:nvCxnSpPr>
          <p:cNvPr id="28" name="Connecteur droit avec flèche 27"/>
          <p:cNvCxnSpPr/>
          <p:nvPr/>
        </p:nvCxnSpPr>
        <p:spPr>
          <a:xfrm flipH="1" flipV="1">
            <a:off x="6731406" y="4195827"/>
            <a:ext cx="573880" cy="241285"/>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cxnSp>
        <p:nvCxnSpPr>
          <p:cNvPr id="31" name="Connecteur droit avec flèche 30"/>
          <p:cNvCxnSpPr/>
          <p:nvPr/>
        </p:nvCxnSpPr>
        <p:spPr>
          <a:xfrm flipH="1">
            <a:off x="6755142" y="5026824"/>
            <a:ext cx="721492" cy="908808"/>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679459"/>
            <a:ext cx="975566" cy="1373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Flèche droite 7"/>
          <p:cNvSpPr/>
          <p:nvPr/>
        </p:nvSpPr>
        <p:spPr>
          <a:xfrm>
            <a:off x="1628892" y="1196750"/>
            <a:ext cx="508401" cy="2880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3635896" y="3933056"/>
            <a:ext cx="3382450" cy="69670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p:nvPr/>
        </p:nvSpPr>
        <p:spPr>
          <a:xfrm>
            <a:off x="3372692" y="5477635"/>
            <a:ext cx="3382450" cy="83168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485799" y="5750966"/>
            <a:ext cx="1320552" cy="923330"/>
          </a:xfrm>
          <a:prstGeom prst="rect">
            <a:avLst/>
          </a:prstGeom>
          <a:solidFill>
            <a:srgbClr val="FFFF99"/>
          </a:solidFill>
        </p:spPr>
        <p:txBody>
          <a:bodyPr wrap="square" rtlCol="0">
            <a:spAutoFit/>
          </a:bodyPr>
          <a:lstStyle/>
          <a:p>
            <a:pPr algn="ctr"/>
            <a:r>
              <a:rPr lang="fr-FR" b="1" dirty="0" smtClean="0">
                <a:latin typeface="Arial Narrow" panose="020B0606020202030204" pitchFamily="34" charset="0"/>
              </a:rPr>
              <a:t>Esprit famille des métiers</a:t>
            </a:r>
            <a:endParaRPr lang="fr-FR" b="1" dirty="0">
              <a:latin typeface="Arial Narrow" panose="020B0606020202030204" pitchFamily="34" charset="0"/>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8973" b="18403"/>
          <a:stretch/>
        </p:blipFill>
        <p:spPr bwMode="auto">
          <a:xfrm>
            <a:off x="491184" y="4692459"/>
            <a:ext cx="1272504" cy="87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29521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14MS.wav"/>
                                        </p:tgtEl>
                                      </p:cMediaNode>
                                    </p:audio>
                                  </p:subTnLst>
                                </p:cTn>
                              </p:par>
                            </p:childTnLst>
                          </p:cTn>
                        </p:par>
                        <p:par>
                          <p:cTn id="8" fill="hold">
                            <p:stCondLst>
                              <p:cond delay="1250"/>
                            </p:stCondLst>
                            <p:childTnLst>
                              <p:par>
                                <p:cTn id="9" presetID="16" presetClass="entr" presetSubtype="37" fill="hold" nodeType="afterEffect">
                                  <p:stCondLst>
                                    <p:cond delay="500"/>
                                  </p:stCondLst>
                                  <p:childTnLst>
                                    <p:set>
                                      <p:cBhvr>
                                        <p:cTn id="10" dur="1" fill="hold">
                                          <p:stCondLst>
                                            <p:cond delay="0"/>
                                          </p:stCondLst>
                                        </p:cTn>
                                        <p:tgtEl>
                                          <p:spTgt spid="7171"/>
                                        </p:tgtEl>
                                        <p:attrNameLst>
                                          <p:attrName>style.visibility</p:attrName>
                                        </p:attrNameLst>
                                      </p:cBhvr>
                                      <p:to>
                                        <p:strVal val="visible"/>
                                      </p:to>
                                    </p:set>
                                    <p:animEffect transition="in" filter="barn(outVertical)">
                                      <p:cBhvr>
                                        <p:cTn id="11" dur="500"/>
                                        <p:tgtEl>
                                          <p:spTgt spid="7171"/>
                                        </p:tgtEl>
                                      </p:cBhvr>
                                    </p:animEffect>
                                  </p:childTnLst>
                                </p:cTn>
                              </p:par>
                            </p:childTnLst>
                          </p:cTn>
                        </p:par>
                        <p:par>
                          <p:cTn id="12" fill="hold">
                            <p:stCondLst>
                              <p:cond delay="2250"/>
                            </p:stCondLst>
                            <p:childTnLst>
                              <p:par>
                                <p:cTn id="13" presetID="22" presetClass="entr" presetSubtype="8"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3250"/>
                            </p:stCondLst>
                            <p:childTnLst>
                              <p:par>
                                <p:cTn id="17" presetID="16" presetClass="entr" presetSubtype="21" fill="hold" nodeType="afterEffect">
                                  <p:stCondLst>
                                    <p:cond delay="500"/>
                                  </p:stCondLst>
                                  <p:childTnLst>
                                    <p:set>
                                      <p:cBhvr>
                                        <p:cTn id="18" dur="1" fill="hold">
                                          <p:stCondLst>
                                            <p:cond delay="0"/>
                                          </p:stCondLst>
                                        </p:cTn>
                                        <p:tgtEl>
                                          <p:spTgt spid="7170"/>
                                        </p:tgtEl>
                                        <p:attrNameLst>
                                          <p:attrName>style.visibility</p:attrName>
                                        </p:attrNameLst>
                                      </p:cBhvr>
                                      <p:to>
                                        <p:strVal val="visible"/>
                                      </p:to>
                                    </p:set>
                                    <p:animEffect transition="in" filter="barn(inVertical)">
                                      <p:cBhvr>
                                        <p:cTn id="19" dur="750"/>
                                        <p:tgtEl>
                                          <p:spTgt spid="7170"/>
                                        </p:tgtEl>
                                      </p:cBhvr>
                                    </p:animEffect>
                                  </p:childTnLst>
                                </p:cTn>
                              </p:par>
                            </p:childTnLst>
                          </p:cTn>
                        </p:par>
                        <p:par>
                          <p:cTn id="20" fill="hold">
                            <p:stCondLst>
                              <p:cond delay="4500"/>
                            </p:stCondLst>
                            <p:childTnLst>
                              <p:par>
                                <p:cTn id="21" presetID="22" presetClass="entr" presetSubtype="8" fill="hold" grpId="0"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childTnLst>
                          </p:cTn>
                        </p:par>
                        <p:par>
                          <p:cTn id="24" fill="hold">
                            <p:stCondLst>
                              <p:cond delay="6000"/>
                            </p:stCondLst>
                            <p:childTnLst>
                              <p:par>
                                <p:cTn id="25" presetID="22" presetClass="entr" presetSubtype="8"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childTnLst>
                          </p:cTn>
                        </p:par>
                        <p:par>
                          <p:cTn id="28" fill="hold">
                            <p:stCondLst>
                              <p:cond delay="7500"/>
                            </p:stCondLst>
                            <p:childTnLst>
                              <p:par>
                                <p:cTn id="29" presetID="22" presetClass="entr" presetSubtype="8" fill="hold"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childTnLst>
                          </p:cTn>
                        </p:par>
                        <p:par>
                          <p:cTn id="32" fill="hold">
                            <p:stCondLst>
                              <p:cond delay="9000"/>
                            </p:stCondLst>
                            <p:childTnLst>
                              <p:par>
                                <p:cTn id="33" presetID="22" presetClass="entr" presetSubtype="2" fill="hold" grpId="0" nodeType="afterEffect">
                                  <p:stCondLst>
                                    <p:cond delay="50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1000"/>
                                        <p:tgtEl>
                                          <p:spTgt spid="23"/>
                                        </p:tgtEl>
                                      </p:cBhvr>
                                    </p:animEffect>
                                  </p:childTnLst>
                                </p:cTn>
                              </p:par>
                            </p:childTnLst>
                          </p:cTn>
                        </p:par>
                        <p:par>
                          <p:cTn id="36" fill="hold">
                            <p:stCondLst>
                              <p:cond delay="10500"/>
                            </p:stCondLst>
                            <p:childTnLst>
                              <p:par>
                                <p:cTn id="37" presetID="22" presetClass="entr" presetSubtype="2" fill="hold" nodeType="afterEffect">
                                  <p:stCondLst>
                                    <p:cond delay="50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1000"/>
                                        <p:tgtEl>
                                          <p:spTgt spid="24"/>
                                        </p:tgtEl>
                                      </p:cBhvr>
                                    </p:animEffect>
                                  </p:childTnLst>
                                </p:cTn>
                              </p:par>
                            </p:childTnLst>
                          </p:cTn>
                        </p:par>
                        <p:par>
                          <p:cTn id="40" fill="hold">
                            <p:stCondLst>
                              <p:cond delay="12000"/>
                            </p:stCondLst>
                            <p:childTnLst>
                              <p:par>
                                <p:cTn id="41" presetID="22" presetClass="entr" presetSubtype="2" fill="hold" grpId="0" nodeType="afterEffect">
                                  <p:stCondLst>
                                    <p:cond delay="50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500"/>
                                        <p:tgtEl>
                                          <p:spTgt spid="27"/>
                                        </p:tgtEl>
                                      </p:cBhvr>
                                    </p:animEffect>
                                  </p:childTnLst>
                                </p:cTn>
                              </p:par>
                            </p:childTnLst>
                          </p:cTn>
                        </p:par>
                        <p:par>
                          <p:cTn id="44" fill="hold">
                            <p:stCondLst>
                              <p:cond delay="13000"/>
                            </p:stCondLst>
                            <p:childTnLst>
                              <p:par>
                                <p:cTn id="45" presetID="22" presetClass="entr" presetSubtype="2" fill="hold" nodeType="afterEffect">
                                  <p:stCondLst>
                                    <p:cond delay="50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750"/>
                                        <p:tgtEl>
                                          <p:spTgt spid="28"/>
                                        </p:tgtEl>
                                      </p:cBhvr>
                                    </p:animEffect>
                                  </p:childTnLst>
                                </p:cTn>
                              </p:par>
                            </p:childTnLst>
                          </p:cTn>
                        </p:par>
                        <p:par>
                          <p:cTn id="48" fill="hold">
                            <p:stCondLst>
                              <p:cond delay="14250"/>
                            </p:stCondLst>
                            <p:childTnLst>
                              <p:par>
                                <p:cTn id="49" presetID="22" presetClass="entr" presetSubtype="2" fill="hold" nodeType="afterEffect">
                                  <p:stCondLst>
                                    <p:cond delay="500"/>
                                  </p:stCondLst>
                                  <p:childTnLst>
                                    <p:set>
                                      <p:cBhvr>
                                        <p:cTn id="50" dur="1" fill="hold">
                                          <p:stCondLst>
                                            <p:cond delay="0"/>
                                          </p:stCondLst>
                                        </p:cTn>
                                        <p:tgtEl>
                                          <p:spTgt spid="31"/>
                                        </p:tgtEl>
                                        <p:attrNameLst>
                                          <p:attrName>style.visibility</p:attrName>
                                        </p:attrNameLst>
                                      </p:cBhvr>
                                      <p:to>
                                        <p:strVal val="visible"/>
                                      </p:to>
                                    </p:set>
                                    <p:animEffect transition="in" filter="wipe(right)">
                                      <p:cBhvr>
                                        <p:cTn id="51" dur="750"/>
                                        <p:tgtEl>
                                          <p:spTgt spid="31"/>
                                        </p:tgtEl>
                                      </p:cBhvr>
                                    </p:animEffect>
                                  </p:childTnLst>
                                </p:cTn>
                              </p:par>
                            </p:childTnLst>
                          </p:cTn>
                        </p:par>
                        <p:par>
                          <p:cTn id="52" fill="hold">
                            <p:stCondLst>
                              <p:cond delay="15500"/>
                            </p:stCondLst>
                            <p:childTnLst>
                              <p:par>
                                <p:cTn id="53" presetID="16" presetClass="entr" presetSubtype="21" fill="hold" grpId="0" nodeType="after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1000"/>
                                        <p:tgtEl>
                                          <p:spTgt spid="9"/>
                                        </p:tgtEl>
                                      </p:cBhvr>
                                    </p:animEffect>
                                  </p:childTnLst>
                                </p:cTn>
                              </p:par>
                            </p:childTnLst>
                          </p:cTn>
                        </p:par>
                        <p:par>
                          <p:cTn id="56" fill="hold">
                            <p:stCondLst>
                              <p:cond delay="17000"/>
                            </p:stCondLst>
                            <p:childTnLst>
                              <p:par>
                                <p:cTn id="57" presetID="16" presetClass="entr" presetSubtype="37" fill="hold" grpId="0" nodeType="afterEffect">
                                  <p:stCondLst>
                                    <p:cond delay="500"/>
                                  </p:stCondLst>
                                  <p:childTnLst>
                                    <p:set>
                                      <p:cBhvr>
                                        <p:cTn id="58" dur="1" fill="hold">
                                          <p:stCondLst>
                                            <p:cond delay="0"/>
                                          </p:stCondLst>
                                        </p:cTn>
                                        <p:tgtEl>
                                          <p:spTgt spid="22"/>
                                        </p:tgtEl>
                                        <p:attrNameLst>
                                          <p:attrName>style.visibility</p:attrName>
                                        </p:attrNameLst>
                                      </p:cBhvr>
                                      <p:to>
                                        <p:strVal val="visible"/>
                                      </p:to>
                                    </p:set>
                                    <p:animEffect transition="in" filter="barn(outVertical)">
                                      <p:cBhvr>
                                        <p:cTn id="59" dur="750"/>
                                        <p:tgtEl>
                                          <p:spTgt spid="22"/>
                                        </p:tgtEl>
                                      </p:cBhvr>
                                    </p:animEffect>
                                  </p:childTnLst>
                                </p:cTn>
                              </p:par>
                            </p:childTnLst>
                          </p:cTn>
                        </p:par>
                        <p:par>
                          <p:cTn id="60" fill="hold">
                            <p:stCondLst>
                              <p:cond delay="18250"/>
                            </p:stCondLst>
                            <p:childTnLst>
                              <p:par>
                                <p:cTn id="61" presetID="16" presetClass="entr" presetSubtype="37" fill="hold" nodeType="afterEffect">
                                  <p:stCondLst>
                                    <p:cond delay="500"/>
                                  </p:stCondLst>
                                  <p:childTnLst>
                                    <p:set>
                                      <p:cBhvr>
                                        <p:cTn id="62" dur="1" fill="hold">
                                          <p:stCondLst>
                                            <p:cond delay="0"/>
                                          </p:stCondLst>
                                        </p:cTn>
                                        <p:tgtEl>
                                          <p:spTgt spid="2050"/>
                                        </p:tgtEl>
                                        <p:attrNameLst>
                                          <p:attrName>style.visibility</p:attrName>
                                        </p:attrNameLst>
                                      </p:cBhvr>
                                      <p:to>
                                        <p:strVal val="visible"/>
                                      </p:to>
                                    </p:set>
                                    <p:animEffect transition="in" filter="barn(outVertical)">
                                      <p:cBhvr>
                                        <p:cTn id="63" dur="500"/>
                                        <p:tgtEl>
                                          <p:spTgt spid="2050"/>
                                        </p:tgtEl>
                                      </p:cBhvr>
                                    </p:animEffect>
                                  </p:childTnLst>
                                </p:cTn>
                              </p:par>
                            </p:childTnLst>
                          </p:cTn>
                        </p:par>
                        <p:par>
                          <p:cTn id="64" fill="hold">
                            <p:stCondLst>
                              <p:cond delay="19250"/>
                            </p:stCondLst>
                            <p:childTnLst>
                              <p:par>
                                <p:cTn id="65" presetID="16" presetClass="entr" presetSubtype="37" fill="hold" grpId="0" nodeType="afterEffect">
                                  <p:stCondLst>
                                    <p:cond delay="500"/>
                                  </p:stCondLst>
                                  <p:childTnLst>
                                    <p:set>
                                      <p:cBhvr>
                                        <p:cTn id="66" dur="1" fill="hold">
                                          <p:stCondLst>
                                            <p:cond delay="0"/>
                                          </p:stCondLst>
                                        </p:cTn>
                                        <p:tgtEl>
                                          <p:spTgt spid="10"/>
                                        </p:tgtEl>
                                        <p:attrNameLst>
                                          <p:attrName>style.visibility</p:attrName>
                                        </p:attrNameLst>
                                      </p:cBhvr>
                                      <p:to>
                                        <p:strVal val="visible"/>
                                      </p:to>
                                    </p:set>
                                    <p:animEffect transition="in" filter="barn(outVertical)">
                                      <p:cBhvr>
                                        <p:cTn id="6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3" grpId="0" animBg="1"/>
      <p:bldP spid="27" grpId="0" animBg="1"/>
      <p:bldP spid="8" grpId="0" animBg="1"/>
      <p:bldP spid="9" grpId="0" animBg="1"/>
      <p:bldP spid="22"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7" y="-27384"/>
            <a:ext cx="481013"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0"/>
          </p:nvPr>
        </p:nvSpPr>
        <p:spPr/>
        <p:txBody>
          <a:bodyPr/>
          <a:lstStyle/>
          <a:p>
            <a:pPr>
              <a:defRPr/>
            </a:pPr>
            <a:fld id="{D90EB4E7-9A7F-4DFF-8ECB-3BFDEDB157D4}" type="slidenum">
              <a:rPr lang="fr-FR" altLang="fr-FR" smtClean="0"/>
              <a:pPr>
                <a:defRPr/>
              </a:pPr>
              <a:t>2</a:t>
            </a:fld>
            <a:endParaRPr lang="fr-FR" altLang="fr-FR" dirty="0"/>
          </a:p>
        </p:txBody>
      </p:sp>
      <p:cxnSp>
        <p:nvCxnSpPr>
          <p:cNvPr id="3" name="Connecteur droit avec flèche 2"/>
          <p:cNvCxnSpPr>
            <a:endCxn id="36" idx="1"/>
          </p:cNvCxnSpPr>
          <p:nvPr/>
        </p:nvCxnSpPr>
        <p:spPr>
          <a:xfrm flipV="1">
            <a:off x="4174696" y="3811726"/>
            <a:ext cx="2347993" cy="6842"/>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 name="Connecteur droit avec flèche 4"/>
          <p:cNvCxnSpPr>
            <a:stCxn id="8" idx="3"/>
            <a:endCxn id="6" idx="1"/>
          </p:cNvCxnSpPr>
          <p:nvPr/>
        </p:nvCxnSpPr>
        <p:spPr>
          <a:xfrm>
            <a:off x="4174696" y="3107614"/>
            <a:ext cx="2341520" cy="2802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une nouvelle approche pédagogique</a:t>
            </a:r>
            <a:endParaRPr lang="fr-FR" dirty="0">
              <a:latin typeface="Arial Black" panose="020B0A04020102020204" pitchFamily="34" charset="0"/>
            </a:endParaRPr>
          </a:p>
        </p:txBody>
      </p:sp>
      <p:sp>
        <p:nvSpPr>
          <p:cNvPr id="13" name="ZoneTexte 12"/>
          <p:cNvSpPr txBox="1"/>
          <p:nvPr/>
        </p:nvSpPr>
        <p:spPr>
          <a:xfrm>
            <a:off x="227535" y="902623"/>
            <a:ext cx="1710060" cy="584775"/>
          </a:xfrm>
          <a:prstGeom prst="rect">
            <a:avLst/>
          </a:prstGeom>
          <a:solidFill>
            <a:schemeClr val="tx1">
              <a:lumMod val="50000"/>
              <a:lumOff val="50000"/>
            </a:schemeClr>
          </a:solidFill>
          <a:ln>
            <a:solidFill>
              <a:schemeClr val="tx1"/>
            </a:solidFill>
            <a:prstDash val="sysDot"/>
          </a:ln>
        </p:spPr>
        <p:txBody>
          <a:bodyPr wrap="square" rtlCol="0">
            <a:spAutoFit/>
          </a:bodyPr>
          <a:lstStyle/>
          <a:p>
            <a:pPr algn="ctr"/>
            <a:r>
              <a:rPr lang="fr-FR" sz="1600" b="1" i="1" dirty="0">
                <a:solidFill>
                  <a:schemeClr val="bg1"/>
                </a:solidFill>
                <a:latin typeface="Arial" panose="020B0604020202020204" pitchFamily="34" charset="0"/>
              </a:rPr>
              <a:t>d</a:t>
            </a:r>
            <a:r>
              <a:rPr lang="fr-FR" sz="1600" b="1" i="1" dirty="0" smtClean="0">
                <a:solidFill>
                  <a:schemeClr val="bg1"/>
                </a:solidFill>
                <a:latin typeface="Arial" panose="020B0604020202020204" pitchFamily="34" charset="0"/>
              </a:rPr>
              <a:t>e 1998</a:t>
            </a:r>
          </a:p>
          <a:p>
            <a:pPr algn="ctr"/>
            <a:r>
              <a:rPr lang="fr-FR" sz="1600" b="1" i="1" dirty="0" smtClean="0">
                <a:solidFill>
                  <a:schemeClr val="bg1"/>
                </a:solidFill>
                <a:latin typeface="Arial" panose="020B0604020202020204" pitchFamily="34" charset="0"/>
              </a:rPr>
              <a:t>à 2011</a:t>
            </a:r>
            <a:endParaRPr lang="fr-FR" sz="1600" b="1" i="1" dirty="0">
              <a:solidFill>
                <a:schemeClr val="bg1"/>
              </a:solidFill>
              <a:latin typeface="Arial" panose="020B0604020202020204" pitchFamily="34" charset="0"/>
            </a:endParaRPr>
          </a:p>
        </p:txBody>
      </p:sp>
      <p:sp>
        <p:nvSpPr>
          <p:cNvPr id="14" name="ZoneTexte 13"/>
          <p:cNvSpPr txBox="1"/>
          <p:nvPr/>
        </p:nvSpPr>
        <p:spPr>
          <a:xfrm>
            <a:off x="245550" y="2790220"/>
            <a:ext cx="1710060" cy="584775"/>
          </a:xfrm>
          <a:prstGeom prst="rect">
            <a:avLst/>
          </a:prstGeom>
          <a:solidFill>
            <a:schemeClr val="tx1">
              <a:lumMod val="50000"/>
              <a:lumOff val="50000"/>
            </a:schemeClr>
          </a:solidFill>
          <a:ln>
            <a:solidFill>
              <a:schemeClr val="tx1"/>
            </a:solidFill>
            <a:prstDash val="sysDot"/>
          </a:ln>
        </p:spPr>
        <p:txBody>
          <a:bodyPr wrap="square" rtlCol="0">
            <a:spAutoFit/>
          </a:bodyPr>
          <a:lstStyle/>
          <a:p>
            <a:pPr algn="ctr"/>
            <a:r>
              <a:rPr lang="fr-FR" sz="1600" b="1" i="1" dirty="0">
                <a:solidFill>
                  <a:schemeClr val="bg1"/>
                </a:solidFill>
                <a:latin typeface="Arial" panose="020B0604020202020204" pitchFamily="34" charset="0"/>
              </a:rPr>
              <a:t>d</a:t>
            </a:r>
            <a:r>
              <a:rPr lang="fr-FR" sz="1600" b="1" i="1" dirty="0" smtClean="0">
                <a:solidFill>
                  <a:schemeClr val="bg1"/>
                </a:solidFill>
                <a:latin typeface="Arial" panose="020B0604020202020204" pitchFamily="34" charset="0"/>
              </a:rPr>
              <a:t>e 2011</a:t>
            </a:r>
          </a:p>
          <a:p>
            <a:pPr algn="ctr"/>
            <a:r>
              <a:rPr lang="fr-FR" sz="1600" b="1" i="1" dirty="0" smtClean="0">
                <a:solidFill>
                  <a:schemeClr val="bg1"/>
                </a:solidFill>
                <a:latin typeface="Arial" panose="020B0604020202020204" pitchFamily="34" charset="0"/>
              </a:rPr>
              <a:t>à 2020</a:t>
            </a:r>
            <a:endParaRPr lang="fr-FR" sz="1600" b="1" i="1" dirty="0">
              <a:solidFill>
                <a:schemeClr val="bg1"/>
              </a:solidFill>
              <a:latin typeface="Arial" panose="020B0604020202020204" pitchFamily="34" charset="0"/>
            </a:endParaRPr>
          </a:p>
        </p:txBody>
      </p:sp>
      <p:sp>
        <p:nvSpPr>
          <p:cNvPr id="15" name="ZoneTexte 14"/>
          <p:cNvSpPr txBox="1"/>
          <p:nvPr/>
        </p:nvSpPr>
        <p:spPr>
          <a:xfrm>
            <a:off x="250178" y="4590349"/>
            <a:ext cx="1710060" cy="584775"/>
          </a:xfrm>
          <a:prstGeom prst="rect">
            <a:avLst/>
          </a:prstGeom>
          <a:solidFill>
            <a:schemeClr val="tx1">
              <a:lumMod val="50000"/>
              <a:lumOff val="50000"/>
            </a:schemeClr>
          </a:solidFill>
          <a:ln>
            <a:solidFill>
              <a:schemeClr val="tx1"/>
            </a:solidFill>
            <a:prstDash val="sysDot"/>
          </a:ln>
        </p:spPr>
        <p:txBody>
          <a:bodyPr wrap="square" rtlCol="0">
            <a:spAutoFit/>
          </a:bodyPr>
          <a:lstStyle/>
          <a:p>
            <a:pPr algn="ctr"/>
            <a:r>
              <a:rPr lang="fr-FR" sz="1600" b="1" i="1" dirty="0" smtClean="0">
                <a:solidFill>
                  <a:schemeClr val="bg1"/>
                </a:solidFill>
                <a:latin typeface="Arial" panose="020B0604020202020204" pitchFamily="34" charset="0"/>
              </a:rPr>
              <a:t>à partir de </a:t>
            </a:r>
          </a:p>
          <a:p>
            <a:pPr algn="ctr"/>
            <a:r>
              <a:rPr lang="fr-FR" sz="1600" b="1" i="1" dirty="0" smtClean="0">
                <a:solidFill>
                  <a:schemeClr val="bg1"/>
                </a:solidFill>
                <a:latin typeface="Arial" panose="020B0604020202020204" pitchFamily="34" charset="0"/>
              </a:rPr>
              <a:t>2020</a:t>
            </a:r>
            <a:endParaRPr lang="fr-FR" sz="1600" b="1" i="1" dirty="0">
              <a:solidFill>
                <a:schemeClr val="bg1"/>
              </a:solidFill>
              <a:latin typeface="Arial" panose="020B0604020202020204" pitchFamily="34" charset="0"/>
            </a:endParaRPr>
          </a:p>
        </p:txBody>
      </p:sp>
      <p:sp>
        <p:nvSpPr>
          <p:cNvPr id="16" name="ZoneTexte 15"/>
          <p:cNvSpPr txBox="1"/>
          <p:nvPr/>
        </p:nvSpPr>
        <p:spPr>
          <a:xfrm>
            <a:off x="1331640" y="564069"/>
            <a:ext cx="7704856" cy="338554"/>
          </a:xfrm>
          <a:prstGeom prst="rect">
            <a:avLst/>
          </a:prstGeom>
          <a:no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Bac Pro « Restauration », choix d’un approfondissement en 2</a:t>
            </a:r>
            <a:r>
              <a:rPr lang="fr-FR" sz="1600" i="1" baseline="30000" dirty="0" smtClean="0">
                <a:latin typeface="Arial" panose="020B0604020202020204" pitchFamily="34" charset="0"/>
              </a:rPr>
              <a:t>ème</a:t>
            </a:r>
            <a:r>
              <a:rPr lang="fr-FR" sz="1600" i="1" dirty="0" smtClean="0">
                <a:latin typeface="Arial" panose="020B0604020202020204" pitchFamily="34" charset="0"/>
              </a:rPr>
              <a:t> année</a:t>
            </a:r>
            <a:endParaRPr lang="fr-FR" sz="1600" i="1" dirty="0">
              <a:latin typeface="Arial" panose="020B0604020202020204" pitchFamily="34" charset="0"/>
            </a:endParaRPr>
          </a:p>
        </p:txBody>
      </p:sp>
      <p:sp>
        <p:nvSpPr>
          <p:cNvPr id="17" name="ZoneTexte 16"/>
          <p:cNvSpPr txBox="1"/>
          <p:nvPr/>
        </p:nvSpPr>
        <p:spPr>
          <a:xfrm>
            <a:off x="582717" y="555100"/>
            <a:ext cx="748923" cy="369332"/>
          </a:xfrm>
          <a:prstGeom prst="rect">
            <a:avLst/>
          </a:prstGeom>
          <a:noFill/>
        </p:spPr>
        <p:txBody>
          <a:bodyPr wrap="none" rtlCol="0">
            <a:spAutoFit/>
          </a:bodyPr>
          <a:lstStyle/>
          <a:p>
            <a:pPr algn="ctr"/>
            <a:r>
              <a:rPr lang="fr-FR" dirty="0" smtClean="0">
                <a:solidFill>
                  <a:srgbClr val="0239A6"/>
                </a:solidFill>
                <a:latin typeface="Arial" panose="020B0604020202020204" pitchFamily="34" charset="0"/>
              </a:rPr>
              <a:t>2 ans</a:t>
            </a:r>
            <a:endParaRPr lang="fr-FR" dirty="0">
              <a:solidFill>
                <a:srgbClr val="0239A6"/>
              </a:solidFill>
              <a:latin typeface="Arial" panose="020B0604020202020204" pitchFamily="34" charset="0"/>
            </a:endParaRPr>
          </a:p>
        </p:txBody>
      </p:sp>
      <p:sp>
        <p:nvSpPr>
          <p:cNvPr id="18" name="ZoneTexte 17"/>
          <p:cNvSpPr txBox="1"/>
          <p:nvPr/>
        </p:nvSpPr>
        <p:spPr>
          <a:xfrm>
            <a:off x="708103" y="2420888"/>
            <a:ext cx="748923" cy="369332"/>
          </a:xfrm>
          <a:prstGeom prst="rect">
            <a:avLst/>
          </a:prstGeom>
          <a:noFill/>
        </p:spPr>
        <p:txBody>
          <a:bodyPr wrap="none" rtlCol="0">
            <a:spAutoFit/>
          </a:bodyPr>
          <a:lstStyle/>
          <a:p>
            <a:pPr algn="ctr"/>
            <a:r>
              <a:rPr lang="fr-FR" dirty="0">
                <a:solidFill>
                  <a:srgbClr val="0239A6"/>
                </a:solidFill>
                <a:latin typeface="Arial" panose="020B0604020202020204" pitchFamily="34" charset="0"/>
              </a:rPr>
              <a:t>3</a:t>
            </a:r>
            <a:r>
              <a:rPr lang="fr-FR" dirty="0" smtClean="0">
                <a:solidFill>
                  <a:srgbClr val="0239A6"/>
                </a:solidFill>
                <a:latin typeface="Arial" panose="020B0604020202020204" pitchFamily="34" charset="0"/>
              </a:rPr>
              <a:t> ans</a:t>
            </a:r>
            <a:endParaRPr lang="fr-FR" dirty="0">
              <a:solidFill>
                <a:srgbClr val="0239A6"/>
              </a:solidFill>
              <a:latin typeface="Arial" panose="020B0604020202020204" pitchFamily="34" charset="0"/>
            </a:endParaRPr>
          </a:p>
        </p:txBody>
      </p:sp>
      <p:sp>
        <p:nvSpPr>
          <p:cNvPr id="19" name="ZoneTexte 18"/>
          <p:cNvSpPr txBox="1"/>
          <p:nvPr/>
        </p:nvSpPr>
        <p:spPr>
          <a:xfrm>
            <a:off x="692589" y="4234086"/>
            <a:ext cx="748923" cy="369332"/>
          </a:xfrm>
          <a:prstGeom prst="rect">
            <a:avLst/>
          </a:prstGeom>
          <a:noFill/>
        </p:spPr>
        <p:txBody>
          <a:bodyPr wrap="none" rtlCol="0">
            <a:spAutoFit/>
          </a:bodyPr>
          <a:lstStyle/>
          <a:p>
            <a:pPr algn="ctr"/>
            <a:r>
              <a:rPr lang="fr-FR" dirty="0">
                <a:solidFill>
                  <a:srgbClr val="0239A6"/>
                </a:solidFill>
                <a:latin typeface="Arial" panose="020B0604020202020204" pitchFamily="34" charset="0"/>
              </a:rPr>
              <a:t>3</a:t>
            </a:r>
            <a:r>
              <a:rPr lang="fr-FR" dirty="0" smtClean="0">
                <a:solidFill>
                  <a:srgbClr val="0239A6"/>
                </a:solidFill>
                <a:latin typeface="Arial" panose="020B0604020202020204" pitchFamily="34" charset="0"/>
              </a:rPr>
              <a:t> ans</a:t>
            </a:r>
            <a:endParaRPr lang="fr-FR" dirty="0">
              <a:solidFill>
                <a:srgbClr val="0239A6"/>
              </a:solidFill>
              <a:latin typeface="Arial" panose="020B0604020202020204" pitchFamily="34" charset="0"/>
            </a:endParaRPr>
          </a:p>
        </p:txBody>
      </p:sp>
      <p:sp>
        <p:nvSpPr>
          <p:cNvPr id="20" name="ZoneTexte 19"/>
          <p:cNvSpPr txBox="1"/>
          <p:nvPr/>
        </p:nvSpPr>
        <p:spPr>
          <a:xfrm>
            <a:off x="1472300" y="2436277"/>
            <a:ext cx="7560840" cy="338554"/>
          </a:xfrm>
          <a:prstGeom prst="rect">
            <a:avLst/>
          </a:prstGeom>
          <a:no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Bac Pro « Cuisine » et Bac Pro « CSR » </a:t>
            </a:r>
            <a:endParaRPr lang="fr-FR" sz="1600" i="1" dirty="0">
              <a:latin typeface="Arial" panose="020B0604020202020204" pitchFamily="34" charset="0"/>
            </a:endParaRPr>
          </a:p>
        </p:txBody>
      </p:sp>
      <p:sp>
        <p:nvSpPr>
          <p:cNvPr id="21" name="ZoneTexte 20"/>
          <p:cNvSpPr txBox="1"/>
          <p:nvPr/>
        </p:nvSpPr>
        <p:spPr>
          <a:xfrm>
            <a:off x="1475656" y="4221088"/>
            <a:ext cx="7560840" cy="338554"/>
          </a:xfrm>
          <a:prstGeom prst="rect">
            <a:avLst/>
          </a:prstGeom>
          <a:noFill/>
          <a:ln>
            <a:solidFill>
              <a:schemeClr val="tx1"/>
            </a:solidFill>
            <a:prstDash val="sysDot"/>
          </a:ln>
        </p:spPr>
        <p:txBody>
          <a:bodyPr wrap="square" rtlCol="0">
            <a:spAutoFit/>
          </a:bodyPr>
          <a:lstStyle/>
          <a:p>
            <a:pPr algn="ctr"/>
            <a:r>
              <a:rPr lang="fr-FR" sz="1600" i="1" dirty="0" smtClean="0">
                <a:latin typeface="Arial" panose="020B0604020202020204" pitchFamily="34" charset="0"/>
              </a:rPr>
              <a:t>Bac Pro « Cuisine » et Bac Pro « CSR » avec seconde famille des métiers HR </a:t>
            </a:r>
            <a:endParaRPr lang="fr-FR" sz="1600" i="1" dirty="0">
              <a:latin typeface="Arial" panose="020B0604020202020204" pitchFamily="34" charset="0"/>
            </a:endParaRPr>
          </a:p>
        </p:txBody>
      </p:sp>
      <p:grpSp>
        <p:nvGrpSpPr>
          <p:cNvPr id="2" name="Groupe 1"/>
          <p:cNvGrpSpPr/>
          <p:nvPr/>
        </p:nvGrpSpPr>
        <p:grpSpPr>
          <a:xfrm>
            <a:off x="3059832" y="1047504"/>
            <a:ext cx="934871" cy="916144"/>
            <a:chOff x="3059832" y="1047504"/>
            <a:chExt cx="934871" cy="916144"/>
          </a:xfrm>
        </p:grpSpPr>
        <p:sp>
          <p:nvSpPr>
            <p:cNvPr id="11" name="Rectangle 10"/>
            <p:cNvSpPr/>
            <p:nvPr/>
          </p:nvSpPr>
          <p:spPr>
            <a:xfrm>
              <a:off x="3059832" y="1047504"/>
              <a:ext cx="934871" cy="916144"/>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2" name="ZoneTexte 21"/>
            <p:cNvSpPr txBox="1"/>
            <p:nvPr/>
          </p:nvSpPr>
          <p:spPr>
            <a:xfrm>
              <a:off x="3059832" y="1047504"/>
              <a:ext cx="934871"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Seconde</a:t>
              </a:r>
              <a:endParaRPr lang="fr-FR" dirty="0">
                <a:latin typeface="Arial Narrow" panose="020B0606020202030204" pitchFamily="34" charset="0"/>
              </a:endParaRPr>
            </a:p>
          </p:txBody>
        </p:sp>
      </p:grpSp>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801" y="1487398"/>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827" y="1487398"/>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e 67"/>
          <p:cNvGrpSpPr/>
          <p:nvPr/>
        </p:nvGrpSpPr>
        <p:grpSpPr>
          <a:xfrm>
            <a:off x="5555069" y="974631"/>
            <a:ext cx="1590649" cy="546812"/>
            <a:chOff x="5555069" y="974631"/>
            <a:chExt cx="1590649" cy="546812"/>
          </a:xfrm>
        </p:grpSpPr>
        <p:sp>
          <p:nvSpPr>
            <p:cNvPr id="10" name="Rectangle 9"/>
            <p:cNvSpPr/>
            <p:nvPr/>
          </p:nvSpPr>
          <p:spPr>
            <a:xfrm>
              <a:off x="5555069" y="974631"/>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p:cNvSpPr txBox="1"/>
            <p:nvPr/>
          </p:nvSpPr>
          <p:spPr>
            <a:xfrm>
              <a:off x="6048323" y="1010344"/>
              <a:ext cx="100527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Terminale</a:t>
              </a:r>
              <a:endParaRPr lang="fr-FR" dirty="0">
                <a:latin typeface="Arial Narrow" panose="020B0606020202030204" pitchFamily="34" charset="0"/>
              </a:endParaRPr>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24" y="1010344"/>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e 68"/>
          <p:cNvGrpSpPr/>
          <p:nvPr/>
        </p:nvGrpSpPr>
        <p:grpSpPr>
          <a:xfrm>
            <a:off x="5580112" y="1623477"/>
            <a:ext cx="1590649" cy="546812"/>
            <a:chOff x="5580112" y="1623477"/>
            <a:chExt cx="1590649" cy="546812"/>
          </a:xfrm>
        </p:grpSpPr>
        <p:sp>
          <p:nvSpPr>
            <p:cNvPr id="9" name="Rectangle 8"/>
            <p:cNvSpPr/>
            <p:nvPr/>
          </p:nvSpPr>
          <p:spPr>
            <a:xfrm>
              <a:off x="5580112" y="1623477"/>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3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24" y="1689010"/>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ZoneTexte 30"/>
            <p:cNvSpPr txBox="1"/>
            <p:nvPr/>
          </p:nvSpPr>
          <p:spPr>
            <a:xfrm>
              <a:off x="6091043" y="1707266"/>
              <a:ext cx="100527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Terminale</a:t>
              </a:r>
              <a:endParaRPr lang="fr-FR" dirty="0">
                <a:latin typeface="Arial Narrow" panose="020B0606020202030204" pitchFamily="34" charset="0"/>
              </a:endParaRPr>
            </a:p>
          </p:txBody>
        </p:sp>
      </p:grpSp>
      <p:sp>
        <p:nvSpPr>
          <p:cNvPr id="32" name="ZoneTexte 31"/>
          <p:cNvSpPr txBox="1"/>
          <p:nvPr/>
        </p:nvSpPr>
        <p:spPr>
          <a:xfrm>
            <a:off x="3059832" y="1985623"/>
            <a:ext cx="934872" cy="307777"/>
          </a:xfrm>
          <a:prstGeom prst="rect">
            <a:avLst/>
          </a:prstGeom>
          <a:noFill/>
        </p:spPr>
        <p:txBody>
          <a:bodyPr wrap="square" rtlCol="0">
            <a:spAutoFit/>
          </a:bodyPr>
          <a:lstStyle/>
          <a:p>
            <a:r>
              <a:rPr lang="fr-FR" sz="1400" i="1" dirty="0" smtClean="0">
                <a:latin typeface="Arial Narrow" panose="020B0606020202030204" pitchFamily="34" charset="0"/>
              </a:rPr>
              <a:t>alternance</a:t>
            </a:r>
            <a:endParaRPr lang="fr-FR" sz="1400" i="1" dirty="0">
              <a:latin typeface="Arial Narrow" panose="020B0606020202030204" pitchFamily="34" charset="0"/>
            </a:endParaRPr>
          </a:p>
        </p:txBody>
      </p:sp>
      <p:grpSp>
        <p:nvGrpSpPr>
          <p:cNvPr id="70" name="Groupe 69"/>
          <p:cNvGrpSpPr/>
          <p:nvPr/>
        </p:nvGrpSpPr>
        <p:grpSpPr>
          <a:xfrm>
            <a:off x="2584047" y="2834208"/>
            <a:ext cx="1590649" cy="546812"/>
            <a:chOff x="2549303" y="2834208"/>
            <a:chExt cx="1590649" cy="546812"/>
          </a:xfrm>
        </p:grpSpPr>
        <p:sp>
          <p:nvSpPr>
            <p:cNvPr id="8" name="Rectangle 7"/>
            <p:cNvSpPr/>
            <p:nvPr/>
          </p:nvSpPr>
          <p:spPr>
            <a:xfrm>
              <a:off x="2549303" y="2834208"/>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4" name="ZoneTexte 23"/>
            <p:cNvSpPr txBox="1"/>
            <p:nvPr/>
          </p:nvSpPr>
          <p:spPr>
            <a:xfrm>
              <a:off x="3059832" y="2904351"/>
              <a:ext cx="934871"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Seconde</a:t>
              </a:r>
              <a:endParaRPr lang="fr-FR" dirty="0">
                <a:latin typeface="Arial Narrow" panose="020B0606020202030204" pitchFamily="34" charset="0"/>
              </a:endParaRPr>
            </a:p>
          </p:txBody>
        </p:sp>
        <p:pic>
          <p:nvPicPr>
            <p:cNvPr id="3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6684" y="2897941"/>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e 70"/>
          <p:cNvGrpSpPr/>
          <p:nvPr/>
        </p:nvGrpSpPr>
        <p:grpSpPr>
          <a:xfrm>
            <a:off x="4493519" y="2862228"/>
            <a:ext cx="1590649" cy="546812"/>
            <a:chOff x="4493519" y="2862228"/>
            <a:chExt cx="1590649" cy="546812"/>
          </a:xfrm>
        </p:grpSpPr>
        <p:sp>
          <p:nvSpPr>
            <p:cNvPr id="7" name="Rectangle 6"/>
            <p:cNvSpPr/>
            <p:nvPr/>
          </p:nvSpPr>
          <p:spPr>
            <a:xfrm>
              <a:off x="4493519" y="2862228"/>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6" name="ZoneTexte 25"/>
            <p:cNvSpPr txBox="1"/>
            <p:nvPr/>
          </p:nvSpPr>
          <p:spPr>
            <a:xfrm>
              <a:off x="4943419" y="2904351"/>
              <a:ext cx="95250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Première</a:t>
              </a:r>
              <a:endParaRPr lang="fr-FR" dirty="0">
                <a:latin typeface="Arial Narrow" panose="020B0606020202030204" pitchFamily="34" charset="0"/>
              </a:endParaRPr>
            </a:p>
          </p:txBody>
        </p:sp>
        <p:pic>
          <p:nvPicPr>
            <p:cNvPr id="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969" y="2869148"/>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2" name="Groupe 71"/>
          <p:cNvGrpSpPr/>
          <p:nvPr/>
        </p:nvGrpSpPr>
        <p:grpSpPr>
          <a:xfrm>
            <a:off x="6516216" y="2862228"/>
            <a:ext cx="1590649" cy="546812"/>
            <a:chOff x="6516216" y="2862228"/>
            <a:chExt cx="1590649" cy="546812"/>
          </a:xfrm>
        </p:grpSpPr>
        <p:sp>
          <p:nvSpPr>
            <p:cNvPr id="6" name="Rectangle 5"/>
            <p:cNvSpPr/>
            <p:nvPr/>
          </p:nvSpPr>
          <p:spPr>
            <a:xfrm>
              <a:off x="6516216" y="2862228"/>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ZoneTexte 24"/>
            <p:cNvSpPr txBox="1"/>
            <p:nvPr/>
          </p:nvSpPr>
          <p:spPr>
            <a:xfrm>
              <a:off x="6961908" y="2897941"/>
              <a:ext cx="100527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Terminale</a:t>
              </a:r>
              <a:endParaRPr lang="fr-FR" dirty="0">
                <a:latin typeface="Arial Narrow" panose="020B0606020202030204" pitchFamily="34" charset="0"/>
              </a:endParaRPr>
            </a:p>
          </p:txBody>
        </p:sp>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680" y="2880429"/>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3" name="Groupe 72"/>
          <p:cNvGrpSpPr/>
          <p:nvPr/>
        </p:nvGrpSpPr>
        <p:grpSpPr>
          <a:xfrm>
            <a:off x="2555776" y="3510300"/>
            <a:ext cx="1590649" cy="546812"/>
            <a:chOff x="2555776" y="3510300"/>
            <a:chExt cx="1590649" cy="546812"/>
          </a:xfrm>
        </p:grpSpPr>
        <p:sp>
          <p:nvSpPr>
            <p:cNvPr id="38" name="Rectangle 37"/>
            <p:cNvSpPr/>
            <p:nvPr/>
          </p:nvSpPr>
          <p:spPr>
            <a:xfrm>
              <a:off x="2555776" y="3510300"/>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9" name="ZoneTexte 38"/>
            <p:cNvSpPr txBox="1"/>
            <p:nvPr/>
          </p:nvSpPr>
          <p:spPr>
            <a:xfrm>
              <a:off x="3066305" y="3580443"/>
              <a:ext cx="934871"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Seconde</a:t>
              </a:r>
              <a:endParaRPr lang="fr-FR" dirty="0">
                <a:latin typeface="Arial Narrow" panose="020B0606020202030204" pitchFamily="34" charset="0"/>
              </a:endParaRP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6684" y="3556521"/>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4" name="Groupe 73"/>
          <p:cNvGrpSpPr/>
          <p:nvPr/>
        </p:nvGrpSpPr>
        <p:grpSpPr>
          <a:xfrm>
            <a:off x="4499992" y="3538320"/>
            <a:ext cx="1590649" cy="546812"/>
            <a:chOff x="4499992" y="3538320"/>
            <a:chExt cx="1590649" cy="546812"/>
          </a:xfrm>
        </p:grpSpPr>
        <p:sp>
          <p:nvSpPr>
            <p:cNvPr id="37" name="Rectangle 36"/>
            <p:cNvSpPr/>
            <p:nvPr/>
          </p:nvSpPr>
          <p:spPr>
            <a:xfrm>
              <a:off x="4499992" y="3538320"/>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1" name="ZoneTexte 40"/>
            <p:cNvSpPr txBox="1"/>
            <p:nvPr/>
          </p:nvSpPr>
          <p:spPr>
            <a:xfrm>
              <a:off x="4949892" y="3580443"/>
              <a:ext cx="95250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Première</a:t>
              </a:r>
              <a:endParaRPr lang="fr-FR" dirty="0">
                <a:latin typeface="Arial Narrow" panose="020B0606020202030204" pitchFamily="34" charset="0"/>
              </a:endParaRPr>
            </a:p>
          </p:txBody>
        </p:sp>
        <p:pic>
          <p:nvPicPr>
            <p:cNvPr id="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739" y="3580443"/>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e 74"/>
          <p:cNvGrpSpPr/>
          <p:nvPr/>
        </p:nvGrpSpPr>
        <p:grpSpPr>
          <a:xfrm>
            <a:off x="6522689" y="3538320"/>
            <a:ext cx="1590649" cy="546812"/>
            <a:chOff x="6522689" y="3538320"/>
            <a:chExt cx="1590649" cy="546812"/>
          </a:xfrm>
        </p:grpSpPr>
        <p:sp>
          <p:nvSpPr>
            <p:cNvPr id="36" name="Rectangle 35"/>
            <p:cNvSpPr/>
            <p:nvPr/>
          </p:nvSpPr>
          <p:spPr>
            <a:xfrm>
              <a:off x="6522689" y="3538320"/>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ZoneTexte 39"/>
            <p:cNvSpPr txBox="1"/>
            <p:nvPr/>
          </p:nvSpPr>
          <p:spPr>
            <a:xfrm>
              <a:off x="6968381" y="3574033"/>
              <a:ext cx="100527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Terminale</a:t>
              </a:r>
              <a:endParaRPr lang="fr-FR" dirty="0">
                <a:latin typeface="Arial Narrow" panose="020B0606020202030204" pitchFamily="34" charset="0"/>
              </a:endParaRPr>
            </a:p>
          </p:txBody>
        </p:sp>
        <p:pic>
          <p:nvPicPr>
            <p:cNvPr id="4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877" y="3580862"/>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7" name="Groupe 76"/>
          <p:cNvGrpSpPr/>
          <p:nvPr/>
        </p:nvGrpSpPr>
        <p:grpSpPr>
          <a:xfrm>
            <a:off x="4552581" y="4806373"/>
            <a:ext cx="1590649" cy="546812"/>
            <a:chOff x="4552581" y="4806373"/>
            <a:chExt cx="1590649" cy="546812"/>
          </a:xfrm>
        </p:grpSpPr>
        <p:sp>
          <p:nvSpPr>
            <p:cNvPr id="46" name="Rectangle 45"/>
            <p:cNvSpPr/>
            <p:nvPr/>
          </p:nvSpPr>
          <p:spPr>
            <a:xfrm>
              <a:off x="4552581" y="4806373"/>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8" name="ZoneTexte 47"/>
            <p:cNvSpPr txBox="1"/>
            <p:nvPr/>
          </p:nvSpPr>
          <p:spPr>
            <a:xfrm>
              <a:off x="5002481" y="4848496"/>
              <a:ext cx="95250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Première</a:t>
              </a:r>
              <a:endParaRPr lang="fr-FR" dirty="0">
                <a:latin typeface="Arial Narrow" panose="020B0606020202030204" pitchFamily="34" charset="0"/>
              </a:endParaRPr>
            </a:p>
          </p:txBody>
        </p:sp>
        <p:pic>
          <p:nvPicPr>
            <p:cNvPr id="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031" y="4813293"/>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8" name="Groupe 77"/>
          <p:cNvGrpSpPr/>
          <p:nvPr/>
        </p:nvGrpSpPr>
        <p:grpSpPr>
          <a:xfrm>
            <a:off x="6575278" y="4806373"/>
            <a:ext cx="1590649" cy="546812"/>
            <a:chOff x="6575278" y="4806373"/>
            <a:chExt cx="1590649" cy="546812"/>
          </a:xfrm>
        </p:grpSpPr>
        <p:sp>
          <p:nvSpPr>
            <p:cNvPr id="45" name="Rectangle 44"/>
            <p:cNvSpPr/>
            <p:nvPr/>
          </p:nvSpPr>
          <p:spPr>
            <a:xfrm>
              <a:off x="6575278" y="4806373"/>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7" name="ZoneTexte 46"/>
            <p:cNvSpPr txBox="1"/>
            <p:nvPr/>
          </p:nvSpPr>
          <p:spPr>
            <a:xfrm>
              <a:off x="7020970" y="4842086"/>
              <a:ext cx="100527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Terminale</a:t>
              </a:r>
              <a:endParaRPr lang="fr-FR" dirty="0">
                <a:latin typeface="Arial Narrow" panose="020B0606020202030204" pitchFamily="34" charset="0"/>
              </a:endParaRPr>
            </a:p>
          </p:txBody>
        </p:sp>
        <p:pic>
          <p:nvPicPr>
            <p:cNvPr id="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2742" y="4824574"/>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9" name="Groupe 78"/>
          <p:cNvGrpSpPr/>
          <p:nvPr/>
        </p:nvGrpSpPr>
        <p:grpSpPr>
          <a:xfrm>
            <a:off x="4559054" y="5482465"/>
            <a:ext cx="1590649" cy="546812"/>
            <a:chOff x="4559054" y="5482465"/>
            <a:chExt cx="1590649" cy="546812"/>
          </a:xfrm>
        </p:grpSpPr>
        <p:sp>
          <p:nvSpPr>
            <p:cNvPr id="52" name="Rectangle 51"/>
            <p:cNvSpPr/>
            <p:nvPr/>
          </p:nvSpPr>
          <p:spPr>
            <a:xfrm>
              <a:off x="4559054" y="5482465"/>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4" name="ZoneTexte 53"/>
            <p:cNvSpPr txBox="1"/>
            <p:nvPr/>
          </p:nvSpPr>
          <p:spPr>
            <a:xfrm>
              <a:off x="5008954" y="5524588"/>
              <a:ext cx="95250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Première</a:t>
              </a:r>
              <a:endParaRPr lang="fr-FR" dirty="0">
                <a:latin typeface="Arial Narrow" panose="020B0606020202030204" pitchFamily="34" charset="0"/>
              </a:endParaRPr>
            </a:p>
          </p:txBody>
        </p:sp>
        <p:pic>
          <p:nvPicPr>
            <p:cNvPr id="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801" y="5524588"/>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e 79"/>
          <p:cNvGrpSpPr/>
          <p:nvPr/>
        </p:nvGrpSpPr>
        <p:grpSpPr>
          <a:xfrm>
            <a:off x="6581751" y="5482465"/>
            <a:ext cx="1590649" cy="546812"/>
            <a:chOff x="6581751" y="5482465"/>
            <a:chExt cx="1590649" cy="546812"/>
          </a:xfrm>
        </p:grpSpPr>
        <p:sp>
          <p:nvSpPr>
            <p:cNvPr id="51" name="Rectangle 50"/>
            <p:cNvSpPr/>
            <p:nvPr/>
          </p:nvSpPr>
          <p:spPr>
            <a:xfrm>
              <a:off x="6581751" y="5482465"/>
              <a:ext cx="1590649" cy="546812"/>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3" name="ZoneTexte 52"/>
            <p:cNvSpPr txBox="1"/>
            <p:nvPr/>
          </p:nvSpPr>
          <p:spPr>
            <a:xfrm>
              <a:off x="7027443" y="5518178"/>
              <a:ext cx="1005275"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Terminale</a:t>
              </a:r>
              <a:endParaRPr lang="fr-FR" dirty="0">
                <a:latin typeface="Arial Narrow" panose="020B0606020202030204" pitchFamily="34" charset="0"/>
              </a:endParaRPr>
            </a:p>
          </p:txBody>
        </p:sp>
        <p:pic>
          <p:nvPicPr>
            <p:cNvPr id="5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2939" y="5525007"/>
              <a:ext cx="29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6" name="Groupe 75"/>
          <p:cNvGrpSpPr/>
          <p:nvPr/>
        </p:nvGrpSpPr>
        <p:grpSpPr>
          <a:xfrm>
            <a:off x="2862734" y="4781542"/>
            <a:ext cx="934871" cy="916144"/>
            <a:chOff x="2862734" y="4781542"/>
            <a:chExt cx="934871" cy="916144"/>
          </a:xfrm>
        </p:grpSpPr>
        <p:sp>
          <p:nvSpPr>
            <p:cNvPr id="57" name="Rectangle 56"/>
            <p:cNvSpPr/>
            <p:nvPr/>
          </p:nvSpPr>
          <p:spPr>
            <a:xfrm>
              <a:off x="2862734" y="4781542"/>
              <a:ext cx="934871" cy="916144"/>
            </a:xfrm>
            <a:prstGeom prst="rect">
              <a:avLst/>
            </a:prstGeom>
            <a:solidFill>
              <a:schemeClr val="bg1"/>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8" name="ZoneTexte 57"/>
            <p:cNvSpPr txBox="1"/>
            <p:nvPr/>
          </p:nvSpPr>
          <p:spPr>
            <a:xfrm>
              <a:off x="2862734" y="4781542"/>
              <a:ext cx="934871" cy="369332"/>
            </a:xfrm>
            <a:prstGeom prst="rect">
              <a:avLst/>
            </a:prstGeom>
            <a:solidFill>
              <a:schemeClr val="bg1">
                <a:lumMod val="75000"/>
              </a:schemeClr>
            </a:solidFill>
          </p:spPr>
          <p:txBody>
            <a:bodyPr wrap="none" rtlCol="0">
              <a:spAutoFit/>
            </a:bodyPr>
            <a:lstStyle/>
            <a:p>
              <a:r>
                <a:rPr lang="fr-FR" dirty="0" smtClean="0">
                  <a:latin typeface="Arial Narrow" panose="020B0606020202030204" pitchFamily="34" charset="0"/>
                </a:rPr>
                <a:t>Seconde</a:t>
              </a:r>
              <a:endParaRPr lang="fr-FR" dirty="0">
                <a:latin typeface="Arial Narrow" panose="020B0606020202030204" pitchFamily="34" charset="0"/>
              </a:endParaRPr>
            </a:p>
          </p:txBody>
        </p:sp>
      </p:grpSp>
      <p:pic>
        <p:nvPicPr>
          <p:cNvPr id="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751" y="5221436"/>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5220714"/>
            <a:ext cx="292100" cy="44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ZoneTexte 60"/>
          <p:cNvSpPr txBox="1"/>
          <p:nvPr/>
        </p:nvSpPr>
        <p:spPr>
          <a:xfrm>
            <a:off x="2693902" y="5739647"/>
            <a:ext cx="1278019" cy="523220"/>
          </a:xfrm>
          <a:prstGeom prst="rect">
            <a:avLst/>
          </a:prstGeom>
          <a:noFill/>
        </p:spPr>
        <p:txBody>
          <a:bodyPr wrap="square" rtlCol="0">
            <a:spAutoFit/>
          </a:bodyPr>
          <a:lstStyle/>
          <a:p>
            <a:pPr algn="ctr"/>
            <a:r>
              <a:rPr lang="fr-FR" sz="1400" i="1" dirty="0" smtClean="0">
                <a:latin typeface="Arial Narrow" panose="020B0606020202030204" pitchFamily="34" charset="0"/>
              </a:rPr>
              <a:t>Compétences communes</a:t>
            </a:r>
            <a:endParaRPr lang="fr-FR" sz="1400" i="1" dirty="0">
              <a:latin typeface="Arial Narrow" panose="020B0606020202030204" pitchFamily="34" charset="0"/>
            </a:endParaRPr>
          </a:p>
        </p:txBody>
      </p:sp>
      <p:cxnSp>
        <p:nvCxnSpPr>
          <p:cNvPr id="62" name="Connecteur droit avec flèche 61"/>
          <p:cNvCxnSpPr>
            <a:stCxn id="11" idx="3"/>
            <a:endCxn id="29" idx="1"/>
          </p:cNvCxnSpPr>
          <p:nvPr/>
        </p:nvCxnSpPr>
        <p:spPr>
          <a:xfrm flipV="1">
            <a:off x="3994703" y="1230213"/>
            <a:ext cx="1609121" cy="275363"/>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a:endCxn id="9" idx="1"/>
          </p:cNvCxnSpPr>
          <p:nvPr/>
        </p:nvCxnSpPr>
        <p:spPr>
          <a:xfrm>
            <a:off x="4001176" y="1623477"/>
            <a:ext cx="1578936" cy="273406"/>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a:endCxn id="46" idx="1"/>
          </p:cNvCxnSpPr>
          <p:nvPr/>
        </p:nvCxnSpPr>
        <p:spPr>
          <a:xfrm flipV="1">
            <a:off x="3841354" y="5079779"/>
            <a:ext cx="711227" cy="273406"/>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5" name="Connecteur droit avec flèche 64"/>
          <p:cNvCxnSpPr>
            <a:endCxn id="52" idx="1"/>
          </p:cNvCxnSpPr>
          <p:nvPr/>
        </p:nvCxnSpPr>
        <p:spPr>
          <a:xfrm>
            <a:off x="3847827" y="5505585"/>
            <a:ext cx="711227" cy="250286"/>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6" name="Connecteur droit avec flèche 65"/>
          <p:cNvCxnSpPr>
            <a:stCxn id="46" idx="3"/>
          </p:cNvCxnSpPr>
          <p:nvPr/>
        </p:nvCxnSpPr>
        <p:spPr>
          <a:xfrm>
            <a:off x="6143230" y="5079779"/>
            <a:ext cx="464768" cy="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7" name="Connecteur droit avec flèche 66"/>
          <p:cNvCxnSpPr/>
          <p:nvPr/>
        </p:nvCxnSpPr>
        <p:spPr>
          <a:xfrm>
            <a:off x="6128912" y="5776603"/>
            <a:ext cx="464768" cy="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82" name="Ellipse 81"/>
          <p:cNvSpPr/>
          <p:nvPr/>
        </p:nvSpPr>
        <p:spPr>
          <a:xfrm>
            <a:off x="2604288" y="5742889"/>
            <a:ext cx="1277218" cy="519978"/>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4" name="ZoneTexte 83"/>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419028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2.wav"/>
                                        </p:tgtEl>
                                      </p:cMediaNode>
                                    </p:audio>
                                  </p:sub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500"/>
                                        <p:tgtEl>
                                          <p:spTgt spid="16"/>
                                        </p:tgtEl>
                                      </p:cBhvr>
                                    </p:animEffect>
                                  </p:childTnLst>
                                </p:cTn>
                              </p:par>
                            </p:childTnLst>
                          </p:cTn>
                        </p:par>
                        <p:par>
                          <p:cTn id="12" fill="hold">
                            <p:stCondLst>
                              <p:cond delay="3000"/>
                            </p:stCondLst>
                            <p:childTnLst>
                              <p:par>
                                <p:cTn id="13" presetID="2" presetClass="entr" presetSubtype="4" fill="hold" grpId="0" nodeType="afterEffect">
                                  <p:stCondLst>
                                    <p:cond delay="10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5000"/>
                            </p:stCondLst>
                            <p:childTnLst>
                              <p:par>
                                <p:cTn id="18" presetID="1" presetClass="entr" presetSubtype="0" fill="hold" nodeType="afterEffect">
                                  <p:stCondLst>
                                    <p:cond delay="1000"/>
                                  </p:stCondLst>
                                  <p:childTnLst>
                                    <p:set>
                                      <p:cBhvr>
                                        <p:cTn id="19" dur="1" fill="hold">
                                          <p:stCondLst>
                                            <p:cond delay="1249"/>
                                          </p:stCondLst>
                                        </p:cTn>
                                        <p:tgtEl>
                                          <p:spTgt spid="2"/>
                                        </p:tgtEl>
                                        <p:attrNameLst>
                                          <p:attrName>style.visibility</p:attrName>
                                        </p:attrNameLst>
                                      </p:cBhvr>
                                      <p:to>
                                        <p:strVal val="visible"/>
                                      </p:to>
                                    </p:set>
                                  </p:childTnLst>
                                </p:cTn>
                              </p:par>
                            </p:childTnLst>
                          </p:cTn>
                        </p:par>
                        <p:par>
                          <p:cTn id="20" fill="hold">
                            <p:stCondLst>
                              <p:cond delay="7250"/>
                            </p:stCondLst>
                            <p:childTnLst>
                              <p:par>
                                <p:cTn id="21" presetID="1" presetClass="entr" presetSubtype="0" fill="hold" nodeType="afterEffect">
                                  <p:stCondLst>
                                    <p:cond delay="1000"/>
                                  </p:stCondLst>
                                  <p:childTnLst>
                                    <p:set>
                                      <p:cBhvr>
                                        <p:cTn id="22" dur="1" fill="hold">
                                          <p:stCondLst>
                                            <p:cond delay="1749"/>
                                          </p:stCondLst>
                                        </p:cTn>
                                        <p:tgtEl>
                                          <p:spTgt spid="27"/>
                                        </p:tgtEl>
                                        <p:attrNameLst>
                                          <p:attrName>style.visibility</p:attrName>
                                        </p:attrNameLst>
                                      </p:cBhvr>
                                      <p:to>
                                        <p:strVal val="visible"/>
                                      </p:to>
                                    </p:set>
                                  </p:childTnLst>
                                </p:cTn>
                              </p:par>
                            </p:childTnLst>
                          </p:cTn>
                        </p:par>
                        <p:par>
                          <p:cTn id="23" fill="hold">
                            <p:stCondLst>
                              <p:cond delay="10000"/>
                            </p:stCondLst>
                            <p:childTnLst>
                              <p:par>
                                <p:cTn id="24" presetID="1" presetClass="entr" presetSubtype="0" fill="hold" nodeType="afterEffect">
                                  <p:stCondLst>
                                    <p:cond delay="1000"/>
                                  </p:stCondLst>
                                  <p:childTnLst>
                                    <p:set>
                                      <p:cBhvr>
                                        <p:cTn id="25" dur="1" fill="hold">
                                          <p:stCondLst>
                                            <p:cond delay="1749"/>
                                          </p:stCondLst>
                                        </p:cTn>
                                        <p:tgtEl>
                                          <p:spTgt spid="28"/>
                                        </p:tgtEl>
                                        <p:attrNameLst>
                                          <p:attrName>style.visibility</p:attrName>
                                        </p:attrNameLst>
                                      </p:cBhvr>
                                      <p:to>
                                        <p:strVal val="visible"/>
                                      </p:to>
                                    </p:set>
                                  </p:childTnLst>
                                </p:cTn>
                              </p:par>
                            </p:childTnLst>
                          </p:cTn>
                        </p:par>
                        <p:par>
                          <p:cTn id="26" fill="hold">
                            <p:stCondLst>
                              <p:cond delay="12750"/>
                            </p:stCondLst>
                            <p:childTnLst>
                              <p:par>
                                <p:cTn id="27" presetID="1" presetClass="entr" presetSubtype="0" fill="hold" grpId="0" nodeType="afterEffect">
                                  <p:stCondLst>
                                    <p:cond delay="1000"/>
                                  </p:stCondLst>
                                  <p:childTnLst>
                                    <p:set>
                                      <p:cBhvr>
                                        <p:cTn id="28" dur="1" fill="hold">
                                          <p:stCondLst>
                                            <p:cond delay="999"/>
                                          </p:stCondLst>
                                        </p:cTn>
                                        <p:tgtEl>
                                          <p:spTgt spid="32"/>
                                        </p:tgtEl>
                                        <p:attrNameLst>
                                          <p:attrName>style.visibility</p:attrName>
                                        </p:attrNameLst>
                                      </p:cBhvr>
                                      <p:to>
                                        <p:strVal val="visible"/>
                                      </p:to>
                                    </p:set>
                                  </p:childTnLst>
                                </p:cTn>
                              </p:par>
                            </p:childTnLst>
                          </p:cTn>
                        </p:par>
                        <p:par>
                          <p:cTn id="29" fill="hold">
                            <p:stCondLst>
                              <p:cond delay="14750"/>
                            </p:stCondLst>
                            <p:childTnLst>
                              <p:par>
                                <p:cTn id="30" presetID="22" presetClass="entr" presetSubtype="8" fill="hold" nodeType="afterEffect">
                                  <p:stCondLst>
                                    <p:cond delay="100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1000"/>
                                        <p:tgtEl>
                                          <p:spTgt spid="62"/>
                                        </p:tgtEl>
                                      </p:cBhvr>
                                    </p:animEffect>
                                  </p:childTnLst>
                                </p:cTn>
                              </p:par>
                            </p:childTnLst>
                          </p:cTn>
                        </p:par>
                        <p:par>
                          <p:cTn id="33" fill="hold">
                            <p:stCondLst>
                              <p:cond delay="16750"/>
                            </p:stCondLst>
                            <p:childTnLst>
                              <p:par>
                                <p:cTn id="34" presetID="22" presetClass="entr" presetSubtype="8" fill="hold" nodeType="afterEffect">
                                  <p:stCondLst>
                                    <p:cond delay="1000"/>
                                  </p:stCondLst>
                                  <p:childTnLst>
                                    <p:set>
                                      <p:cBhvr>
                                        <p:cTn id="35" dur="1" fill="hold">
                                          <p:stCondLst>
                                            <p:cond delay="0"/>
                                          </p:stCondLst>
                                        </p:cTn>
                                        <p:tgtEl>
                                          <p:spTgt spid="68"/>
                                        </p:tgtEl>
                                        <p:attrNameLst>
                                          <p:attrName>style.visibility</p:attrName>
                                        </p:attrNameLst>
                                      </p:cBhvr>
                                      <p:to>
                                        <p:strVal val="visible"/>
                                      </p:to>
                                    </p:set>
                                    <p:animEffect transition="in" filter="wipe(left)">
                                      <p:cBhvr>
                                        <p:cTn id="36" dur="1000"/>
                                        <p:tgtEl>
                                          <p:spTgt spid="68"/>
                                        </p:tgtEl>
                                      </p:cBhvr>
                                    </p:animEffect>
                                  </p:childTnLst>
                                </p:cTn>
                              </p:par>
                            </p:childTnLst>
                          </p:cTn>
                        </p:par>
                        <p:par>
                          <p:cTn id="37" fill="hold">
                            <p:stCondLst>
                              <p:cond delay="18750"/>
                            </p:stCondLst>
                            <p:childTnLst>
                              <p:par>
                                <p:cTn id="38" presetID="22" presetClass="entr" presetSubtype="8" fill="hold" nodeType="afterEffect">
                                  <p:stCondLst>
                                    <p:cond delay="100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1000"/>
                                        <p:tgtEl>
                                          <p:spTgt spid="63"/>
                                        </p:tgtEl>
                                      </p:cBhvr>
                                    </p:animEffect>
                                  </p:childTnLst>
                                </p:cTn>
                              </p:par>
                            </p:childTnLst>
                          </p:cTn>
                        </p:par>
                        <p:par>
                          <p:cTn id="41" fill="hold">
                            <p:stCondLst>
                              <p:cond delay="20750"/>
                            </p:stCondLst>
                            <p:childTnLst>
                              <p:par>
                                <p:cTn id="42" presetID="22" presetClass="entr" presetSubtype="8" fill="hold" nodeType="afterEffect">
                                  <p:stCondLst>
                                    <p:cond delay="125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1000"/>
                                        <p:tgtEl>
                                          <p:spTgt spid="69"/>
                                        </p:tgtEl>
                                      </p:cBhvr>
                                    </p:animEffect>
                                  </p:childTnLst>
                                </p:cTn>
                              </p:par>
                            </p:childTnLst>
                          </p:cTn>
                        </p:par>
                        <p:par>
                          <p:cTn id="45" fill="hold">
                            <p:stCondLst>
                              <p:cond delay="23000"/>
                            </p:stCondLst>
                            <p:childTnLst>
                              <p:par>
                                <p:cTn id="46" presetID="16" presetClass="entr" presetSubtype="37"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animEffect transition="in" filter="barn(outVertical)">
                                      <p:cBhvr>
                                        <p:cTn id="48" dur="1500"/>
                                        <p:tgtEl>
                                          <p:spTgt spid="14"/>
                                        </p:tgtEl>
                                      </p:cBhvr>
                                    </p:animEffect>
                                  </p:childTnLst>
                                </p:cTn>
                              </p:par>
                            </p:childTnLst>
                          </p:cTn>
                        </p:par>
                        <p:par>
                          <p:cTn id="49" fill="hold">
                            <p:stCondLst>
                              <p:cond delay="25500"/>
                            </p:stCondLst>
                            <p:childTnLst>
                              <p:par>
                                <p:cTn id="50" presetID="22" presetClass="entr" presetSubtype="8" fill="hold" grpId="0" nodeType="afterEffect">
                                  <p:stCondLst>
                                    <p:cond delay="175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1250"/>
                                        <p:tgtEl>
                                          <p:spTgt spid="20"/>
                                        </p:tgtEl>
                                      </p:cBhvr>
                                    </p:animEffect>
                                  </p:childTnLst>
                                </p:cTn>
                              </p:par>
                            </p:childTnLst>
                          </p:cTn>
                        </p:par>
                        <p:par>
                          <p:cTn id="53" fill="hold">
                            <p:stCondLst>
                              <p:cond delay="28500"/>
                            </p:stCondLst>
                            <p:childTnLst>
                              <p:par>
                                <p:cTn id="54" presetID="2" presetClass="entr" presetSubtype="4" fill="hold" grpId="0" nodeType="afterEffect">
                                  <p:stCondLst>
                                    <p:cond delay="10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1000" fill="hold"/>
                                        <p:tgtEl>
                                          <p:spTgt spid="18"/>
                                        </p:tgtEl>
                                        <p:attrNameLst>
                                          <p:attrName>ppt_x</p:attrName>
                                        </p:attrNameLst>
                                      </p:cBhvr>
                                      <p:tavLst>
                                        <p:tav tm="0">
                                          <p:val>
                                            <p:strVal val="#ppt_x"/>
                                          </p:val>
                                        </p:tav>
                                        <p:tav tm="100000">
                                          <p:val>
                                            <p:strVal val="#ppt_x"/>
                                          </p:val>
                                        </p:tav>
                                      </p:tavLst>
                                    </p:anim>
                                    <p:anim calcmode="lin" valueType="num">
                                      <p:cBhvr additive="base">
                                        <p:cTn id="57" dur="1000" fill="hold"/>
                                        <p:tgtEl>
                                          <p:spTgt spid="18"/>
                                        </p:tgtEl>
                                        <p:attrNameLst>
                                          <p:attrName>ppt_y</p:attrName>
                                        </p:attrNameLst>
                                      </p:cBhvr>
                                      <p:tavLst>
                                        <p:tav tm="0">
                                          <p:val>
                                            <p:strVal val="1+#ppt_h/2"/>
                                          </p:val>
                                        </p:tav>
                                        <p:tav tm="100000">
                                          <p:val>
                                            <p:strVal val="#ppt_y"/>
                                          </p:val>
                                        </p:tav>
                                      </p:tavLst>
                                    </p:anim>
                                  </p:childTnLst>
                                </p:cTn>
                              </p:par>
                            </p:childTnLst>
                          </p:cTn>
                        </p:par>
                        <p:par>
                          <p:cTn id="58" fill="hold">
                            <p:stCondLst>
                              <p:cond delay="30500"/>
                            </p:stCondLst>
                            <p:childTnLst>
                              <p:par>
                                <p:cTn id="59" presetID="22" presetClass="entr" presetSubtype="8" fill="hold" nodeType="afterEffect">
                                  <p:stCondLst>
                                    <p:cond delay="150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1000"/>
                                        <p:tgtEl>
                                          <p:spTgt spid="70"/>
                                        </p:tgtEl>
                                      </p:cBhvr>
                                    </p:animEffect>
                                  </p:childTnLst>
                                </p:cTn>
                              </p:par>
                            </p:childTnLst>
                          </p:cTn>
                        </p:par>
                        <p:par>
                          <p:cTn id="62" fill="hold">
                            <p:stCondLst>
                              <p:cond delay="33000"/>
                            </p:stCondLst>
                            <p:childTnLst>
                              <p:par>
                                <p:cTn id="63" presetID="22" presetClass="entr" presetSubtype="8" fill="hold" nodeType="afterEffect">
                                  <p:stCondLst>
                                    <p:cond delay="1500"/>
                                  </p:stCondLst>
                                  <p:childTnLst>
                                    <p:set>
                                      <p:cBhvr>
                                        <p:cTn id="64" dur="1" fill="hold">
                                          <p:stCondLst>
                                            <p:cond delay="0"/>
                                          </p:stCondLst>
                                        </p:cTn>
                                        <p:tgtEl>
                                          <p:spTgt spid="71"/>
                                        </p:tgtEl>
                                        <p:attrNameLst>
                                          <p:attrName>style.visibility</p:attrName>
                                        </p:attrNameLst>
                                      </p:cBhvr>
                                      <p:to>
                                        <p:strVal val="visible"/>
                                      </p:to>
                                    </p:set>
                                    <p:animEffect transition="in" filter="wipe(left)">
                                      <p:cBhvr>
                                        <p:cTn id="65" dur="1000"/>
                                        <p:tgtEl>
                                          <p:spTgt spid="71"/>
                                        </p:tgtEl>
                                      </p:cBhvr>
                                    </p:animEffect>
                                  </p:childTnLst>
                                </p:cTn>
                              </p:par>
                            </p:childTnLst>
                          </p:cTn>
                        </p:par>
                        <p:par>
                          <p:cTn id="66" fill="hold">
                            <p:stCondLst>
                              <p:cond delay="35500"/>
                            </p:stCondLst>
                            <p:childTnLst>
                              <p:par>
                                <p:cTn id="67" presetID="22" presetClass="entr" presetSubtype="8" fill="hold" nodeType="afterEffect">
                                  <p:stCondLst>
                                    <p:cond delay="100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1000"/>
                                        <p:tgtEl>
                                          <p:spTgt spid="5"/>
                                        </p:tgtEl>
                                      </p:cBhvr>
                                    </p:animEffect>
                                  </p:childTnLst>
                                </p:cTn>
                              </p:par>
                            </p:childTnLst>
                          </p:cTn>
                        </p:par>
                        <p:par>
                          <p:cTn id="70" fill="hold">
                            <p:stCondLst>
                              <p:cond delay="37500"/>
                            </p:stCondLst>
                            <p:childTnLst>
                              <p:par>
                                <p:cTn id="71" presetID="22" presetClass="entr" presetSubtype="8" fill="hold" nodeType="afterEffect">
                                  <p:stCondLst>
                                    <p:cond delay="1500"/>
                                  </p:stCondLst>
                                  <p:childTnLst>
                                    <p:set>
                                      <p:cBhvr>
                                        <p:cTn id="72" dur="1" fill="hold">
                                          <p:stCondLst>
                                            <p:cond delay="0"/>
                                          </p:stCondLst>
                                        </p:cTn>
                                        <p:tgtEl>
                                          <p:spTgt spid="72"/>
                                        </p:tgtEl>
                                        <p:attrNameLst>
                                          <p:attrName>style.visibility</p:attrName>
                                        </p:attrNameLst>
                                      </p:cBhvr>
                                      <p:to>
                                        <p:strVal val="visible"/>
                                      </p:to>
                                    </p:set>
                                    <p:animEffect transition="in" filter="wipe(left)">
                                      <p:cBhvr>
                                        <p:cTn id="73" dur="1000"/>
                                        <p:tgtEl>
                                          <p:spTgt spid="72"/>
                                        </p:tgtEl>
                                      </p:cBhvr>
                                    </p:animEffect>
                                  </p:childTnLst>
                                </p:cTn>
                              </p:par>
                            </p:childTnLst>
                          </p:cTn>
                        </p:par>
                        <p:par>
                          <p:cTn id="74" fill="hold">
                            <p:stCondLst>
                              <p:cond delay="40000"/>
                            </p:stCondLst>
                            <p:childTnLst>
                              <p:par>
                                <p:cTn id="75" presetID="22" presetClass="entr" presetSubtype="8" fill="hold" nodeType="afterEffect">
                                  <p:stCondLst>
                                    <p:cond delay="1500"/>
                                  </p:stCondLst>
                                  <p:childTnLst>
                                    <p:set>
                                      <p:cBhvr>
                                        <p:cTn id="76" dur="1" fill="hold">
                                          <p:stCondLst>
                                            <p:cond delay="0"/>
                                          </p:stCondLst>
                                        </p:cTn>
                                        <p:tgtEl>
                                          <p:spTgt spid="73"/>
                                        </p:tgtEl>
                                        <p:attrNameLst>
                                          <p:attrName>style.visibility</p:attrName>
                                        </p:attrNameLst>
                                      </p:cBhvr>
                                      <p:to>
                                        <p:strVal val="visible"/>
                                      </p:to>
                                    </p:set>
                                    <p:animEffect transition="in" filter="wipe(left)">
                                      <p:cBhvr>
                                        <p:cTn id="77" dur="1000"/>
                                        <p:tgtEl>
                                          <p:spTgt spid="73"/>
                                        </p:tgtEl>
                                      </p:cBhvr>
                                    </p:animEffect>
                                  </p:childTnLst>
                                </p:cTn>
                              </p:par>
                            </p:childTnLst>
                          </p:cTn>
                        </p:par>
                        <p:par>
                          <p:cTn id="78" fill="hold">
                            <p:stCondLst>
                              <p:cond delay="42500"/>
                            </p:stCondLst>
                            <p:childTnLst>
                              <p:par>
                                <p:cTn id="79" presetID="22" presetClass="entr" presetSubtype="8" fill="hold" nodeType="afterEffect">
                                  <p:stCondLst>
                                    <p:cond delay="1500"/>
                                  </p:stCondLst>
                                  <p:childTnLst>
                                    <p:set>
                                      <p:cBhvr>
                                        <p:cTn id="80" dur="1" fill="hold">
                                          <p:stCondLst>
                                            <p:cond delay="0"/>
                                          </p:stCondLst>
                                        </p:cTn>
                                        <p:tgtEl>
                                          <p:spTgt spid="74"/>
                                        </p:tgtEl>
                                        <p:attrNameLst>
                                          <p:attrName>style.visibility</p:attrName>
                                        </p:attrNameLst>
                                      </p:cBhvr>
                                      <p:to>
                                        <p:strVal val="visible"/>
                                      </p:to>
                                    </p:set>
                                    <p:animEffect transition="in" filter="wipe(left)">
                                      <p:cBhvr>
                                        <p:cTn id="81" dur="1000"/>
                                        <p:tgtEl>
                                          <p:spTgt spid="74"/>
                                        </p:tgtEl>
                                      </p:cBhvr>
                                    </p:animEffect>
                                  </p:childTnLst>
                                </p:cTn>
                              </p:par>
                            </p:childTnLst>
                          </p:cTn>
                        </p:par>
                        <p:par>
                          <p:cTn id="82" fill="hold">
                            <p:stCondLst>
                              <p:cond delay="45000"/>
                            </p:stCondLst>
                            <p:childTnLst>
                              <p:par>
                                <p:cTn id="83" presetID="22" presetClass="entr" presetSubtype="8" fill="hold" nodeType="afterEffect">
                                  <p:stCondLst>
                                    <p:cond delay="1000"/>
                                  </p:stCondLst>
                                  <p:childTnLst>
                                    <p:set>
                                      <p:cBhvr>
                                        <p:cTn id="84" dur="1" fill="hold">
                                          <p:stCondLst>
                                            <p:cond delay="0"/>
                                          </p:stCondLst>
                                        </p:cTn>
                                        <p:tgtEl>
                                          <p:spTgt spid="3"/>
                                        </p:tgtEl>
                                        <p:attrNameLst>
                                          <p:attrName>style.visibility</p:attrName>
                                        </p:attrNameLst>
                                      </p:cBhvr>
                                      <p:to>
                                        <p:strVal val="visible"/>
                                      </p:to>
                                    </p:set>
                                    <p:animEffect transition="in" filter="wipe(left)">
                                      <p:cBhvr>
                                        <p:cTn id="85" dur="1000"/>
                                        <p:tgtEl>
                                          <p:spTgt spid="3"/>
                                        </p:tgtEl>
                                      </p:cBhvr>
                                    </p:animEffect>
                                  </p:childTnLst>
                                </p:cTn>
                              </p:par>
                            </p:childTnLst>
                          </p:cTn>
                        </p:par>
                        <p:par>
                          <p:cTn id="86" fill="hold">
                            <p:stCondLst>
                              <p:cond delay="47000"/>
                            </p:stCondLst>
                            <p:childTnLst>
                              <p:par>
                                <p:cTn id="87" presetID="22" presetClass="entr" presetSubtype="8" fill="hold" nodeType="afterEffect">
                                  <p:stCondLst>
                                    <p:cond delay="1500"/>
                                  </p:stCondLst>
                                  <p:childTnLst>
                                    <p:set>
                                      <p:cBhvr>
                                        <p:cTn id="88" dur="1" fill="hold">
                                          <p:stCondLst>
                                            <p:cond delay="0"/>
                                          </p:stCondLst>
                                        </p:cTn>
                                        <p:tgtEl>
                                          <p:spTgt spid="75"/>
                                        </p:tgtEl>
                                        <p:attrNameLst>
                                          <p:attrName>style.visibility</p:attrName>
                                        </p:attrNameLst>
                                      </p:cBhvr>
                                      <p:to>
                                        <p:strVal val="visible"/>
                                      </p:to>
                                    </p:set>
                                    <p:animEffect transition="in" filter="wipe(left)">
                                      <p:cBhvr>
                                        <p:cTn id="89" dur="1000"/>
                                        <p:tgtEl>
                                          <p:spTgt spid="75"/>
                                        </p:tgtEl>
                                      </p:cBhvr>
                                    </p:animEffect>
                                  </p:childTnLst>
                                </p:cTn>
                              </p:par>
                            </p:childTnLst>
                          </p:cTn>
                        </p:par>
                        <p:par>
                          <p:cTn id="90" fill="hold">
                            <p:stCondLst>
                              <p:cond delay="49500"/>
                            </p:stCondLst>
                            <p:childTnLst>
                              <p:par>
                                <p:cTn id="91" presetID="16" presetClass="entr" presetSubtype="37" fill="hold" grpId="0" nodeType="afterEffect">
                                  <p:stCondLst>
                                    <p:cond delay="1000"/>
                                  </p:stCondLst>
                                  <p:childTnLst>
                                    <p:set>
                                      <p:cBhvr>
                                        <p:cTn id="92" dur="1" fill="hold">
                                          <p:stCondLst>
                                            <p:cond delay="0"/>
                                          </p:stCondLst>
                                        </p:cTn>
                                        <p:tgtEl>
                                          <p:spTgt spid="15"/>
                                        </p:tgtEl>
                                        <p:attrNameLst>
                                          <p:attrName>style.visibility</p:attrName>
                                        </p:attrNameLst>
                                      </p:cBhvr>
                                      <p:to>
                                        <p:strVal val="visible"/>
                                      </p:to>
                                    </p:set>
                                    <p:animEffect transition="in" filter="barn(outVertical)">
                                      <p:cBhvr>
                                        <p:cTn id="93" dur="1000"/>
                                        <p:tgtEl>
                                          <p:spTgt spid="15"/>
                                        </p:tgtEl>
                                      </p:cBhvr>
                                    </p:animEffect>
                                  </p:childTnLst>
                                </p:cTn>
                              </p:par>
                            </p:childTnLst>
                          </p:cTn>
                        </p:par>
                        <p:par>
                          <p:cTn id="94" fill="hold">
                            <p:stCondLst>
                              <p:cond delay="51500"/>
                            </p:stCondLst>
                            <p:childTnLst>
                              <p:par>
                                <p:cTn id="95" presetID="22" presetClass="entr" presetSubtype="8" fill="hold" grpId="0" nodeType="afterEffect">
                                  <p:stCondLst>
                                    <p:cond delay="1000"/>
                                  </p:stCondLst>
                                  <p:childTnLst>
                                    <p:set>
                                      <p:cBhvr>
                                        <p:cTn id="96" dur="1" fill="hold">
                                          <p:stCondLst>
                                            <p:cond delay="0"/>
                                          </p:stCondLst>
                                        </p:cTn>
                                        <p:tgtEl>
                                          <p:spTgt spid="21"/>
                                        </p:tgtEl>
                                        <p:attrNameLst>
                                          <p:attrName>style.visibility</p:attrName>
                                        </p:attrNameLst>
                                      </p:cBhvr>
                                      <p:to>
                                        <p:strVal val="visible"/>
                                      </p:to>
                                    </p:set>
                                    <p:animEffect transition="in" filter="wipe(left)">
                                      <p:cBhvr>
                                        <p:cTn id="97" dur="1000"/>
                                        <p:tgtEl>
                                          <p:spTgt spid="21"/>
                                        </p:tgtEl>
                                      </p:cBhvr>
                                    </p:animEffect>
                                  </p:childTnLst>
                                </p:cTn>
                              </p:par>
                            </p:childTnLst>
                          </p:cTn>
                        </p:par>
                        <p:par>
                          <p:cTn id="98" fill="hold">
                            <p:stCondLst>
                              <p:cond delay="53500"/>
                            </p:stCondLst>
                            <p:childTnLst>
                              <p:par>
                                <p:cTn id="99" presetID="2" presetClass="entr" presetSubtype="4" fill="hold" grpId="0" nodeType="afterEffect">
                                  <p:stCondLst>
                                    <p:cond delay="1000"/>
                                  </p:stCondLst>
                                  <p:childTnLst>
                                    <p:set>
                                      <p:cBhvr>
                                        <p:cTn id="100" dur="1" fill="hold">
                                          <p:stCondLst>
                                            <p:cond delay="0"/>
                                          </p:stCondLst>
                                        </p:cTn>
                                        <p:tgtEl>
                                          <p:spTgt spid="19"/>
                                        </p:tgtEl>
                                        <p:attrNameLst>
                                          <p:attrName>style.visibility</p:attrName>
                                        </p:attrNameLst>
                                      </p:cBhvr>
                                      <p:to>
                                        <p:strVal val="visible"/>
                                      </p:to>
                                    </p:set>
                                    <p:anim calcmode="lin" valueType="num">
                                      <p:cBhvr additive="base">
                                        <p:cTn id="101" dur="1000" fill="hold"/>
                                        <p:tgtEl>
                                          <p:spTgt spid="19"/>
                                        </p:tgtEl>
                                        <p:attrNameLst>
                                          <p:attrName>ppt_x</p:attrName>
                                        </p:attrNameLst>
                                      </p:cBhvr>
                                      <p:tavLst>
                                        <p:tav tm="0">
                                          <p:val>
                                            <p:strVal val="#ppt_x"/>
                                          </p:val>
                                        </p:tav>
                                        <p:tav tm="100000">
                                          <p:val>
                                            <p:strVal val="#ppt_x"/>
                                          </p:val>
                                        </p:tav>
                                      </p:tavLst>
                                    </p:anim>
                                    <p:anim calcmode="lin" valueType="num">
                                      <p:cBhvr additive="base">
                                        <p:cTn id="102" dur="1000" fill="hold"/>
                                        <p:tgtEl>
                                          <p:spTgt spid="19"/>
                                        </p:tgtEl>
                                        <p:attrNameLst>
                                          <p:attrName>ppt_y</p:attrName>
                                        </p:attrNameLst>
                                      </p:cBhvr>
                                      <p:tavLst>
                                        <p:tav tm="0">
                                          <p:val>
                                            <p:strVal val="1+#ppt_h/2"/>
                                          </p:val>
                                        </p:tav>
                                        <p:tav tm="100000">
                                          <p:val>
                                            <p:strVal val="#ppt_y"/>
                                          </p:val>
                                        </p:tav>
                                      </p:tavLst>
                                    </p:anim>
                                  </p:childTnLst>
                                </p:cTn>
                              </p:par>
                            </p:childTnLst>
                          </p:cTn>
                        </p:par>
                        <p:par>
                          <p:cTn id="103" fill="hold">
                            <p:stCondLst>
                              <p:cond delay="55500"/>
                            </p:stCondLst>
                            <p:childTnLst>
                              <p:par>
                                <p:cTn id="104" presetID="1" presetClass="entr" presetSubtype="0" fill="hold" nodeType="afterEffect">
                                  <p:stCondLst>
                                    <p:cond delay="0"/>
                                  </p:stCondLst>
                                  <p:childTnLst>
                                    <p:set>
                                      <p:cBhvr>
                                        <p:cTn id="105" dur="1" fill="hold">
                                          <p:stCondLst>
                                            <p:cond delay="999"/>
                                          </p:stCondLst>
                                        </p:cTn>
                                        <p:tgtEl>
                                          <p:spTgt spid="76"/>
                                        </p:tgtEl>
                                        <p:attrNameLst>
                                          <p:attrName>style.visibility</p:attrName>
                                        </p:attrNameLst>
                                      </p:cBhvr>
                                      <p:to>
                                        <p:strVal val="visible"/>
                                      </p:to>
                                    </p:set>
                                  </p:childTnLst>
                                </p:cTn>
                              </p:par>
                            </p:childTnLst>
                          </p:cTn>
                        </p:par>
                        <p:par>
                          <p:cTn id="106" fill="hold">
                            <p:stCondLst>
                              <p:cond delay="56500"/>
                            </p:stCondLst>
                            <p:childTnLst>
                              <p:par>
                                <p:cTn id="107" presetID="1" presetClass="entr" presetSubtype="0" fill="hold" nodeType="afterEffect">
                                  <p:stCondLst>
                                    <p:cond delay="0"/>
                                  </p:stCondLst>
                                  <p:childTnLst>
                                    <p:set>
                                      <p:cBhvr>
                                        <p:cTn id="108" dur="1" fill="hold">
                                          <p:stCondLst>
                                            <p:cond delay="999"/>
                                          </p:stCondLst>
                                        </p:cTn>
                                        <p:tgtEl>
                                          <p:spTgt spid="59"/>
                                        </p:tgtEl>
                                        <p:attrNameLst>
                                          <p:attrName>style.visibility</p:attrName>
                                        </p:attrNameLst>
                                      </p:cBhvr>
                                      <p:to>
                                        <p:strVal val="visible"/>
                                      </p:to>
                                    </p:set>
                                  </p:childTnLst>
                                </p:cTn>
                              </p:par>
                            </p:childTnLst>
                          </p:cTn>
                        </p:par>
                        <p:par>
                          <p:cTn id="109" fill="hold">
                            <p:stCondLst>
                              <p:cond delay="57500"/>
                            </p:stCondLst>
                            <p:childTnLst>
                              <p:par>
                                <p:cTn id="110" presetID="1" presetClass="entr" presetSubtype="0" fill="hold" nodeType="afterEffect">
                                  <p:stCondLst>
                                    <p:cond delay="0"/>
                                  </p:stCondLst>
                                  <p:childTnLst>
                                    <p:set>
                                      <p:cBhvr>
                                        <p:cTn id="111" dur="1" fill="hold">
                                          <p:stCondLst>
                                            <p:cond delay="999"/>
                                          </p:stCondLst>
                                        </p:cTn>
                                        <p:tgtEl>
                                          <p:spTgt spid="60"/>
                                        </p:tgtEl>
                                        <p:attrNameLst>
                                          <p:attrName>style.visibility</p:attrName>
                                        </p:attrNameLst>
                                      </p:cBhvr>
                                      <p:to>
                                        <p:strVal val="visible"/>
                                      </p:to>
                                    </p:set>
                                  </p:childTnLst>
                                </p:cTn>
                              </p:par>
                            </p:childTnLst>
                          </p:cTn>
                        </p:par>
                        <p:par>
                          <p:cTn id="112" fill="hold">
                            <p:stCondLst>
                              <p:cond delay="58500"/>
                            </p:stCondLst>
                            <p:childTnLst>
                              <p:par>
                                <p:cTn id="113" presetID="1" presetClass="entr" presetSubtype="0" fill="hold" grpId="0" nodeType="afterEffect">
                                  <p:stCondLst>
                                    <p:cond delay="0"/>
                                  </p:stCondLst>
                                  <p:childTnLst>
                                    <p:set>
                                      <p:cBhvr>
                                        <p:cTn id="114" dur="1" fill="hold">
                                          <p:stCondLst>
                                            <p:cond delay="999"/>
                                          </p:stCondLst>
                                        </p:cTn>
                                        <p:tgtEl>
                                          <p:spTgt spid="61"/>
                                        </p:tgtEl>
                                        <p:attrNameLst>
                                          <p:attrName>style.visibility</p:attrName>
                                        </p:attrNameLst>
                                      </p:cBhvr>
                                      <p:to>
                                        <p:strVal val="visible"/>
                                      </p:to>
                                    </p:set>
                                  </p:childTnLst>
                                </p:cTn>
                              </p:par>
                            </p:childTnLst>
                          </p:cTn>
                        </p:par>
                        <p:par>
                          <p:cTn id="115" fill="hold">
                            <p:stCondLst>
                              <p:cond delay="59500"/>
                            </p:stCondLst>
                            <p:childTnLst>
                              <p:par>
                                <p:cTn id="116" presetID="22" presetClass="entr" presetSubtype="8" fill="hold" nodeType="after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wipe(left)">
                                      <p:cBhvr>
                                        <p:cTn id="118" dur="1000"/>
                                        <p:tgtEl>
                                          <p:spTgt spid="64"/>
                                        </p:tgtEl>
                                      </p:cBhvr>
                                    </p:animEffect>
                                  </p:childTnLst>
                                </p:cTn>
                              </p:par>
                            </p:childTnLst>
                          </p:cTn>
                        </p:par>
                        <p:par>
                          <p:cTn id="119" fill="hold">
                            <p:stCondLst>
                              <p:cond delay="60500"/>
                            </p:stCondLst>
                            <p:childTnLst>
                              <p:par>
                                <p:cTn id="120" presetID="22" presetClass="entr" presetSubtype="8" fill="hold" nodeType="afterEffect">
                                  <p:stCondLst>
                                    <p:cond delay="0"/>
                                  </p:stCondLst>
                                  <p:childTnLst>
                                    <p:set>
                                      <p:cBhvr>
                                        <p:cTn id="121" dur="1" fill="hold">
                                          <p:stCondLst>
                                            <p:cond delay="0"/>
                                          </p:stCondLst>
                                        </p:cTn>
                                        <p:tgtEl>
                                          <p:spTgt spid="77"/>
                                        </p:tgtEl>
                                        <p:attrNameLst>
                                          <p:attrName>style.visibility</p:attrName>
                                        </p:attrNameLst>
                                      </p:cBhvr>
                                      <p:to>
                                        <p:strVal val="visible"/>
                                      </p:to>
                                    </p:set>
                                    <p:animEffect transition="in" filter="wipe(left)">
                                      <p:cBhvr>
                                        <p:cTn id="122" dur="1000"/>
                                        <p:tgtEl>
                                          <p:spTgt spid="77"/>
                                        </p:tgtEl>
                                      </p:cBhvr>
                                    </p:animEffect>
                                  </p:childTnLst>
                                </p:cTn>
                              </p:par>
                            </p:childTnLst>
                          </p:cTn>
                        </p:par>
                        <p:par>
                          <p:cTn id="123" fill="hold">
                            <p:stCondLst>
                              <p:cond delay="61500"/>
                            </p:stCondLst>
                            <p:childTnLst>
                              <p:par>
                                <p:cTn id="124" presetID="22" presetClass="entr" presetSubtype="8" fill="hold" nodeType="afterEffect">
                                  <p:stCondLst>
                                    <p:cond delay="0"/>
                                  </p:stCondLst>
                                  <p:childTnLst>
                                    <p:set>
                                      <p:cBhvr>
                                        <p:cTn id="125" dur="1" fill="hold">
                                          <p:stCondLst>
                                            <p:cond delay="0"/>
                                          </p:stCondLst>
                                        </p:cTn>
                                        <p:tgtEl>
                                          <p:spTgt spid="66"/>
                                        </p:tgtEl>
                                        <p:attrNameLst>
                                          <p:attrName>style.visibility</p:attrName>
                                        </p:attrNameLst>
                                      </p:cBhvr>
                                      <p:to>
                                        <p:strVal val="visible"/>
                                      </p:to>
                                    </p:set>
                                    <p:animEffect transition="in" filter="wipe(left)">
                                      <p:cBhvr>
                                        <p:cTn id="126" dur="1000"/>
                                        <p:tgtEl>
                                          <p:spTgt spid="66"/>
                                        </p:tgtEl>
                                      </p:cBhvr>
                                    </p:animEffect>
                                  </p:childTnLst>
                                </p:cTn>
                              </p:par>
                            </p:childTnLst>
                          </p:cTn>
                        </p:par>
                        <p:par>
                          <p:cTn id="127" fill="hold">
                            <p:stCondLst>
                              <p:cond delay="62500"/>
                            </p:stCondLst>
                            <p:childTnLst>
                              <p:par>
                                <p:cTn id="128" presetID="22" presetClass="entr" presetSubtype="8" fill="hold" nodeType="afterEffect">
                                  <p:stCondLst>
                                    <p:cond delay="0"/>
                                  </p:stCondLst>
                                  <p:childTnLst>
                                    <p:set>
                                      <p:cBhvr>
                                        <p:cTn id="129" dur="1" fill="hold">
                                          <p:stCondLst>
                                            <p:cond delay="0"/>
                                          </p:stCondLst>
                                        </p:cTn>
                                        <p:tgtEl>
                                          <p:spTgt spid="78"/>
                                        </p:tgtEl>
                                        <p:attrNameLst>
                                          <p:attrName>style.visibility</p:attrName>
                                        </p:attrNameLst>
                                      </p:cBhvr>
                                      <p:to>
                                        <p:strVal val="visible"/>
                                      </p:to>
                                    </p:set>
                                    <p:animEffect transition="in" filter="wipe(left)">
                                      <p:cBhvr>
                                        <p:cTn id="130" dur="1000"/>
                                        <p:tgtEl>
                                          <p:spTgt spid="78"/>
                                        </p:tgtEl>
                                      </p:cBhvr>
                                    </p:animEffect>
                                  </p:childTnLst>
                                </p:cTn>
                              </p:par>
                            </p:childTnLst>
                          </p:cTn>
                        </p:par>
                        <p:par>
                          <p:cTn id="131" fill="hold">
                            <p:stCondLst>
                              <p:cond delay="63500"/>
                            </p:stCondLst>
                            <p:childTnLst>
                              <p:par>
                                <p:cTn id="132" presetID="22" presetClass="entr" presetSubtype="1" fill="hold" nodeType="afterEffect">
                                  <p:stCondLst>
                                    <p:cond delay="0"/>
                                  </p:stCondLst>
                                  <p:childTnLst>
                                    <p:set>
                                      <p:cBhvr>
                                        <p:cTn id="133" dur="1" fill="hold">
                                          <p:stCondLst>
                                            <p:cond delay="0"/>
                                          </p:stCondLst>
                                        </p:cTn>
                                        <p:tgtEl>
                                          <p:spTgt spid="65"/>
                                        </p:tgtEl>
                                        <p:attrNameLst>
                                          <p:attrName>style.visibility</p:attrName>
                                        </p:attrNameLst>
                                      </p:cBhvr>
                                      <p:to>
                                        <p:strVal val="visible"/>
                                      </p:to>
                                    </p:set>
                                    <p:animEffect transition="in" filter="wipe(up)">
                                      <p:cBhvr>
                                        <p:cTn id="134" dur="1000"/>
                                        <p:tgtEl>
                                          <p:spTgt spid="65"/>
                                        </p:tgtEl>
                                      </p:cBhvr>
                                    </p:animEffect>
                                  </p:childTnLst>
                                </p:cTn>
                              </p:par>
                            </p:childTnLst>
                          </p:cTn>
                        </p:par>
                        <p:par>
                          <p:cTn id="135" fill="hold">
                            <p:stCondLst>
                              <p:cond delay="64500"/>
                            </p:stCondLst>
                            <p:childTnLst>
                              <p:par>
                                <p:cTn id="136" presetID="22" presetClass="entr" presetSubtype="8" fill="hold" nodeType="after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wipe(left)">
                                      <p:cBhvr>
                                        <p:cTn id="138" dur="1000"/>
                                        <p:tgtEl>
                                          <p:spTgt spid="79"/>
                                        </p:tgtEl>
                                      </p:cBhvr>
                                    </p:animEffect>
                                  </p:childTnLst>
                                </p:cTn>
                              </p:par>
                            </p:childTnLst>
                          </p:cTn>
                        </p:par>
                        <p:par>
                          <p:cTn id="139" fill="hold">
                            <p:stCondLst>
                              <p:cond delay="65500"/>
                            </p:stCondLst>
                            <p:childTnLst>
                              <p:par>
                                <p:cTn id="140" presetID="22" presetClass="entr" presetSubtype="8" fill="hold" nodeType="afterEffect">
                                  <p:stCondLst>
                                    <p:cond delay="0"/>
                                  </p:stCondLst>
                                  <p:childTnLst>
                                    <p:set>
                                      <p:cBhvr>
                                        <p:cTn id="141" dur="1" fill="hold">
                                          <p:stCondLst>
                                            <p:cond delay="0"/>
                                          </p:stCondLst>
                                        </p:cTn>
                                        <p:tgtEl>
                                          <p:spTgt spid="67"/>
                                        </p:tgtEl>
                                        <p:attrNameLst>
                                          <p:attrName>style.visibility</p:attrName>
                                        </p:attrNameLst>
                                      </p:cBhvr>
                                      <p:to>
                                        <p:strVal val="visible"/>
                                      </p:to>
                                    </p:set>
                                    <p:animEffect transition="in" filter="wipe(left)">
                                      <p:cBhvr>
                                        <p:cTn id="142" dur="1000"/>
                                        <p:tgtEl>
                                          <p:spTgt spid="67"/>
                                        </p:tgtEl>
                                      </p:cBhvr>
                                    </p:animEffect>
                                  </p:childTnLst>
                                </p:cTn>
                              </p:par>
                            </p:childTnLst>
                          </p:cTn>
                        </p:par>
                        <p:par>
                          <p:cTn id="143" fill="hold">
                            <p:stCondLst>
                              <p:cond delay="66500"/>
                            </p:stCondLst>
                            <p:childTnLst>
                              <p:par>
                                <p:cTn id="144" presetID="22" presetClass="entr" presetSubtype="8" fill="hold" nodeType="afterEffect">
                                  <p:stCondLst>
                                    <p:cond delay="0"/>
                                  </p:stCondLst>
                                  <p:childTnLst>
                                    <p:set>
                                      <p:cBhvr>
                                        <p:cTn id="145" dur="1" fill="hold">
                                          <p:stCondLst>
                                            <p:cond delay="0"/>
                                          </p:stCondLst>
                                        </p:cTn>
                                        <p:tgtEl>
                                          <p:spTgt spid="80"/>
                                        </p:tgtEl>
                                        <p:attrNameLst>
                                          <p:attrName>style.visibility</p:attrName>
                                        </p:attrNameLst>
                                      </p:cBhvr>
                                      <p:to>
                                        <p:strVal val="visible"/>
                                      </p:to>
                                    </p:set>
                                    <p:animEffect transition="in" filter="wipe(left)">
                                      <p:cBhvr>
                                        <p:cTn id="146" dur="1000"/>
                                        <p:tgtEl>
                                          <p:spTgt spid="80"/>
                                        </p:tgtEl>
                                      </p:cBhvr>
                                    </p:animEffect>
                                  </p:childTnLst>
                                </p:cTn>
                              </p:par>
                            </p:childTnLst>
                          </p:cTn>
                        </p:par>
                        <p:par>
                          <p:cTn id="147" fill="hold">
                            <p:stCondLst>
                              <p:cond delay="67500"/>
                            </p:stCondLst>
                            <p:childTnLst>
                              <p:par>
                                <p:cTn id="148" presetID="16" presetClass="entr" presetSubtype="37" fill="hold" grpId="0" nodeType="afterEffect">
                                  <p:stCondLst>
                                    <p:cond delay="1000"/>
                                  </p:stCondLst>
                                  <p:childTnLst>
                                    <p:set>
                                      <p:cBhvr>
                                        <p:cTn id="149" dur="1" fill="hold">
                                          <p:stCondLst>
                                            <p:cond delay="0"/>
                                          </p:stCondLst>
                                        </p:cTn>
                                        <p:tgtEl>
                                          <p:spTgt spid="82"/>
                                        </p:tgtEl>
                                        <p:attrNameLst>
                                          <p:attrName>style.visibility</p:attrName>
                                        </p:attrNameLst>
                                      </p:cBhvr>
                                      <p:to>
                                        <p:strVal val="visible"/>
                                      </p:to>
                                    </p:set>
                                    <p:animEffect transition="in" filter="barn(outVertical)">
                                      <p:cBhvr>
                                        <p:cTn id="150"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P spid="18" grpId="0"/>
      <p:bldP spid="19" grpId="0"/>
      <p:bldP spid="20" grpId="0" animBg="1"/>
      <p:bldP spid="21" grpId="0" animBg="1"/>
      <p:bldP spid="32" grpId="0"/>
      <p:bldP spid="61" grpId="0"/>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8" y="-15882"/>
            <a:ext cx="481013"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0"/>
          </p:nvPr>
        </p:nvSpPr>
        <p:spPr/>
        <p:txBody>
          <a:bodyPr/>
          <a:lstStyle/>
          <a:p>
            <a:pPr>
              <a:defRPr/>
            </a:pPr>
            <a:fld id="{D90EB4E7-9A7F-4DFF-8ECB-3BFDEDB157D4}" type="slidenum">
              <a:rPr lang="fr-FR" altLang="fr-FR" smtClean="0"/>
              <a:pPr>
                <a:defRPr/>
              </a:pPr>
              <a:t>3</a:t>
            </a:fld>
            <a:endParaRPr lang="fr-FR" altLang="fr-FR" dirty="0"/>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870" y="692696"/>
            <a:ext cx="2604155" cy="3690782"/>
          </a:xfrm>
          <a:prstGeom prst="rect">
            <a:avLst/>
          </a:prstGeom>
          <a:noFill/>
          <a:ln w="19050">
            <a:solidFill>
              <a:srgbClr val="FF0000"/>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345" y="692696"/>
            <a:ext cx="2632258" cy="3690782"/>
          </a:xfrm>
          <a:prstGeom prst="rect">
            <a:avLst/>
          </a:prstGeom>
          <a:noFill/>
          <a:ln w="19050">
            <a:solidFill>
              <a:srgbClr val="003399"/>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ZoneTexte 25"/>
          <p:cNvSpPr txBox="1"/>
          <p:nvPr/>
        </p:nvSpPr>
        <p:spPr>
          <a:xfrm>
            <a:off x="5726880" y="4500581"/>
            <a:ext cx="1608134" cy="369332"/>
          </a:xfrm>
          <a:prstGeom prst="rect">
            <a:avLst/>
          </a:prstGeom>
          <a:noFill/>
        </p:spPr>
        <p:txBody>
          <a:bodyPr wrap="none" rtlCol="0">
            <a:spAutoFit/>
          </a:bodyPr>
          <a:lstStyle/>
          <a:p>
            <a:pPr algn="ctr"/>
            <a:r>
              <a:rPr lang="fr-FR" b="1" dirty="0" smtClean="0">
                <a:solidFill>
                  <a:srgbClr val="CC0000"/>
                </a:solidFill>
                <a:latin typeface="Arial" panose="020B0604020202020204" pitchFamily="34" charset="0"/>
              </a:rPr>
              <a:t>Bac Pro CSR</a:t>
            </a:r>
            <a:endParaRPr lang="fr-FR" b="1" dirty="0">
              <a:solidFill>
                <a:srgbClr val="CC0000"/>
              </a:solidFill>
              <a:latin typeface="Arial" panose="020B0604020202020204" pitchFamily="34" charset="0"/>
            </a:endParaRPr>
          </a:p>
        </p:txBody>
      </p:sp>
      <p:sp>
        <p:nvSpPr>
          <p:cNvPr id="27" name="ZoneTexte 26"/>
          <p:cNvSpPr txBox="1"/>
          <p:nvPr/>
        </p:nvSpPr>
        <p:spPr>
          <a:xfrm>
            <a:off x="1691680" y="4500581"/>
            <a:ext cx="1954381" cy="369332"/>
          </a:xfrm>
          <a:prstGeom prst="rect">
            <a:avLst/>
          </a:prstGeom>
          <a:noFill/>
        </p:spPr>
        <p:txBody>
          <a:bodyPr wrap="none" rtlCol="0">
            <a:spAutoFit/>
          </a:bodyPr>
          <a:lstStyle/>
          <a:p>
            <a:pPr algn="ctr"/>
            <a:r>
              <a:rPr lang="fr-FR" b="1" dirty="0" smtClean="0">
                <a:solidFill>
                  <a:srgbClr val="0239A6"/>
                </a:solidFill>
                <a:latin typeface="Arial" panose="020B0604020202020204" pitchFamily="34" charset="0"/>
              </a:rPr>
              <a:t>Bac Pro Cuisine</a:t>
            </a:r>
            <a:endParaRPr lang="fr-FR" b="1" dirty="0">
              <a:solidFill>
                <a:srgbClr val="0239A6"/>
              </a:solidFill>
              <a:latin typeface="Arial" panose="020B0604020202020204" pitchFamily="34" charset="0"/>
            </a:endParaRPr>
          </a:p>
        </p:txBody>
      </p:sp>
      <p:cxnSp>
        <p:nvCxnSpPr>
          <p:cNvPr id="28" name="Connecteur droit avec flèche 27"/>
          <p:cNvCxnSpPr/>
          <p:nvPr/>
        </p:nvCxnSpPr>
        <p:spPr>
          <a:xfrm>
            <a:off x="2665000" y="4841789"/>
            <a:ext cx="804067" cy="720461"/>
          </a:xfrm>
          <a:prstGeom prst="straightConnector1">
            <a:avLst/>
          </a:prstGeom>
          <a:ln>
            <a:solidFill>
              <a:srgbClr val="003399"/>
            </a:solidFill>
            <a:tailEnd type="arrow"/>
          </a:ln>
        </p:spPr>
        <p:style>
          <a:lnRef idx="2">
            <a:schemeClr val="accent3"/>
          </a:lnRef>
          <a:fillRef idx="0">
            <a:schemeClr val="accent3"/>
          </a:fillRef>
          <a:effectRef idx="1">
            <a:schemeClr val="accent3"/>
          </a:effectRef>
          <a:fontRef idx="minor">
            <a:schemeClr val="tx1"/>
          </a:fontRef>
        </p:style>
      </p:cxnSp>
      <p:cxnSp>
        <p:nvCxnSpPr>
          <p:cNvPr id="29" name="Connecteur droit avec flèche 28"/>
          <p:cNvCxnSpPr/>
          <p:nvPr/>
        </p:nvCxnSpPr>
        <p:spPr>
          <a:xfrm flipH="1">
            <a:off x="6097357" y="4841789"/>
            <a:ext cx="588042" cy="720461"/>
          </a:xfrm>
          <a:prstGeom prst="straightConnector1">
            <a:avLst/>
          </a:prstGeom>
          <a:ln>
            <a:solidFill>
              <a:srgbClr val="CC0000"/>
            </a:solidFill>
            <a:tailEnd type="arrow"/>
          </a:ln>
        </p:spPr>
        <p:style>
          <a:lnRef idx="2">
            <a:schemeClr val="accent3"/>
          </a:lnRef>
          <a:fillRef idx="0">
            <a:schemeClr val="accent3"/>
          </a:fillRef>
          <a:effectRef idx="1">
            <a:schemeClr val="accent3"/>
          </a:effectRef>
          <a:fontRef idx="minor">
            <a:schemeClr val="tx1"/>
          </a:fontRef>
        </p:style>
      </p:cxnSp>
      <p:sp>
        <p:nvSpPr>
          <p:cNvPr id="30" name="ZoneTexte 29"/>
          <p:cNvSpPr txBox="1"/>
          <p:nvPr/>
        </p:nvSpPr>
        <p:spPr>
          <a:xfrm>
            <a:off x="766026" y="5615413"/>
            <a:ext cx="7879080" cy="369332"/>
          </a:xfrm>
          <a:prstGeom prst="rect">
            <a:avLst/>
          </a:prstGeom>
          <a:noFill/>
          <a:ln>
            <a:solidFill>
              <a:schemeClr val="tx1">
                <a:lumMod val="65000"/>
                <a:lumOff val="35000"/>
              </a:schemeClr>
            </a:solidFill>
          </a:ln>
        </p:spPr>
        <p:txBody>
          <a:bodyPr wrap="none" rtlCol="0">
            <a:spAutoFit/>
          </a:bodyPr>
          <a:lstStyle/>
          <a:p>
            <a:r>
              <a:rPr lang="fr-FR" dirty="0" smtClean="0">
                <a:latin typeface="Arial" panose="020B0604020202020204" pitchFamily="34" charset="0"/>
              </a:rPr>
              <a:t>Compétences à travailler en classe de seconde « Famille des Métiers HR »</a:t>
            </a:r>
            <a:endParaRPr lang="fr-FR" dirty="0">
              <a:latin typeface="Arial" panose="020B0604020202020204" pitchFamily="34" charset="0"/>
            </a:endParaRPr>
          </a:p>
        </p:txBody>
      </p:sp>
      <p:sp>
        <p:nvSpPr>
          <p:cNvPr id="31" name="ZoneTexte 30"/>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compétences </a:t>
            </a:r>
            <a:r>
              <a:rPr lang="fr-FR" dirty="0">
                <a:latin typeface="Arial Black" panose="020B0A04020102020204" pitchFamily="34" charset="0"/>
              </a:rPr>
              <a:t>retenues en classe de seconde</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5014" y="4495024"/>
            <a:ext cx="2857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183" y="4500581"/>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707904" y="4783390"/>
            <a:ext cx="1995324" cy="733842"/>
          </a:xfrm>
          <a:prstGeom prst="roundRect">
            <a:avLst>
              <a:gd name="adj" fmla="val 20830"/>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fr-FR" dirty="0" smtClean="0"/>
              <a:t>Les référentiels sont inchangés</a:t>
            </a:r>
            <a:endParaRPr lang="fr-FR" dirty="0"/>
          </a:p>
        </p:txBody>
      </p:sp>
      <p:sp>
        <p:nvSpPr>
          <p:cNvPr id="15" name="ZoneTexte 14"/>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395056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3.wav"/>
                                        </p:tgtEl>
                                      </p:cMediaNode>
                                    </p:audio>
                                  </p:subTnLst>
                                </p:cTn>
                              </p:par>
                            </p:childTnLst>
                          </p:cTn>
                        </p:par>
                        <p:par>
                          <p:cTn id="8" fill="hold">
                            <p:stCondLst>
                              <p:cond delay="2000"/>
                            </p:stCondLst>
                            <p:childTnLst>
                              <p:par>
                                <p:cTn id="9" presetID="1" presetClass="entr" presetSubtype="0" fill="hold" nodeType="afterEffect">
                                  <p:stCondLst>
                                    <p:cond delay="1000"/>
                                  </p:stCondLst>
                                  <p:childTnLst>
                                    <p:set>
                                      <p:cBhvr>
                                        <p:cTn id="10" dur="1" fill="hold">
                                          <p:stCondLst>
                                            <p:cond delay="999"/>
                                          </p:stCondLst>
                                        </p:cTn>
                                        <p:tgtEl>
                                          <p:spTgt spid="25"/>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nodeType="afterEffect">
                                  <p:stCondLst>
                                    <p:cond delay="1000"/>
                                  </p:stCondLst>
                                  <p:childTnLst>
                                    <p:set>
                                      <p:cBhvr>
                                        <p:cTn id="13" dur="1" fill="hold">
                                          <p:stCondLst>
                                            <p:cond delay="999"/>
                                          </p:stCondLst>
                                        </p:cTn>
                                        <p:tgtEl>
                                          <p:spTgt spid="24"/>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nodeType="afterEffect">
                                  <p:stCondLst>
                                    <p:cond delay="0"/>
                                  </p:stCondLst>
                                  <p:childTnLst>
                                    <p:set>
                                      <p:cBhvr>
                                        <p:cTn id="16" dur="1" fill="hold">
                                          <p:stCondLst>
                                            <p:cond delay="249"/>
                                          </p:stCondLst>
                                        </p:cTn>
                                        <p:tgtEl>
                                          <p:spTgt spid="33"/>
                                        </p:tgtEl>
                                        <p:attrNameLst>
                                          <p:attrName>style.visibility</p:attrName>
                                        </p:attrNameLst>
                                      </p:cBhvr>
                                      <p:to>
                                        <p:strVal val="visible"/>
                                      </p:to>
                                    </p:set>
                                  </p:childTnLst>
                                </p:cTn>
                              </p:par>
                            </p:childTnLst>
                          </p:cTn>
                        </p:par>
                        <p:par>
                          <p:cTn id="17" fill="hold">
                            <p:stCondLst>
                              <p:cond delay="6250"/>
                            </p:stCondLst>
                            <p:childTnLst>
                              <p:par>
                                <p:cTn id="18" presetID="22" presetClass="entr" presetSubtype="8" fill="hold" grpId="0" nodeType="afterEffect">
                                  <p:stCondLst>
                                    <p:cond delay="10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par>
                          <p:cTn id="21" fill="hold">
                            <p:stCondLst>
                              <p:cond delay="8250"/>
                            </p:stCondLst>
                            <p:childTnLst>
                              <p:par>
                                <p:cTn id="22" presetID="1" presetClass="entr" presetSubtype="0" fill="hold" nodeType="afterEffect">
                                  <p:stCondLst>
                                    <p:cond delay="0"/>
                                  </p:stCondLst>
                                  <p:childTnLst>
                                    <p:set>
                                      <p:cBhvr>
                                        <p:cTn id="23" dur="1" fill="hold">
                                          <p:stCondLst>
                                            <p:cond delay="499"/>
                                          </p:stCondLst>
                                        </p:cTn>
                                        <p:tgtEl>
                                          <p:spTgt spid="1026"/>
                                        </p:tgtEl>
                                        <p:attrNameLst>
                                          <p:attrName>style.visibility</p:attrName>
                                        </p:attrNameLst>
                                      </p:cBhvr>
                                      <p:to>
                                        <p:strVal val="visible"/>
                                      </p:to>
                                    </p:set>
                                  </p:childTnLst>
                                </p:cTn>
                              </p:par>
                            </p:childTnLst>
                          </p:cTn>
                        </p:par>
                        <p:par>
                          <p:cTn id="24" fill="hold">
                            <p:stCondLst>
                              <p:cond delay="8750"/>
                            </p:stCondLst>
                            <p:childTnLst>
                              <p:par>
                                <p:cTn id="25" presetID="22" presetClass="entr" presetSubtype="2" fill="hold" grpId="0" nodeType="after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wipe(right)">
                                      <p:cBhvr>
                                        <p:cTn id="27" dur="1000"/>
                                        <p:tgtEl>
                                          <p:spTgt spid="26"/>
                                        </p:tgtEl>
                                      </p:cBhvr>
                                    </p:animEffect>
                                  </p:childTnLst>
                                </p:cTn>
                              </p:par>
                            </p:childTnLst>
                          </p:cTn>
                        </p:par>
                        <p:par>
                          <p:cTn id="28" fill="hold">
                            <p:stCondLst>
                              <p:cond delay="10750"/>
                            </p:stCondLst>
                            <p:childTnLst>
                              <p:par>
                                <p:cTn id="29" presetID="22" presetClass="entr" presetSubtype="8" fill="hold" nodeType="afterEffect">
                                  <p:stCondLst>
                                    <p:cond delay="50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1000"/>
                                        <p:tgtEl>
                                          <p:spTgt spid="28"/>
                                        </p:tgtEl>
                                      </p:cBhvr>
                                    </p:animEffect>
                                  </p:childTnLst>
                                </p:cTn>
                              </p:par>
                            </p:childTnLst>
                          </p:cTn>
                        </p:par>
                        <p:par>
                          <p:cTn id="32" fill="hold">
                            <p:stCondLst>
                              <p:cond delay="12250"/>
                            </p:stCondLst>
                            <p:childTnLst>
                              <p:par>
                                <p:cTn id="33" presetID="22" presetClass="entr" presetSubtype="2" fill="hold" nodeType="afterEffect">
                                  <p:stCondLst>
                                    <p:cond delay="50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1000"/>
                                        <p:tgtEl>
                                          <p:spTgt spid="29"/>
                                        </p:tgtEl>
                                      </p:cBhvr>
                                    </p:animEffect>
                                  </p:childTnLst>
                                </p:cTn>
                              </p:par>
                            </p:childTnLst>
                          </p:cTn>
                        </p:par>
                        <p:par>
                          <p:cTn id="36" fill="hold">
                            <p:stCondLst>
                              <p:cond delay="13750"/>
                            </p:stCondLst>
                            <p:childTnLst>
                              <p:par>
                                <p:cTn id="37" presetID="2" presetClass="entr" presetSubtype="4" fill="hold" grpId="0" nodeType="afterEffect">
                                  <p:stCondLst>
                                    <p:cond delay="5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250" fill="hold"/>
                                        <p:tgtEl>
                                          <p:spTgt spid="30"/>
                                        </p:tgtEl>
                                        <p:attrNameLst>
                                          <p:attrName>ppt_x</p:attrName>
                                        </p:attrNameLst>
                                      </p:cBhvr>
                                      <p:tavLst>
                                        <p:tav tm="0">
                                          <p:val>
                                            <p:strVal val="#ppt_x"/>
                                          </p:val>
                                        </p:tav>
                                        <p:tav tm="100000">
                                          <p:val>
                                            <p:strVal val="#ppt_x"/>
                                          </p:val>
                                        </p:tav>
                                      </p:tavLst>
                                    </p:anim>
                                    <p:anim calcmode="lin" valueType="num">
                                      <p:cBhvr additive="base">
                                        <p:cTn id="40" dur="1250" fill="hold"/>
                                        <p:tgtEl>
                                          <p:spTgt spid="30"/>
                                        </p:tgtEl>
                                        <p:attrNameLst>
                                          <p:attrName>ppt_y</p:attrName>
                                        </p:attrNameLst>
                                      </p:cBhvr>
                                      <p:tavLst>
                                        <p:tav tm="0">
                                          <p:val>
                                            <p:strVal val="1+#ppt_h/2"/>
                                          </p:val>
                                        </p:tav>
                                        <p:tav tm="100000">
                                          <p:val>
                                            <p:strVal val="#ppt_y"/>
                                          </p:val>
                                        </p:tav>
                                      </p:tavLst>
                                    </p:anim>
                                  </p:childTnLst>
                                </p:cTn>
                              </p:par>
                            </p:childTnLst>
                          </p:cTn>
                        </p:par>
                        <p:par>
                          <p:cTn id="41" fill="hold">
                            <p:stCondLst>
                              <p:cond delay="15500"/>
                            </p:stCondLst>
                            <p:childTnLst>
                              <p:par>
                                <p:cTn id="42" presetID="2" presetClass="entr" presetSubtype="4"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1000" fill="hold"/>
                                        <p:tgtEl>
                                          <p:spTgt spid="2"/>
                                        </p:tgtEl>
                                        <p:attrNameLst>
                                          <p:attrName>ppt_x</p:attrName>
                                        </p:attrNameLst>
                                      </p:cBhvr>
                                      <p:tavLst>
                                        <p:tav tm="0">
                                          <p:val>
                                            <p:strVal val="#ppt_x"/>
                                          </p:val>
                                        </p:tav>
                                        <p:tav tm="100000">
                                          <p:val>
                                            <p:strVal val="#ppt_x"/>
                                          </p:val>
                                        </p:tav>
                                      </p:tavLst>
                                    </p:anim>
                                    <p:anim calcmode="lin" valueType="num">
                                      <p:cBhvr additive="base">
                                        <p:cTn id="4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animBg="1"/>
      <p:bldP spid="3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2" y="-25587"/>
            <a:ext cx="481013"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0"/>
          </p:nvPr>
        </p:nvSpPr>
        <p:spPr/>
        <p:txBody>
          <a:bodyPr/>
          <a:lstStyle/>
          <a:p>
            <a:pPr>
              <a:defRPr/>
            </a:pPr>
            <a:fld id="{D90EB4E7-9A7F-4DFF-8ECB-3BFDEDB157D4}" type="slidenum">
              <a:rPr lang="fr-FR" altLang="fr-FR" smtClean="0"/>
              <a:pPr>
                <a:defRPr/>
              </a:pPr>
              <a:t>4</a:t>
            </a:fld>
            <a:endParaRPr lang="fr-FR" altLang="fr-FR" dirty="0"/>
          </a:p>
        </p:txBody>
      </p:sp>
      <p:sp>
        <p:nvSpPr>
          <p:cNvPr id="23" name="ZoneTexte 22"/>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Repérage des compétences à travailler </a:t>
            </a:r>
            <a:r>
              <a:rPr lang="fr-FR" dirty="0">
                <a:latin typeface="Arial Black" panose="020B0A04020102020204" pitchFamily="34" charset="0"/>
              </a:rPr>
              <a:t>en classe de </a:t>
            </a:r>
            <a:r>
              <a:rPr lang="fr-FR" dirty="0" smtClean="0">
                <a:latin typeface="Arial Black" panose="020B0A04020102020204" pitchFamily="34" charset="0"/>
              </a:rPr>
              <a:t>seconde FMHR</a:t>
            </a:r>
            <a:endParaRPr lang="fr-FR" dirty="0">
              <a:latin typeface="Arial Black" panose="020B0A04020102020204" pitchFamily="34" charset="0"/>
            </a:endParaRPr>
          </a:p>
        </p:txBody>
      </p:sp>
      <p:sp>
        <p:nvSpPr>
          <p:cNvPr id="22" name="Rectangle 21"/>
          <p:cNvSpPr/>
          <p:nvPr/>
        </p:nvSpPr>
        <p:spPr>
          <a:xfrm>
            <a:off x="2123728" y="1817004"/>
            <a:ext cx="4572000" cy="369332"/>
          </a:xfrm>
          <a:prstGeom prst="rect">
            <a:avLst/>
          </a:prstGeom>
        </p:spPr>
        <p:txBody>
          <a:bodyPr>
            <a:spAutoFit/>
          </a:bodyPr>
          <a:lstStyle/>
          <a:p>
            <a:pPr algn="ctr"/>
            <a:r>
              <a:rPr lang="fr-FR" b="1" dirty="0" smtClean="0">
                <a:latin typeface="Arial" panose="020B0604020202020204" pitchFamily="34" charset="0"/>
              </a:rPr>
              <a:t>Démarche du groupe de travail</a:t>
            </a:r>
            <a:endParaRPr lang="fr-FR" b="1" dirty="0">
              <a:latin typeface="Arial" panose="020B0604020202020204" pitchFamily="34" charset="0"/>
            </a:endParaRPr>
          </a:p>
        </p:txBody>
      </p:sp>
      <p:sp>
        <p:nvSpPr>
          <p:cNvPr id="9" name="AutoShape 2" descr="Résultat de recherche d'images pour &quot;bonhomme 3d travail de group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2051" name="Picture 3"/>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1840" y="2161885"/>
            <a:ext cx="240823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366251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25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4.wav"/>
                                        </p:tgtEl>
                                      </p:cMediaNode>
                                    </p:audio>
                                  </p:subTnLst>
                                </p:cTn>
                              </p:par>
                            </p:childTnLst>
                          </p:cTn>
                        </p:par>
                        <p:par>
                          <p:cTn id="8" fill="hold">
                            <p:stCondLst>
                              <p:cond delay="1250"/>
                            </p:stCondLst>
                            <p:childTnLst>
                              <p:par>
                                <p:cTn id="9" presetID="16" presetClass="entr" presetSubtype="21" fill="hold" nodeType="afterEffect">
                                  <p:stCondLst>
                                    <p:cond delay="1250"/>
                                  </p:stCondLst>
                                  <p:childTnLst>
                                    <p:set>
                                      <p:cBhvr>
                                        <p:cTn id="10" dur="1" fill="hold">
                                          <p:stCondLst>
                                            <p:cond delay="0"/>
                                          </p:stCondLst>
                                        </p:cTn>
                                        <p:tgtEl>
                                          <p:spTgt spid="2051"/>
                                        </p:tgtEl>
                                        <p:attrNameLst>
                                          <p:attrName>style.visibility</p:attrName>
                                        </p:attrNameLst>
                                      </p:cBhvr>
                                      <p:to>
                                        <p:strVal val="visible"/>
                                      </p:to>
                                    </p:set>
                                    <p:animEffect transition="in" filter="barn(inVertical)">
                                      <p:cBhvr>
                                        <p:cTn id="11"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7" y="-27384"/>
            <a:ext cx="481013"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0"/>
          </p:nvPr>
        </p:nvSpPr>
        <p:spPr/>
        <p:txBody>
          <a:bodyPr/>
          <a:lstStyle/>
          <a:p>
            <a:pPr>
              <a:defRPr/>
            </a:pPr>
            <a:fld id="{D90EB4E7-9A7F-4DFF-8ECB-3BFDEDB157D4}" type="slidenum">
              <a:rPr lang="fr-FR" altLang="fr-FR" smtClean="0"/>
              <a:pPr>
                <a:defRPr/>
              </a:pPr>
              <a:t>5</a:t>
            </a:fld>
            <a:endParaRPr lang="fr-FR" altLang="fr-FR" dirty="0"/>
          </a:p>
        </p:txBody>
      </p:sp>
      <p:pic>
        <p:nvPicPr>
          <p:cNvPr id="42" name="Image 4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445716" y="2996952"/>
            <a:ext cx="486324" cy="313297"/>
          </a:xfrm>
          <a:prstGeom prst="rect">
            <a:avLst/>
          </a:prstGeom>
        </p:spPr>
      </p:pic>
      <p:sp>
        <p:nvSpPr>
          <p:cNvPr id="23" name="ZoneTexte 22"/>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Repérage des compétences à travailler </a:t>
            </a:r>
            <a:r>
              <a:rPr lang="fr-FR" dirty="0">
                <a:latin typeface="Arial Black" panose="020B0A04020102020204" pitchFamily="34" charset="0"/>
              </a:rPr>
              <a:t>en classe de </a:t>
            </a:r>
            <a:r>
              <a:rPr lang="fr-FR" dirty="0" smtClean="0">
                <a:latin typeface="Arial Black" panose="020B0A04020102020204" pitchFamily="34" charset="0"/>
              </a:rPr>
              <a:t>seconde FMHR</a:t>
            </a:r>
            <a:endParaRPr lang="fr-FR" dirty="0">
              <a:latin typeface="Arial Black" panose="020B0A04020102020204" pitchFamily="34" charset="0"/>
            </a:endParaRPr>
          </a:p>
        </p:txBody>
      </p:sp>
      <p:pic>
        <p:nvPicPr>
          <p:cNvPr id="43" name="Image 42"/>
          <p:cNvPicPr/>
          <p:nvPr/>
        </p:nvPicPr>
        <p:blipFill>
          <a:blip r:embed="rId5" cstate="print">
            <a:clrChange>
              <a:clrFrom>
                <a:srgbClr val="FFFFFF"/>
              </a:clrFrom>
              <a:clrTo>
                <a:srgbClr val="FFFFFF">
                  <a:alpha val="0"/>
                </a:srgbClr>
              </a:clrTo>
            </a:clrChange>
          </a:blip>
          <a:stretch>
            <a:fillRect/>
          </a:stretch>
        </p:blipFill>
        <p:spPr>
          <a:xfrm>
            <a:off x="4534110" y="1486005"/>
            <a:ext cx="353171" cy="341373"/>
          </a:xfrm>
          <a:prstGeom prst="rect">
            <a:avLst/>
          </a:prstGeom>
        </p:spPr>
      </p:pic>
      <p:graphicFrame>
        <p:nvGraphicFramePr>
          <p:cNvPr id="12" name="Diagramme 11"/>
          <p:cNvGraphicFramePr/>
          <p:nvPr>
            <p:extLst>
              <p:ext uri="{D42A27DB-BD31-4B8C-83A1-F6EECF244321}">
                <p14:modId xmlns:p14="http://schemas.microsoft.com/office/powerpoint/2010/main" val="2227783021"/>
              </p:ext>
            </p:extLst>
          </p:nvPr>
        </p:nvGraphicFramePr>
        <p:xfrm>
          <a:off x="143507" y="853084"/>
          <a:ext cx="8856984" cy="4730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9" name="ZoneTexte 28"/>
          <p:cNvSpPr txBox="1"/>
          <p:nvPr/>
        </p:nvSpPr>
        <p:spPr>
          <a:xfrm>
            <a:off x="5211633" y="2049470"/>
            <a:ext cx="1042650" cy="369332"/>
          </a:xfrm>
          <a:prstGeom prst="rect">
            <a:avLst/>
          </a:prstGeom>
          <a:solidFill>
            <a:srgbClr val="FA86A2"/>
          </a:solidFill>
        </p:spPr>
        <p:txBody>
          <a:bodyPr wrap="square" rtlCol="0">
            <a:spAutoFit/>
          </a:bodyPr>
          <a:lstStyle/>
          <a:p>
            <a:pPr algn="ctr"/>
            <a:r>
              <a:rPr lang="fr-FR" dirty="0" smtClean="0"/>
              <a:t>Pôle 1</a:t>
            </a:r>
            <a:endParaRPr lang="fr-FR" dirty="0"/>
          </a:p>
        </p:txBody>
      </p:sp>
      <p:sp>
        <p:nvSpPr>
          <p:cNvPr id="30" name="ZoneTexte 29"/>
          <p:cNvSpPr txBox="1"/>
          <p:nvPr/>
        </p:nvSpPr>
        <p:spPr>
          <a:xfrm>
            <a:off x="5185534" y="2420888"/>
            <a:ext cx="1042650" cy="369332"/>
          </a:xfrm>
          <a:prstGeom prst="rect">
            <a:avLst/>
          </a:prstGeom>
          <a:solidFill>
            <a:srgbClr val="FA86A2"/>
          </a:solidFill>
        </p:spPr>
        <p:txBody>
          <a:bodyPr wrap="square" rtlCol="0">
            <a:spAutoFit/>
          </a:bodyPr>
          <a:lstStyle/>
          <a:p>
            <a:pPr algn="ctr"/>
            <a:r>
              <a:rPr lang="fr-FR" dirty="0" smtClean="0"/>
              <a:t>Pôle 2</a:t>
            </a:r>
            <a:endParaRPr lang="fr-FR" dirty="0"/>
          </a:p>
        </p:txBody>
      </p:sp>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6664" y="3242667"/>
            <a:ext cx="759515" cy="105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3347864" y="2049470"/>
            <a:ext cx="1042650" cy="369332"/>
          </a:xfrm>
          <a:prstGeom prst="rect">
            <a:avLst/>
          </a:prstGeom>
          <a:solidFill>
            <a:srgbClr val="85A5FF"/>
          </a:solidFill>
        </p:spPr>
        <p:txBody>
          <a:bodyPr wrap="square" rtlCol="0">
            <a:spAutoFit/>
          </a:bodyPr>
          <a:lstStyle/>
          <a:p>
            <a:pPr algn="ctr"/>
            <a:r>
              <a:rPr lang="fr-FR" dirty="0" smtClean="0"/>
              <a:t>Pôle 1</a:t>
            </a:r>
            <a:endParaRPr lang="fr-FR" dirty="0"/>
          </a:p>
        </p:txBody>
      </p:sp>
      <p:sp>
        <p:nvSpPr>
          <p:cNvPr id="24" name="ZoneTexte 23"/>
          <p:cNvSpPr txBox="1"/>
          <p:nvPr/>
        </p:nvSpPr>
        <p:spPr>
          <a:xfrm>
            <a:off x="3385334" y="2420888"/>
            <a:ext cx="1042650" cy="369332"/>
          </a:xfrm>
          <a:prstGeom prst="rect">
            <a:avLst/>
          </a:prstGeom>
          <a:solidFill>
            <a:srgbClr val="85A5FF"/>
          </a:solidFill>
        </p:spPr>
        <p:txBody>
          <a:bodyPr wrap="square" rtlCol="0">
            <a:spAutoFit/>
          </a:bodyPr>
          <a:lstStyle/>
          <a:p>
            <a:pPr algn="ctr"/>
            <a:r>
              <a:rPr lang="fr-FR" dirty="0" smtClean="0"/>
              <a:t>Pôle 2</a:t>
            </a:r>
            <a:endParaRPr lang="fr-FR" dirty="0"/>
          </a:p>
        </p:txBody>
      </p:sp>
      <p:cxnSp>
        <p:nvCxnSpPr>
          <p:cNvPr id="3" name="Connecteur droit avec flèche 2"/>
          <p:cNvCxnSpPr/>
          <p:nvPr/>
        </p:nvCxnSpPr>
        <p:spPr>
          <a:xfrm flipV="1">
            <a:off x="1320311" y="2234136"/>
            <a:ext cx="2086424" cy="1081627"/>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V="1">
            <a:off x="1316179" y="2577333"/>
            <a:ext cx="2069155" cy="856500"/>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pic>
        <p:nvPicPr>
          <p:cNvPr id="6" name="Image 5"/>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528" y="2636912"/>
            <a:ext cx="571166" cy="796921"/>
          </a:xfrm>
          <a:prstGeom prst="ellipse">
            <a:avLst/>
          </a:prstGeom>
          <a:noFill/>
          <a:ln>
            <a:noFill/>
          </a:ln>
        </p:spPr>
      </p:pic>
      <p:sp>
        <p:nvSpPr>
          <p:cNvPr id="25" name="ZoneTexte 24"/>
          <p:cNvSpPr txBox="1"/>
          <p:nvPr/>
        </p:nvSpPr>
        <p:spPr>
          <a:xfrm>
            <a:off x="4274612" y="3573016"/>
            <a:ext cx="781658" cy="369332"/>
          </a:xfrm>
          <a:prstGeom prst="rect">
            <a:avLst/>
          </a:prstGeom>
          <a:solidFill>
            <a:schemeClr val="tx2">
              <a:lumMod val="40000"/>
              <a:lumOff val="60000"/>
            </a:schemeClr>
          </a:solidFill>
        </p:spPr>
        <p:txBody>
          <a:bodyPr wrap="square" rtlCol="0">
            <a:spAutoFit/>
          </a:bodyPr>
          <a:lstStyle/>
          <a:p>
            <a:pPr algn="ctr"/>
            <a:r>
              <a:rPr lang="fr-FR" dirty="0" smtClean="0"/>
              <a:t>Pôle 3</a:t>
            </a:r>
            <a:endParaRPr lang="fr-FR" dirty="0"/>
          </a:p>
        </p:txBody>
      </p:sp>
      <p:sp>
        <p:nvSpPr>
          <p:cNvPr id="26" name="ZoneTexte 25"/>
          <p:cNvSpPr txBox="1"/>
          <p:nvPr/>
        </p:nvSpPr>
        <p:spPr>
          <a:xfrm>
            <a:off x="4274612" y="3995772"/>
            <a:ext cx="801444" cy="369332"/>
          </a:xfrm>
          <a:prstGeom prst="rect">
            <a:avLst/>
          </a:prstGeom>
          <a:solidFill>
            <a:schemeClr val="tx2">
              <a:lumMod val="40000"/>
              <a:lumOff val="60000"/>
            </a:schemeClr>
          </a:solidFill>
        </p:spPr>
        <p:txBody>
          <a:bodyPr wrap="square" rtlCol="0">
            <a:spAutoFit/>
          </a:bodyPr>
          <a:lstStyle/>
          <a:p>
            <a:pPr algn="ctr"/>
            <a:r>
              <a:rPr lang="fr-FR" dirty="0" smtClean="0"/>
              <a:t>Pôle 4</a:t>
            </a:r>
            <a:endParaRPr lang="fr-FR" dirty="0"/>
          </a:p>
        </p:txBody>
      </p:sp>
      <p:sp>
        <p:nvSpPr>
          <p:cNvPr id="27" name="ZoneTexte 26"/>
          <p:cNvSpPr txBox="1"/>
          <p:nvPr/>
        </p:nvSpPr>
        <p:spPr>
          <a:xfrm>
            <a:off x="4274612" y="4413128"/>
            <a:ext cx="801444" cy="369332"/>
          </a:xfrm>
          <a:prstGeom prst="rect">
            <a:avLst/>
          </a:prstGeom>
          <a:solidFill>
            <a:schemeClr val="tx2">
              <a:lumMod val="40000"/>
              <a:lumOff val="60000"/>
            </a:schemeClr>
          </a:solidFill>
        </p:spPr>
        <p:txBody>
          <a:bodyPr wrap="square" rtlCol="0">
            <a:spAutoFit/>
          </a:bodyPr>
          <a:lstStyle/>
          <a:p>
            <a:pPr algn="ctr"/>
            <a:r>
              <a:rPr lang="fr-FR" dirty="0" smtClean="0"/>
              <a:t>Pôle 5</a:t>
            </a:r>
            <a:endParaRPr lang="fr-FR" dirty="0"/>
          </a:p>
        </p:txBody>
      </p:sp>
      <p:cxnSp>
        <p:nvCxnSpPr>
          <p:cNvPr id="22" name="Connecteur droit avec flèche 21"/>
          <p:cNvCxnSpPr/>
          <p:nvPr/>
        </p:nvCxnSpPr>
        <p:spPr>
          <a:xfrm flipV="1">
            <a:off x="1320311" y="3767881"/>
            <a:ext cx="2954301" cy="62266"/>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a:endCxn id="26" idx="1"/>
          </p:cNvCxnSpPr>
          <p:nvPr/>
        </p:nvCxnSpPr>
        <p:spPr>
          <a:xfrm>
            <a:off x="1319579" y="3941424"/>
            <a:ext cx="2955033" cy="239014"/>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a:endCxn id="27" idx="1"/>
          </p:cNvCxnSpPr>
          <p:nvPr/>
        </p:nvCxnSpPr>
        <p:spPr>
          <a:xfrm>
            <a:off x="1316179" y="4074921"/>
            <a:ext cx="2958433" cy="522873"/>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H="1" flipV="1">
            <a:off x="6254283" y="2234137"/>
            <a:ext cx="1614168" cy="1199696"/>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a:endCxn id="30" idx="3"/>
          </p:cNvCxnSpPr>
          <p:nvPr/>
        </p:nvCxnSpPr>
        <p:spPr>
          <a:xfrm flipH="1" flipV="1">
            <a:off x="6228184" y="2605554"/>
            <a:ext cx="1605729" cy="967462"/>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flipH="1">
            <a:off x="5041149" y="3734759"/>
            <a:ext cx="2799879" cy="0"/>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p:nvPr/>
        </p:nvCxnSpPr>
        <p:spPr>
          <a:xfrm flipH="1">
            <a:off x="5076057" y="3942348"/>
            <a:ext cx="2792394" cy="238090"/>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flipH="1">
            <a:off x="5041592" y="4026380"/>
            <a:ext cx="2886374" cy="533431"/>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411760" y="5657601"/>
            <a:ext cx="4548521" cy="523220"/>
          </a:xfrm>
          <a:prstGeom prst="rect">
            <a:avLst/>
          </a:prstGeom>
          <a:ln>
            <a:solidFill>
              <a:schemeClr val="tx1"/>
            </a:solidFill>
            <a:prstDash val="sysDot"/>
          </a:ln>
        </p:spPr>
        <p:txBody>
          <a:bodyPr wrap="square">
            <a:spAutoFit/>
          </a:bodyPr>
          <a:lstStyle/>
          <a:p>
            <a:pPr algn="ctr"/>
            <a:r>
              <a:rPr lang="fr-FR" sz="1400" dirty="0">
                <a:latin typeface="Arial" panose="020B0604020202020204" pitchFamily="34" charset="0"/>
              </a:rPr>
              <a:t>Sélection des compétences </a:t>
            </a:r>
            <a:endParaRPr lang="fr-FR" sz="1400" dirty="0" smtClean="0">
              <a:latin typeface="Arial" panose="020B0604020202020204" pitchFamily="34" charset="0"/>
            </a:endParaRPr>
          </a:p>
          <a:p>
            <a:pPr algn="ctr"/>
            <a:r>
              <a:rPr lang="fr-FR" sz="1400" b="1" dirty="0" smtClean="0">
                <a:latin typeface="Arial" panose="020B0604020202020204" pitchFamily="34" charset="0"/>
              </a:rPr>
              <a:t>adaptées </a:t>
            </a:r>
            <a:r>
              <a:rPr lang="fr-FR" sz="1400" b="1" dirty="0">
                <a:latin typeface="Arial" panose="020B0604020202020204" pitchFamily="34" charset="0"/>
              </a:rPr>
              <a:t>à la première année de formation</a:t>
            </a:r>
          </a:p>
        </p:txBody>
      </p:sp>
      <p:sp>
        <p:nvSpPr>
          <p:cNvPr id="53" name="Rectangle 52"/>
          <p:cNvSpPr/>
          <p:nvPr/>
        </p:nvSpPr>
        <p:spPr>
          <a:xfrm>
            <a:off x="2411760" y="5373216"/>
            <a:ext cx="4572000" cy="307777"/>
          </a:xfrm>
          <a:prstGeom prst="rect">
            <a:avLst/>
          </a:prstGeom>
          <a:solidFill>
            <a:schemeClr val="bg2"/>
          </a:solidFill>
        </p:spPr>
        <p:txBody>
          <a:bodyPr>
            <a:spAutoFit/>
          </a:bodyPr>
          <a:lstStyle/>
          <a:p>
            <a:pPr algn="ctr"/>
            <a:r>
              <a:rPr lang="fr-FR" sz="1400" dirty="0" smtClean="0">
                <a:latin typeface="Arial" panose="020B0604020202020204" pitchFamily="34" charset="0"/>
              </a:rPr>
              <a:t>Pôles communs</a:t>
            </a:r>
            <a:endParaRPr lang="fr-FR" sz="1400" dirty="0">
              <a:latin typeface="Arial" panose="020B0604020202020204" pitchFamily="34" charset="0"/>
            </a:endParaRPr>
          </a:p>
        </p:txBody>
      </p:sp>
      <p:cxnSp>
        <p:nvCxnSpPr>
          <p:cNvPr id="54" name="Connecteur droit avec flèche 53"/>
          <p:cNvCxnSpPr>
            <a:stCxn id="27" idx="2"/>
          </p:cNvCxnSpPr>
          <p:nvPr/>
        </p:nvCxnSpPr>
        <p:spPr>
          <a:xfrm>
            <a:off x="4675334" y="4782460"/>
            <a:ext cx="13544" cy="59075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2" name="Rectangle 61"/>
          <p:cNvSpPr/>
          <p:nvPr/>
        </p:nvSpPr>
        <p:spPr>
          <a:xfrm>
            <a:off x="2363523" y="529516"/>
            <a:ext cx="4783967" cy="523220"/>
          </a:xfrm>
          <a:prstGeom prst="rect">
            <a:avLst/>
          </a:prstGeom>
          <a:ln>
            <a:solidFill>
              <a:schemeClr val="tx1"/>
            </a:solidFill>
            <a:prstDash val="sysDot"/>
          </a:ln>
        </p:spPr>
        <p:txBody>
          <a:bodyPr wrap="square">
            <a:spAutoFit/>
          </a:bodyPr>
          <a:lstStyle/>
          <a:p>
            <a:pPr algn="ctr"/>
            <a:r>
              <a:rPr lang="fr-FR" sz="1400" dirty="0">
                <a:latin typeface="Arial" panose="020B0604020202020204" pitchFamily="34" charset="0"/>
              </a:rPr>
              <a:t>Sélection des compétences </a:t>
            </a:r>
            <a:r>
              <a:rPr lang="fr-FR" sz="1400" dirty="0" smtClean="0">
                <a:latin typeface="Arial" panose="020B0604020202020204" pitchFamily="34" charset="0"/>
              </a:rPr>
              <a:t>communes aux deux métiers</a:t>
            </a:r>
          </a:p>
          <a:p>
            <a:pPr algn="ctr"/>
            <a:r>
              <a:rPr lang="fr-FR" sz="1400" b="1" dirty="0">
                <a:latin typeface="Arial" panose="020B0604020202020204" pitchFamily="34" charset="0"/>
              </a:rPr>
              <a:t>d</a:t>
            </a:r>
            <a:r>
              <a:rPr lang="fr-FR" sz="1400" b="1" dirty="0" smtClean="0">
                <a:latin typeface="Arial" panose="020B0604020202020204" pitchFamily="34" charset="0"/>
              </a:rPr>
              <a:t>e base adaptées à </a:t>
            </a:r>
            <a:r>
              <a:rPr lang="fr-FR" sz="1400" b="1" dirty="0">
                <a:latin typeface="Arial" panose="020B0604020202020204" pitchFamily="34" charset="0"/>
              </a:rPr>
              <a:t>la première année de formation</a:t>
            </a:r>
          </a:p>
        </p:txBody>
      </p:sp>
      <p:sp>
        <p:nvSpPr>
          <p:cNvPr id="63" name="Rectangle 62"/>
          <p:cNvSpPr/>
          <p:nvPr/>
        </p:nvSpPr>
        <p:spPr>
          <a:xfrm>
            <a:off x="2380321" y="1040309"/>
            <a:ext cx="4783967" cy="307777"/>
          </a:xfrm>
          <a:prstGeom prst="rect">
            <a:avLst/>
          </a:prstGeom>
          <a:solidFill>
            <a:schemeClr val="bg2"/>
          </a:solidFill>
        </p:spPr>
        <p:txBody>
          <a:bodyPr wrap="square">
            <a:spAutoFit/>
          </a:bodyPr>
          <a:lstStyle/>
          <a:p>
            <a:pPr algn="ctr"/>
            <a:r>
              <a:rPr lang="fr-FR" sz="1400" dirty="0" smtClean="0">
                <a:latin typeface="Arial" panose="020B0604020202020204" pitchFamily="34" charset="0"/>
              </a:rPr>
              <a:t>Pôles spécifiques</a:t>
            </a:r>
            <a:endParaRPr lang="fr-FR" sz="1400" dirty="0">
              <a:latin typeface="Arial" panose="020B0604020202020204" pitchFamily="34" charset="0"/>
            </a:endParaRPr>
          </a:p>
        </p:txBody>
      </p:sp>
      <p:cxnSp>
        <p:nvCxnSpPr>
          <p:cNvPr id="64" name="Connecteur droit avec flèche 63"/>
          <p:cNvCxnSpPr/>
          <p:nvPr/>
        </p:nvCxnSpPr>
        <p:spPr>
          <a:xfrm flipV="1">
            <a:off x="3491880" y="1324572"/>
            <a:ext cx="216024" cy="701384"/>
          </a:xfrm>
          <a:prstGeom prst="straightConnector1">
            <a:avLst/>
          </a:prstGeom>
          <a:ln>
            <a:solidFill>
              <a:srgbClr val="85A5FF"/>
            </a:solidFill>
            <a:tailEnd type="arrow"/>
          </a:ln>
        </p:spPr>
        <p:style>
          <a:lnRef idx="3">
            <a:schemeClr val="accent6"/>
          </a:lnRef>
          <a:fillRef idx="0">
            <a:schemeClr val="accent6"/>
          </a:fillRef>
          <a:effectRef idx="2">
            <a:schemeClr val="accent6"/>
          </a:effectRef>
          <a:fontRef idx="minor">
            <a:schemeClr val="tx1"/>
          </a:fontRef>
        </p:style>
      </p:cxnSp>
      <p:cxnSp>
        <p:nvCxnSpPr>
          <p:cNvPr id="68" name="Connecteur droit avec flèche 67"/>
          <p:cNvCxnSpPr/>
          <p:nvPr/>
        </p:nvCxnSpPr>
        <p:spPr>
          <a:xfrm flipH="1" flipV="1">
            <a:off x="5940152" y="1348086"/>
            <a:ext cx="152522" cy="694066"/>
          </a:xfrm>
          <a:prstGeom prst="straightConnector1">
            <a:avLst/>
          </a:prstGeom>
          <a:ln>
            <a:solidFill>
              <a:srgbClr val="CC0000"/>
            </a:solidFill>
            <a:tailEnd type="arrow"/>
          </a:ln>
        </p:spPr>
        <p:style>
          <a:lnRef idx="3">
            <a:schemeClr val="accent6"/>
          </a:lnRef>
          <a:fillRef idx="0">
            <a:schemeClr val="accent6"/>
          </a:fillRef>
          <a:effectRef idx="2">
            <a:schemeClr val="accent6"/>
          </a:effectRef>
          <a:fontRef idx="minor">
            <a:schemeClr val="tx1"/>
          </a:fontRef>
        </p:style>
      </p:cxnSp>
      <p:sp>
        <p:nvSpPr>
          <p:cNvPr id="69" name="Flèche courbée vers le bas 68"/>
          <p:cNvSpPr/>
          <p:nvPr/>
        </p:nvSpPr>
        <p:spPr>
          <a:xfrm flipH="1">
            <a:off x="3923928" y="1628800"/>
            <a:ext cx="1717553" cy="397156"/>
          </a:xfrm>
          <a:prstGeom prst="curvedDownArrow">
            <a:avLst/>
          </a:prstGeom>
          <a:solidFill>
            <a:srgbClr val="CC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70" name="Flèche courbée vers le haut 69"/>
          <p:cNvSpPr/>
          <p:nvPr/>
        </p:nvSpPr>
        <p:spPr>
          <a:xfrm>
            <a:off x="3769273" y="2780928"/>
            <a:ext cx="1963685" cy="389731"/>
          </a:xfrm>
          <a:prstGeom prst="curvedUpArrow">
            <a:avLst/>
          </a:prstGeom>
          <a:solidFill>
            <a:srgbClr val="85C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2352" y="3315763"/>
            <a:ext cx="703694" cy="98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Espace réservé du contenu 4"/>
          <p:cNvPicPr>
            <a:picLocks noGrp="1"/>
          </p:cNvPicPr>
          <p:nvPr>
            <p:ph idx="4294967295"/>
          </p:nvPr>
        </p:nvPicPr>
        <p:blipFill>
          <a:blip r:embed="rId14" cstate="print">
            <a:extLst>
              <a:ext uri="{28A0092B-C50C-407E-A947-70E740481C1C}">
                <a14:useLocalDpi xmlns:a14="http://schemas.microsoft.com/office/drawing/2010/main" val="0"/>
              </a:ext>
            </a:extLst>
          </a:blip>
          <a:srcRect/>
          <a:stretch>
            <a:fillRect/>
          </a:stretch>
        </p:blipFill>
        <p:spPr bwMode="auto">
          <a:xfrm>
            <a:off x="8276060" y="2670231"/>
            <a:ext cx="539971" cy="816042"/>
          </a:xfrm>
          <a:prstGeom prst="ellipse">
            <a:avLst/>
          </a:prstGeom>
          <a:noFill/>
          <a:ln>
            <a:noFill/>
          </a:ln>
        </p:spPr>
      </p:pic>
      <p:sp>
        <p:nvSpPr>
          <p:cNvPr id="38" name="ZoneTexte 37"/>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74996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iapo5BMS.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additive="base">
                                        <p:cTn id="22" dur="500" fill="hold"/>
                                        <p:tgtEl>
                                          <p:spTgt spid="1028"/>
                                        </p:tgtEl>
                                        <p:attrNameLst>
                                          <p:attrName>ppt_x</p:attrName>
                                        </p:attrNameLst>
                                      </p:cBhvr>
                                      <p:tavLst>
                                        <p:tav tm="0">
                                          <p:val>
                                            <p:strVal val="#ppt_x"/>
                                          </p:val>
                                        </p:tav>
                                        <p:tav tm="100000">
                                          <p:val>
                                            <p:strVal val="#ppt_x"/>
                                          </p:val>
                                        </p:tav>
                                      </p:tavLst>
                                    </p:anim>
                                    <p:anim calcmode="lin" valueType="num">
                                      <p:cBhvr additive="base">
                                        <p:cTn id="23" dur="500" fill="hold"/>
                                        <p:tgtEl>
                                          <p:spTgt spid="102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37" fill="hold" grpId="0"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1000"/>
                                        <p:tgtEl>
                                          <p:spTgt spid="12"/>
                                        </p:tgtEl>
                                      </p:cBhvr>
                                    </p:animEffect>
                                  </p:childTnLst>
                                </p:cTn>
                              </p:par>
                            </p:childTnLst>
                          </p:cTn>
                        </p:par>
                        <p:par>
                          <p:cTn id="28" fill="hold">
                            <p:stCondLst>
                              <p:cond delay="3500"/>
                            </p:stCondLst>
                            <p:childTnLst>
                              <p:par>
                                <p:cTn id="29" presetID="22" presetClass="entr" presetSubtype="8" fill="hold" nodeType="afterEffect">
                                  <p:stCondLst>
                                    <p:cond delay="25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4250"/>
                            </p:stCondLst>
                            <p:childTnLst>
                              <p:par>
                                <p:cTn id="33" presetID="22" presetClass="entr" presetSubtype="8" fill="hold" grpId="0" nodeType="afterEffect">
                                  <p:stCondLst>
                                    <p:cond delay="25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5000"/>
                            </p:stCondLst>
                            <p:childTnLst>
                              <p:par>
                                <p:cTn id="37" presetID="22" presetClass="entr" presetSubtype="8" fill="hold" nodeType="afterEffect">
                                  <p:stCondLst>
                                    <p:cond delay="25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5750"/>
                            </p:stCondLst>
                            <p:childTnLst>
                              <p:par>
                                <p:cTn id="41" presetID="22" presetClass="entr" presetSubtype="8" fill="hold" grpId="0" nodeType="afterEffect">
                                  <p:stCondLst>
                                    <p:cond delay="25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6500"/>
                            </p:stCondLst>
                            <p:childTnLst>
                              <p:par>
                                <p:cTn id="45" presetID="22" presetClass="entr" presetSubtype="8" fill="hold" nodeType="afterEffect">
                                  <p:stCondLst>
                                    <p:cond delay="25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7250"/>
                            </p:stCondLst>
                            <p:childTnLst>
                              <p:par>
                                <p:cTn id="49" presetID="22" presetClass="entr" presetSubtype="8" fill="hold" grpId="0" nodeType="afterEffect">
                                  <p:stCondLst>
                                    <p:cond delay="25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8000"/>
                            </p:stCondLst>
                            <p:childTnLst>
                              <p:par>
                                <p:cTn id="53" presetID="22" presetClass="entr" presetSubtype="8" fill="hold" nodeType="afterEffect">
                                  <p:stCondLst>
                                    <p:cond delay="25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8750"/>
                            </p:stCondLst>
                            <p:childTnLst>
                              <p:par>
                                <p:cTn id="57" presetID="22" presetClass="entr" presetSubtype="8" fill="hold" grpId="0" nodeType="after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9500"/>
                            </p:stCondLst>
                            <p:childTnLst>
                              <p:par>
                                <p:cTn id="61" presetID="22" presetClass="entr" presetSubtype="8" fill="hold" nodeType="afterEffect">
                                  <p:stCondLst>
                                    <p:cond delay="25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childTnLst>
                          </p:cTn>
                        </p:par>
                        <p:par>
                          <p:cTn id="64" fill="hold">
                            <p:stCondLst>
                              <p:cond delay="10250"/>
                            </p:stCondLst>
                            <p:childTnLst>
                              <p:par>
                                <p:cTn id="65" presetID="22" presetClass="entr" presetSubtype="8" fill="hold" grpId="0" nodeType="afterEffect">
                                  <p:stCondLst>
                                    <p:cond delay="25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par>
                          <p:cTn id="68" fill="hold">
                            <p:stCondLst>
                              <p:cond delay="11000"/>
                            </p:stCondLst>
                            <p:childTnLst>
                              <p:par>
                                <p:cTn id="69" presetID="22" presetClass="entr" presetSubtype="2" fill="hold" nodeType="afterEffect">
                                  <p:stCondLst>
                                    <p:cond delay="250"/>
                                  </p:stCondLst>
                                  <p:childTnLst>
                                    <p:set>
                                      <p:cBhvr>
                                        <p:cTn id="70" dur="1" fill="hold">
                                          <p:stCondLst>
                                            <p:cond delay="0"/>
                                          </p:stCondLst>
                                        </p:cTn>
                                        <p:tgtEl>
                                          <p:spTgt spid="33"/>
                                        </p:tgtEl>
                                        <p:attrNameLst>
                                          <p:attrName>style.visibility</p:attrName>
                                        </p:attrNameLst>
                                      </p:cBhvr>
                                      <p:to>
                                        <p:strVal val="visible"/>
                                      </p:to>
                                    </p:set>
                                    <p:animEffect transition="in" filter="wipe(right)">
                                      <p:cBhvr>
                                        <p:cTn id="71" dur="500"/>
                                        <p:tgtEl>
                                          <p:spTgt spid="33"/>
                                        </p:tgtEl>
                                      </p:cBhvr>
                                    </p:animEffect>
                                  </p:childTnLst>
                                </p:cTn>
                              </p:par>
                            </p:childTnLst>
                          </p:cTn>
                        </p:par>
                        <p:par>
                          <p:cTn id="72" fill="hold">
                            <p:stCondLst>
                              <p:cond delay="11750"/>
                            </p:stCondLst>
                            <p:childTnLst>
                              <p:par>
                                <p:cTn id="73" presetID="22" presetClass="entr" presetSubtype="2" fill="hold" grpId="0" nodeType="afterEffect">
                                  <p:stCondLst>
                                    <p:cond delay="25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childTnLst>
                          </p:cTn>
                        </p:par>
                        <p:par>
                          <p:cTn id="76" fill="hold">
                            <p:stCondLst>
                              <p:cond delay="12500"/>
                            </p:stCondLst>
                            <p:childTnLst>
                              <p:par>
                                <p:cTn id="77" presetID="22" presetClass="entr" presetSubtype="2" fill="hold" nodeType="afterEffect">
                                  <p:stCondLst>
                                    <p:cond delay="250"/>
                                  </p:stCondLst>
                                  <p:childTnLst>
                                    <p:set>
                                      <p:cBhvr>
                                        <p:cTn id="78" dur="1" fill="hold">
                                          <p:stCondLst>
                                            <p:cond delay="0"/>
                                          </p:stCondLst>
                                        </p:cTn>
                                        <p:tgtEl>
                                          <p:spTgt spid="34"/>
                                        </p:tgtEl>
                                        <p:attrNameLst>
                                          <p:attrName>style.visibility</p:attrName>
                                        </p:attrNameLst>
                                      </p:cBhvr>
                                      <p:to>
                                        <p:strVal val="visible"/>
                                      </p:to>
                                    </p:set>
                                    <p:animEffect transition="in" filter="wipe(right)">
                                      <p:cBhvr>
                                        <p:cTn id="79" dur="500"/>
                                        <p:tgtEl>
                                          <p:spTgt spid="34"/>
                                        </p:tgtEl>
                                      </p:cBhvr>
                                    </p:animEffect>
                                  </p:childTnLst>
                                </p:cTn>
                              </p:par>
                            </p:childTnLst>
                          </p:cTn>
                        </p:par>
                        <p:par>
                          <p:cTn id="80" fill="hold">
                            <p:stCondLst>
                              <p:cond delay="13250"/>
                            </p:stCondLst>
                            <p:childTnLst>
                              <p:par>
                                <p:cTn id="81" presetID="22" presetClass="entr" presetSubtype="2" fill="hold" grpId="0" nodeType="afterEffect">
                                  <p:stCondLst>
                                    <p:cond delay="250"/>
                                  </p:stCondLst>
                                  <p:childTnLst>
                                    <p:set>
                                      <p:cBhvr>
                                        <p:cTn id="82" dur="1" fill="hold">
                                          <p:stCondLst>
                                            <p:cond delay="0"/>
                                          </p:stCondLst>
                                        </p:cTn>
                                        <p:tgtEl>
                                          <p:spTgt spid="30"/>
                                        </p:tgtEl>
                                        <p:attrNameLst>
                                          <p:attrName>style.visibility</p:attrName>
                                        </p:attrNameLst>
                                      </p:cBhvr>
                                      <p:to>
                                        <p:strVal val="visible"/>
                                      </p:to>
                                    </p:set>
                                    <p:animEffect transition="in" filter="wipe(right)">
                                      <p:cBhvr>
                                        <p:cTn id="83" dur="500"/>
                                        <p:tgtEl>
                                          <p:spTgt spid="30"/>
                                        </p:tgtEl>
                                      </p:cBhvr>
                                    </p:animEffect>
                                  </p:childTnLst>
                                </p:cTn>
                              </p:par>
                            </p:childTnLst>
                          </p:cTn>
                        </p:par>
                        <p:par>
                          <p:cTn id="84" fill="hold">
                            <p:stCondLst>
                              <p:cond delay="14000"/>
                            </p:stCondLst>
                            <p:childTnLst>
                              <p:par>
                                <p:cTn id="85" presetID="22" presetClass="entr" presetSubtype="2" fill="hold" nodeType="afterEffect">
                                  <p:stCondLst>
                                    <p:cond delay="250"/>
                                  </p:stCondLst>
                                  <p:childTnLst>
                                    <p:set>
                                      <p:cBhvr>
                                        <p:cTn id="86" dur="1" fill="hold">
                                          <p:stCondLst>
                                            <p:cond delay="0"/>
                                          </p:stCondLst>
                                        </p:cTn>
                                        <p:tgtEl>
                                          <p:spTgt spid="39"/>
                                        </p:tgtEl>
                                        <p:attrNameLst>
                                          <p:attrName>style.visibility</p:attrName>
                                        </p:attrNameLst>
                                      </p:cBhvr>
                                      <p:to>
                                        <p:strVal val="visible"/>
                                      </p:to>
                                    </p:set>
                                    <p:animEffect transition="in" filter="wipe(right)">
                                      <p:cBhvr>
                                        <p:cTn id="87" dur="500"/>
                                        <p:tgtEl>
                                          <p:spTgt spid="39"/>
                                        </p:tgtEl>
                                      </p:cBhvr>
                                    </p:animEffect>
                                  </p:childTnLst>
                                </p:cTn>
                              </p:par>
                            </p:childTnLst>
                          </p:cTn>
                        </p:par>
                        <p:par>
                          <p:cTn id="88" fill="hold">
                            <p:stCondLst>
                              <p:cond delay="14750"/>
                            </p:stCondLst>
                            <p:childTnLst>
                              <p:par>
                                <p:cTn id="89" presetID="22" presetClass="entr" presetSubtype="2" fill="hold" nodeType="afterEffect">
                                  <p:stCondLst>
                                    <p:cond delay="250"/>
                                  </p:stCondLst>
                                  <p:childTnLst>
                                    <p:set>
                                      <p:cBhvr>
                                        <p:cTn id="90" dur="1" fill="hold">
                                          <p:stCondLst>
                                            <p:cond delay="0"/>
                                          </p:stCondLst>
                                        </p:cTn>
                                        <p:tgtEl>
                                          <p:spTgt spid="41"/>
                                        </p:tgtEl>
                                        <p:attrNameLst>
                                          <p:attrName>style.visibility</p:attrName>
                                        </p:attrNameLst>
                                      </p:cBhvr>
                                      <p:to>
                                        <p:strVal val="visible"/>
                                      </p:to>
                                    </p:set>
                                    <p:animEffect transition="in" filter="wipe(right)">
                                      <p:cBhvr>
                                        <p:cTn id="91" dur="500"/>
                                        <p:tgtEl>
                                          <p:spTgt spid="41"/>
                                        </p:tgtEl>
                                      </p:cBhvr>
                                    </p:animEffect>
                                  </p:childTnLst>
                                </p:cTn>
                              </p:par>
                            </p:childTnLst>
                          </p:cTn>
                        </p:par>
                        <p:par>
                          <p:cTn id="92" fill="hold">
                            <p:stCondLst>
                              <p:cond delay="15500"/>
                            </p:stCondLst>
                            <p:childTnLst>
                              <p:par>
                                <p:cTn id="93" presetID="22" presetClass="entr" presetSubtype="2" fill="hold" nodeType="afterEffect">
                                  <p:stCondLst>
                                    <p:cond delay="250"/>
                                  </p:stCondLst>
                                  <p:childTnLst>
                                    <p:set>
                                      <p:cBhvr>
                                        <p:cTn id="94" dur="1" fill="hold">
                                          <p:stCondLst>
                                            <p:cond delay="0"/>
                                          </p:stCondLst>
                                        </p:cTn>
                                        <p:tgtEl>
                                          <p:spTgt spid="44"/>
                                        </p:tgtEl>
                                        <p:attrNameLst>
                                          <p:attrName>style.visibility</p:attrName>
                                        </p:attrNameLst>
                                      </p:cBhvr>
                                      <p:to>
                                        <p:strVal val="visible"/>
                                      </p:to>
                                    </p:set>
                                    <p:animEffect transition="in" filter="wipe(right)">
                                      <p:cBhvr>
                                        <p:cTn id="95" dur="500"/>
                                        <p:tgtEl>
                                          <p:spTgt spid="44"/>
                                        </p:tgtEl>
                                      </p:cBhvr>
                                    </p:animEffect>
                                  </p:childTnLst>
                                </p:cTn>
                              </p:par>
                            </p:childTnLst>
                          </p:cTn>
                        </p:par>
                        <p:par>
                          <p:cTn id="96" fill="hold">
                            <p:stCondLst>
                              <p:cond delay="16250"/>
                            </p:stCondLst>
                            <p:childTnLst>
                              <p:par>
                                <p:cTn id="97" presetID="22" presetClass="entr" presetSubtype="1" fill="hold" nodeType="afterEffect">
                                  <p:stCondLst>
                                    <p:cond delay="1000"/>
                                  </p:stCondLst>
                                  <p:childTnLst>
                                    <p:set>
                                      <p:cBhvr>
                                        <p:cTn id="98" dur="1" fill="hold">
                                          <p:stCondLst>
                                            <p:cond delay="0"/>
                                          </p:stCondLst>
                                        </p:cTn>
                                        <p:tgtEl>
                                          <p:spTgt spid="54"/>
                                        </p:tgtEl>
                                        <p:attrNameLst>
                                          <p:attrName>style.visibility</p:attrName>
                                        </p:attrNameLst>
                                      </p:cBhvr>
                                      <p:to>
                                        <p:strVal val="visible"/>
                                      </p:to>
                                    </p:set>
                                    <p:animEffect transition="in" filter="wipe(up)">
                                      <p:cBhvr>
                                        <p:cTn id="99" dur="1500"/>
                                        <p:tgtEl>
                                          <p:spTgt spid="54"/>
                                        </p:tgtEl>
                                      </p:cBhvr>
                                    </p:animEffect>
                                  </p:childTnLst>
                                </p:cTn>
                              </p:par>
                            </p:childTnLst>
                          </p:cTn>
                        </p:par>
                        <p:par>
                          <p:cTn id="100" fill="hold">
                            <p:stCondLst>
                              <p:cond delay="18750"/>
                            </p:stCondLst>
                            <p:childTnLst>
                              <p:par>
                                <p:cTn id="101" presetID="22" presetClass="entr" presetSubtype="1" fill="hold" grpId="0" nodeType="afterEffect">
                                  <p:stCondLst>
                                    <p:cond delay="1000"/>
                                  </p:stCondLst>
                                  <p:childTnLst>
                                    <p:set>
                                      <p:cBhvr>
                                        <p:cTn id="102" dur="1" fill="hold">
                                          <p:stCondLst>
                                            <p:cond delay="0"/>
                                          </p:stCondLst>
                                        </p:cTn>
                                        <p:tgtEl>
                                          <p:spTgt spid="53"/>
                                        </p:tgtEl>
                                        <p:attrNameLst>
                                          <p:attrName>style.visibility</p:attrName>
                                        </p:attrNameLst>
                                      </p:cBhvr>
                                      <p:to>
                                        <p:strVal val="visible"/>
                                      </p:to>
                                    </p:set>
                                    <p:animEffect transition="in" filter="wipe(up)">
                                      <p:cBhvr>
                                        <p:cTn id="103" dur="1500"/>
                                        <p:tgtEl>
                                          <p:spTgt spid="53"/>
                                        </p:tgtEl>
                                      </p:cBhvr>
                                    </p:animEffect>
                                  </p:childTnLst>
                                </p:cTn>
                              </p:par>
                            </p:childTnLst>
                          </p:cTn>
                        </p:par>
                        <p:par>
                          <p:cTn id="104" fill="hold">
                            <p:stCondLst>
                              <p:cond delay="21250"/>
                            </p:stCondLst>
                            <p:childTnLst>
                              <p:par>
                                <p:cTn id="105" presetID="22" presetClass="entr" presetSubtype="4" fill="hold" grpId="0" nodeType="afterEffect">
                                  <p:stCondLst>
                                    <p:cond delay="1000"/>
                                  </p:stCondLst>
                                  <p:childTnLst>
                                    <p:set>
                                      <p:cBhvr>
                                        <p:cTn id="106" dur="1" fill="hold">
                                          <p:stCondLst>
                                            <p:cond delay="0"/>
                                          </p:stCondLst>
                                        </p:cTn>
                                        <p:tgtEl>
                                          <p:spTgt spid="40"/>
                                        </p:tgtEl>
                                        <p:attrNameLst>
                                          <p:attrName>style.visibility</p:attrName>
                                        </p:attrNameLst>
                                      </p:cBhvr>
                                      <p:to>
                                        <p:strVal val="visible"/>
                                      </p:to>
                                    </p:set>
                                    <p:animEffect transition="in" filter="wipe(down)">
                                      <p:cBhvr>
                                        <p:cTn id="107" dur="1500"/>
                                        <p:tgtEl>
                                          <p:spTgt spid="40"/>
                                        </p:tgtEl>
                                      </p:cBhvr>
                                    </p:animEffect>
                                  </p:childTnLst>
                                </p:cTn>
                              </p:par>
                            </p:childTnLst>
                          </p:cTn>
                        </p:par>
                        <p:par>
                          <p:cTn id="108" fill="hold">
                            <p:stCondLst>
                              <p:cond delay="23750"/>
                            </p:stCondLst>
                            <p:childTnLst>
                              <p:par>
                                <p:cTn id="109" presetID="22" presetClass="entr" presetSubtype="4" fill="hold" nodeType="afterEffect">
                                  <p:stCondLst>
                                    <p:cond delay="500"/>
                                  </p:stCondLst>
                                  <p:childTnLst>
                                    <p:set>
                                      <p:cBhvr>
                                        <p:cTn id="110" dur="1" fill="hold">
                                          <p:stCondLst>
                                            <p:cond delay="0"/>
                                          </p:stCondLst>
                                        </p:cTn>
                                        <p:tgtEl>
                                          <p:spTgt spid="64"/>
                                        </p:tgtEl>
                                        <p:attrNameLst>
                                          <p:attrName>style.visibility</p:attrName>
                                        </p:attrNameLst>
                                      </p:cBhvr>
                                      <p:to>
                                        <p:strVal val="visible"/>
                                      </p:to>
                                    </p:set>
                                    <p:animEffect transition="in" filter="wipe(down)">
                                      <p:cBhvr>
                                        <p:cTn id="111" dur="1000"/>
                                        <p:tgtEl>
                                          <p:spTgt spid="64"/>
                                        </p:tgtEl>
                                      </p:cBhvr>
                                    </p:animEffect>
                                  </p:childTnLst>
                                </p:cTn>
                              </p:par>
                            </p:childTnLst>
                          </p:cTn>
                        </p:par>
                        <p:par>
                          <p:cTn id="112" fill="hold">
                            <p:stCondLst>
                              <p:cond delay="25250"/>
                            </p:stCondLst>
                            <p:childTnLst>
                              <p:par>
                                <p:cTn id="113" presetID="22" presetClass="entr" presetSubtype="4" fill="hold" nodeType="afterEffect">
                                  <p:stCondLst>
                                    <p:cond delay="500"/>
                                  </p:stCondLst>
                                  <p:childTnLst>
                                    <p:set>
                                      <p:cBhvr>
                                        <p:cTn id="114" dur="1" fill="hold">
                                          <p:stCondLst>
                                            <p:cond delay="0"/>
                                          </p:stCondLst>
                                        </p:cTn>
                                        <p:tgtEl>
                                          <p:spTgt spid="68"/>
                                        </p:tgtEl>
                                        <p:attrNameLst>
                                          <p:attrName>style.visibility</p:attrName>
                                        </p:attrNameLst>
                                      </p:cBhvr>
                                      <p:to>
                                        <p:strVal val="visible"/>
                                      </p:to>
                                    </p:set>
                                    <p:animEffect transition="in" filter="wipe(down)">
                                      <p:cBhvr>
                                        <p:cTn id="115" dur="1000"/>
                                        <p:tgtEl>
                                          <p:spTgt spid="68"/>
                                        </p:tgtEl>
                                      </p:cBhvr>
                                    </p:animEffect>
                                  </p:childTnLst>
                                </p:cTn>
                              </p:par>
                            </p:childTnLst>
                          </p:cTn>
                        </p:par>
                        <p:par>
                          <p:cTn id="116" fill="hold">
                            <p:stCondLst>
                              <p:cond delay="26750"/>
                            </p:stCondLst>
                            <p:childTnLst>
                              <p:par>
                                <p:cTn id="117" presetID="22" presetClass="entr" presetSubtype="4" fill="hold" grpId="0" nodeType="afterEffect">
                                  <p:stCondLst>
                                    <p:cond delay="500"/>
                                  </p:stCondLst>
                                  <p:childTnLst>
                                    <p:set>
                                      <p:cBhvr>
                                        <p:cTn id="118" dur="1" fill="hold">
                                          <p:stCondLst>
                                            <p:cond delay="0"/>
                                          </p:stCondLst>
                                        </p:cTn>
                                        <p:tgtEl>
                                          <p:spTgt spid="63"/>
                                        </p:tgtEl>
                                        <p:attrNameLst>
                                          <p:attrName>style.visibility</p:attrName>
                                        </p:attrNameLst>
                                      </p:cBhvr>
                                      <p:to>
                                        <p:strVal val="visible"/>
                                      </p:to>
                                    </p:set>
                                    <p:animEffect transition="in" filter="wipe(down)">
                                      <p:cBhvr>
                                        <p:cTn id="119" dur="1000"/>
                                        <p:tgtEl>
                                          <p:spTgt spid="63"/>
                                        </p:tgtEl>
                                      </p:cBhvr>
                                    </p:animEffect>
                                  </p:childTnLst>
                                </p:cTn>
                              </p:par>
                            </p:childTnLst>
                          </p:cTn>
                        </p:par>
                        <p:par>
                          <p:cTn id="120" fill="hold">
                            <p:stCondLst>
                              <p:cond delay="28250"/>
                            </p:stCondLst>
                            <p:childTnLst>
                              <p:par>
                                <p:cTn id="121" presetID="22" presetClass="entr" presetSubtype="1" fill="hold" grpId="0" nodeType="afterEffect">
                                  <p:stCondLst>
                                    <p:cond delay="500"/>
                                  </p:stCondLst>
                                  <p:childTnLst>
                                    <p:set>
                                      <p:cBhvr>
                                        <p:cTn id="122" dur="1" fill="hold">
                                          <p:stCondLst>
                                            <p:cond delay="0"/>
                                          </p:stCondLst>
                                        </p:cTn>
                                        <p:tgtEl>
                                          <p:spTgt spid="62"/>
                                        </p:tgtEl>
                                        <p:attrNameLst>
                                          <p:attrName>style.visibility</p:attrName>
                                        </p:attrNameLst>
                                      </p:cBhvr>
                                      <p:to>
                                        <p:strVal val="visible"/>
                                      </p:to>
                                    </p:set>
                                    <p:animEffect transition="in" filter="wipe(up)">
                                      <p:cBhvr>
                                        <p:cTn id="123" dur="1000"/>
                                        <p:tgtEl>
                                          <p:spTgt spid="62"/>
                                        </p:tgtEl>
                                      </p:cBhvr>
                                    </p:animEffect>
                                  </p:childTnLst>
                                </p:cTn>
                              </p:par>
                            </p:childTnLst>
                          </p:cTn>
                        </p:par>
                        <p:par>
                          <p:cTn id="124" fill="hold">
                            <p:stCondLst>
                              <p:cond delay="29750"/>
                            </p:stCondLst>
                            <p:childTnLst>
                              <p:par>
                                <p:cTn id="125" presetID="22" presetClass="entr" presetSubtype="8" fill="hold" grpId="0" nodeType="afterEffect">
                                  <p:stCondLst>
                                    <p:cond delay="1000"/>
                                  </p:stCondLst>
                                  <p:childTnLst>
                                    <p:set>
                                      <p:cBhvr>
                                        <p:cTn id="126" dur="1" fill="hold">
                                          <p:stCondLst>
                                            <p:cond delay="0"/>
                                          </p:stCondLst>
                                        </p:cTn>
                                        <p:tgtEl>
                                          <p:spTgt spid="70"/>
                                        </p:tgtEl>
                                        <p:attrNameLst>
                                          <p:attrName>style.visibility</p:attrName>
                                        </p:attrNameLst>
                                      </p:cBhvr>
                                      <p:to>
                                        <p:strVal val="visible"/>
                                      </p:to>
                                    </p:set>
                                    <p:animEffect transition="in" filter="wipe(left)">
                                      <p:cBhvr>
                                        <p:cTn id="127" dur="1000"/>
                                        <p:tgtEl>
                                          <p:spTgt spid="70"/>
                                        </p:tgtEl>
                                      </p:cBhvr>
                                    </p:animEffect>
                                  </p:childTnLst>
                                </p:cTn>
                              </p:par>
                            </p:childTnLst>
                          </p:cTn>
                        </p:par>
                        <p:par>
                          <p:cTn id="128" fill="hold">
                            <p:stCondLst>
                              <p:cond delay="31750"/>
                            </p:stCondLst>
                            <p:childTnLst>
                              <p:par>
                                <p:cTn id="129" presetID="42" presetClass="entr" presetSubtype="0" fill="hold" nodeType="after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fade">
                                      <p:cBhvr>
                                        <p:cTn id="131" dur="1500"/>
                                        <p:tgtEl>
                                          <p:spTgt spid="42"/>
                                        </p:tgtEl>
                                      </p:cBhvr>
                                    </p:animEffect>
                                    <p:anim calcmode="lin" valueType="num">
                                      <p:cBhvr>
                                        <p:cTn id="132" dur="1500" fill="hold"/>
                                        <p:tgtEl>
                                          <p:spTgt spid="42"/>
                                        </p:tgtEl>
                                        <p:attrNameLst>
                                          <p:attrName>ppt_x</p:attrName>
                                        </p:attrNameLst>
                                      </p:cBhvr>
                                      <p:tavLst>
                                        <p:tav tm="0">
                                          <p:val>
                                            <p:strVal val="#ppt_x"/>
                                          </p:val>
                                        </p:tav>
                                        <p:tav tm="100000">
                                          <p:val>
                                            <p:strVal val="#ppt_x"/>
                                          </p:val>
                                        </p:tav>
                                      </p:tavLst>
                                    </p:anim>
                                    <p:anim calcmode="lin" valueType="num">
                                      <p:cBhvr>
                                        <p:cTn id="133" dur="1500" fill="hold"/>
                                        <p:tgtEl>
                                          <p:spTgt spid="42"/>
                                        </p:tgtEl>
                                        <p:attrNameLst>
                                          <p:attrName>ppt_y</p:attrName>
                                        </p:attrNameLst>
                                      </p:cBhvr>
                                      <p:tavLst>
                                        <p:tav tm="0">
                                          <p:val>
                                            <p:strVal val="#ppt_y+.1"/>
                                          </p:val>
                                        </p:tav>
                                        <p:tav tm="100000">
                                          <p:val>
                                            <p:strVal val="#ppt_y"/>
                                          </p:val>
                                        </p:tav>
                                      </p:tavLst>
                                    </p:anim>
                                  </p:childTnLst>
                                </p:cTn>
                              </p:par>
                            </p:childTnLst>
                          </p:cTn>
                        </p:par>
                        <p:par>
                          <p:cTn id="134" fill="hold">
                            <p:stCondLst>
                              <p:cond delay="33250"/>
                            </p:stCondLst>
                            <p:childTnLst>
                              <p:par>
                                <p:cTn id="135" presetID="22" presetClass="entr" presetSubtype="2" fill="hold" grpId="0" nodeType="afterEffect">
                                  <p:stCondLst>
                                    <p:cond delay="1000"/>
                                  </p:stCondLst>
                                  <p:childTnLst>
                                    <p:set>
                                      <p:cBhvr>
                                        <p:cTn id="136" dur="1" fill="hold">
                                          <p:stCondLst>
                                            <p:cond delay="0"/>
                                          </p:stCondLst>
                                        </p:cTn>
                                        <p:tgtEl>
                                          <p:spTgt spid="69"/>
                                        </p:tgtEl>
                                        <p:attrNameLst>
                                          <p:attrName>style.visibility</p:attrName>
                                        </p:attrNameLst>
                                      </p:cBhvr>
                                      <p:to>
                                        <p:strVal val="visible"/>
                                      </p:to>
                                    </p:set>
                                    <p:animEffect transition="in" filter="wipe(right)">
                                      <p:cBhvr>
                                        <p:cTn id="137" dur="1000"/>
                                        <p:tgtEl>
                                          <p:spTgt spid="69"/>
                                        </p:tgtEl>
                                      </p:cBhvr>
                                    </p:animEffect>
                                  </p:childTnLst>
                                </p:cTn>
                              </p:par>
                            </p:childTnLst>
                          </p:cTn>
                        </p:par>
                        <p:par>
                          <p:cTn id="138" fill="hold">
                            <p:stCondLst>
                              <p:cond delay="35250"/>
                            </p:stCondLst>
                            <p:childTnLst>
                              <p:par>
                                <p:cTn id="139" presetID="42" presetClass="entr" presetSubtype="0" fill="hold" nodeType="after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fade">
                                      <p:cBhvr>
                                        <p:cTn id="141" dur="1500"/>
                                        <p:tgtEl>
                                          <p:spTgt spid="43"/>
                                        </p:tgtEl>
                                      </p:cBhvr>
                                    </p:animEffect>
                                    <p:anim calcmode="lin" valueType="num">
                                      <p:cBhvr>
                                        <p:cTn id="142" dur="1500" fill="hold"/>
                                        <p:tgtEl>
                                          <p:spTgt spid="43"/>
                                        </p:tgtEl>
                                        <p:attrNameLst>
                                          <p:attrName>ppt_x</p:attrName>
                                        </p:attrNameLst>
                                      </p:cBhvr>
                                      <p:tavLst>
                                        <p:tav tm="0">
                                          <p:val>
                                            <p:strVal val="#ppt_x"/>
                                          </p:val>
                                        </p:tav>
                                        <p:tav tm="100000">
                                          <p:val>
                                            <p:strVal val="#ppt_x"/>
                                          </p:val>
                                        </p:tav>
                                      </p:tavLst>
                                    </p:anim>
                                    <p:anim calcmode="lin" valueType="num">
                                      <p:cBhvr>
                                        <p:cTn id="143" dur="1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29" grpId="0" animBg="1"/>
      <p:bldP spid="30" grpId="0" animBg="1"/>
      <p:bldP spid="8" grpId="0" animBg="1"/>
      <p:bldP spid="24" grpId="0" animBg="1"/>
      <p:bldP spid="25" grpId="0" animBg="1"/>
      <p:bldP spid="26" grpId="0" animBg="1"/>
      <p:bldP spid="27" grpId="0" animBg="1"/>
      <p:bldP spid="40" grpId="0" animBg="1"/>
      <p:bldP spid="53" grpId="0" animBg="1"/>
      <p:bldP spid="62" grpId="0" animBg="1"/>
      <p:bldP spid="63" grpId="0" animBg="1"/>
      <p:bldP spid="69"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6992" b="18677"/>
          <a:stretch/>
        </p:blipFill>
        <p:spPr bwMode="auto">
          <a:xfrm>
            <a:off x="2566033" y="1652078"/>
            <a:ext cx="6209558" cy="403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202874" y="908720"/>
            <a:ext cx="6552728" cy="584775"/>
          </a:xfrm>
          <a:prstGeom prst="rect">
            <a:avLst/>
          </a:prstGeom>
          <a:noFill/>
          <a:ln>
            <a:solidFill>
              <a:schemeClr val="tx1"/>
            </a:solid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1</a:t>
            </a:r>
            <a:r>
              <a:rPr lang="fr-FR" sz="1600" b="1" i="1" baseline="30000" dirty="0" smtClean="0">
                <a:effectLst>
                  <a:outerShdw blurRad="38100" dist="38100" dir="2700000" algn="tl">
                    <a:srgbClr val="000000">
                      <a:alpha val="43137"/>
                    </a:srgbClr>
                  </a:outerShdw>
                </a:effectLst>
                <a:latin typeface="Arial" panose="020B0604020202020204" pitchFamily="34" charset="0"/>
              </a:rPr>
              <a:t>ère</a:t>
            </a:r>
            <a:r>
              <a:rPr lang="fr-FR" sz="1600" b="1" i="1" dirty="0" smtClean="0">
                <a:effectLst>
                  <a:outerShdw blurRad="38100" dist="38100" dir="2700000" algn="tl">
                    <a:srgbClr val="000000">
                      <a:alpha val="43137"/>
                    </a:srgbClr>
                  </a:outerShdw>
                </a:effectLst>
                <a:latin typeface="Arial" panose="020B0604020202020204" pitchFamily="34" charset="0"/>
              </a:rPr>
              <a:t> étape : repérage des compétences fondamentales pour les jeunes entrant en formation</a:t>
            </a:r>
            <a:endParaRPr lang="fr-FR" sz="1600" b="1" i="1" dirty="0">
              <a:effectLst>
                <a:outerShdw blurRad="38100" dist="38100" dir="2700000" algn="tl">
                  <a:srgbClr val="000000">
                    <a:alpha val="43137"/>
                  </a:srgbClr>
                </a:outerShdw>
              </a:effectLst>
              <a:latin typeface="Arial" panose="020B0604020202020204" pitchFamily="34" charset="0"/>
            </a:endParaRP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653" y="2230170"/>
            <a:ext cx="1181187" cy="16561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ZoneTexte 7"/>
          <p:cNvSpPr txBox="1"/>
          <p:nvPr/>
        </p:nvSpPr>
        <p:spPr>
          <a:xfrm>
            <a:off x="573057" y="3886354"/>
            <a:ext cx="1954381" cy="369332"/>
          </a:xfrm>
          <a:prstGeom prst="rect">
            <a:avLst/>
          </a:prstGeom>
          <a:noFill/>
        </p:spPr>
        <p:txBody>
          <a:bodyPr wrap="none" rtlCol="0">
            <a:spAutoFit/>
          </a:bodyPr>
          <a:lstStyle/>
          <a:p>
            <a:pPr algn="ctr"/>
            <a:r>
              <a:rPr lang="fr-FR" b="1" dirty="0" smtClean="0">
                <a:solidFill>
                  <a:srgbClr val="0239A6"/>
                </a:solidFill>
                <a:latin typeface="Arial" panose="020B0604020202020204" pitchFamily="34" charset="0"/>
              </a:rPr>
              <a:t>Bac Pro Cuisine</a:t>
            </a:r>
            <a:endParaRPr lang="fr-FR" b="1" dirty="0">
              <a:solidFill>
                <a:srgbClr val="0239A6"/>
              </a:solidFill>
              <a:latin typeface="Arial" panose="020B0604020202020204" pitchFamily="34" charset="0"/>
            </a:endParaRPr>
          </a:p>
        </p:txBody>
      </p:sp>
      <p:sp>
        <p:nvSpPr>
          <p:cNvPr id="2" name="Flèche droite 1"/>
          <p:cNvSpPr/>
          <p:nvPr/>
        </p:nvSpPr>
        <p:spPr>
          <a:xfrm>
            <a:off x="2140840" y="2908364"/>
            <a:ext cx="502194" cy="149898"/>
          </a:xfrm>
          <a:prstGeom prst="rightArrow">
            <a:avLst/>
          </a:prstGeom>
          <a:solidFill>
            <a:srgbClr val="C1DFFF"/>
          </a:solidFill>
          <a:ln>
            <a:solidFill>
              <a:srgbClr val="0239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0" name="Connecteur droit avec flèche 9"/>
          <p:cNvCxnSpPr/>
          <p:nvPr/>
        </p:nvCxnSpPr>
        <p:spPr>
          <a:xfrm flipH="1">
            <a:off x="4160017" y="1540212"/>
            <a:ext cx="201046" cy="1152128"/>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4196" y="1831494"/>
            <a:ext cx="292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p:cNvSpPr txBox="1"/>
          <p:nvPr/>
        </p:nvSpPr>
        <p:spPr>
          <a:xfrm>
            <a:off x="959653" y="4255686"/>
            <a:ext cx="1042650" cy="369332"/>
          </a:xfrm>
          <a:prstGeom prst="rect">
            <a:avLst/>
          </a:prstGeom>
          <a:solidFill>
            <a:srgbClr val="85A5FF"/>
          </a:solidFill>
        </p:spPr>
        <p:txBody>
          <a:bodyPr wrap="square" rtlCol="0">
            <a:spAutoFit/>
          </a:bodyPr>
          <a:lstStyle/>
          <a:p>
            <a:pPr algn="ctr"/>
            <a:r>
              <a:rPr lang="fr-FR" dirty="0" smtClean="0"/>
              <a:t>Pôle 1</a:t>
            </a:r>
            <a:endParaRPr lang="fr-FR" dirty="0"/>
          </a:p>
        </p:txBody>
      </p:sp>
      <p:sp>
        <p:nvSpPr>
          <p:cNvPr id="17" name="ZoneTexte 16"/>
          <p:cNvSpPr txBox="1"/>
          <p:nvPr/>
        </p:nvSpPr>
        <p:spPr>
          <a:xfrm>
            <a:off x="959653" y="4656880"/>
            <a:ext cx="1042650" cy="369332"/>
          </a:xfrm>
          <a:prstGeom prst="rect">
            <a:avLst/>
          </a:prstGeom>
          <a:solidFill>
            <a:srgbClr val="85A5FF"/>
          </a:solidFill>
        </p:spPr>
        <p:txBody>
          <a:bodyPr wrap="square" rtlCol="0">
            <a:spAutoFit/>
          </a:bodyPr>
          <a:lstStyle/>
          <a:p>
            <a:pPr algn="ctr"/>
            <a:r>
              <a:rPr lang="fr-FR" dirty="0" smtClean="0"/>
              <a:t>Pôle 2</a:t>
            </a:r>
            <a:endParaRPr lang="fr-FR" dirty="0"/>
          </a:p>
        </p:txBody>
      </p:sp>
      <p:cxnSp>
        <p:nvCxnSpPr>
          <p:cNvPr id="20" name="Connecteur droit avec flèche 19"/>
          <p:cNvCxnSpPr/>
          <p:nvPr/>
        </p:nvCxnSpPr>
        <p:spPr>
          <a:xfrm flipH="1">
            <a:off x="4281216" y="1540212"/>
            <a:ext cx="194998" cy="3116668"/>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sp>
        <p:nvSpPr>
          <p:cNvPr id="14" name="ZoneTexte 13"/>
          <p:cNvSpPr txBox="1"/>
          <p:nvPr/>
        </p:nvSpPr>
        <p:spPr>
          <a:xfrm>
            <a:off x="0" y="188640"/>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Repérage des compétences à travailler </a:t>
            </a:r>
            <a:r>
              <a:rPr lang="fr-FR" dirty="0">
                <a:latin typeface="Arial Black" panose="020B0A04020102020204" pitchFamily="34" charset="0"/>
              </a:rPr>
              <a:t>en classe de </a:t>
            </a:r>
            <a:r>
              <a:rPr lang="fr-FR" dirty="0" smtClean="0">
                <a:latin typeface="Arial Black" panose="020B0A04020102020204" pitchFamily="34" charset="0"/>
              </a:rPr>
              <a:t>seconde FMHR</a:t>
            </a:r>
            <a:endParaRPr lang="fr-FR" dirty="0">
              <a:latin typeface="Arial Black" panose="020B0A04020102020204" pitchFamily="34" charset="0"/>
            </a:endParaRPr>
          </a:p>
        </p:txBody>
      </p:sp>
      <p:sp>
        <p:nvSpPr>
          <p:cNvPr id="15" name="ZoneTexte 14"/>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259392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6.wav"/>
                                        </p:tgtEl>
                                      </p:cMediaNode>
                                    </p:audio>
                                  </p:subTnLst>
                                </p:cTn>
                              </p:par>
                            </p:childTnLst>
                          </p:cTn>
                        </p:par>
                        <p:par>
                          <p:cTn id="7" fill="hold">
                            <p:stCondLst>
                              <p:cond delay="750"/>
                            </p:stCondLst>
                            <p:childTnLst>
                              <p:par>
                                <p:cTn id="8" presetID="16" presetClass="entr" presetSubtype="37" fill="hold" nodeType="afterEffect">
                                  <p:stCondLst>
                                    <p:cond delay="500"/>
                                  </p:stCondLst>
                                  <p:childTnLst>
                                    <p:set>
                                      <p:cBhvr>
                                        <p:cTn id="9" dur="1" fill="hold">
                                          <p:stCondLst>
                                            <p:cond delay="0"/>
                                          </p:stCondLst>
                                        </p:cTn>
                                        <p:tgtEl>
                                          <p:spTgt spid="2051"/>
                                        </p:tgtEl>
                                        <p:attrNameLst>
                                          <p:attrName>style.visibility</p:attrName>
                                        </p:attrNameLst>
                                      </p:cBhvr>
                                      <p:to>
                                        <p:strVal val="visible"/>
                                      </p:to>
                                    </p:set>
                                    <p:animEffect transition="in" filter="barn(outVertical)">
                                      <p:cBhvr>
                                        <p:cTn id="10" dur="500"/>
                                        <p:tgtEl>
                                          <p:spTgt spid="2051"/>
                                        </p:tgtEl>
                                      </p:cBhvr>
                                    </p:animEffect>
                                  </p:childTnLst>
                                </p:cTn>
                              </p:par>
                              <p:par>
                                <p:cTn id="11" presetID="1" presetClass="entr" presetSubtype="0" fill="hold" grpId="0" nodeType="withEffect">
                                  <p:stCondLst>
                                    <p:cond delay="500"/>
                                  </p:stCondLst>
                                  <p:childTnLst>
                                    <p:set>
                                      <p:cBhvr>
                                        <p:cTn id="12" dur="1" fill="hold">
                                          <p:stCondLst>
                                            <p:cond delay="249"/>
                                          </p:stCondLst>
                                        </p:cTn>
                                        <p:tgtEl>
                                          <p:spTgt spid="8"/>
                                        </p:tgtEl>
                                        <p:attrNameLst>
                                          <p:attrName>style.visibility</p:attrName>
                                        </p:attrNameLst>
                                      </p:cBhvr>
                                      <p:to>
                                        <p:strVal val="visible"/>
                                      </p:to>
                                    </p:set>
                                  </p:childTnLst>
                                </p:cTn>
                              </p:par>
                            </p:childTnLst>
                          </p:cTn>
                        </p:par>
                        <p:par>
                          <p:cTn id="13" fill="hold">
                            <p:stCondLst>
                              <p:cond delay="1750"/>
                            </p:stCondLst>
                            <p:childTnLst>
                              <p:par>
                                <p:cTn id="14" presetID="22" presetClass="entr" presetSubtype="8" fill="hold" grpId="0" nodeType="after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2750"/>
                            </p:stCondLst>
                            <p:childTnLst>
                              <p:par>
                                <p:cTn id="18" presetID="22" presetClass="entr" presetSubtype="8" fill="hold" grpId="0" nodeType="after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3750"/>
                            </p:stCondLst>
                            <p:childTnLst>
                              <p:par>
                                <p:cTn id="22" presetID="22" presetClass="entr" presetSubtype="8" fill="hold" grpId="0" nodeType="after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4750"/>
                            </p:stCondLst>
                            <p:childTnLst>
                              <p:par>
                                <p:cTn id="26" presetID="16" presetClass="entr" presetSubtype="37" fill="hold" nodeType="afterEffect">
                                  <p:stCondLst>
                                    <p:cond delay="500"/>
                                  </p:stCondLst>
                                  <p:childTnLst>
                                    <p:set>
                                      <p:cBhvr>
                                        <p:cTn id="27" dur="1" fill="hold">
                                          <p:stCondLst>
                                            <p:cond delay="0"/>
                                          </p:stCondLst>
                                        </p:cTn>
                                        <p:tgtEl>
                                          <p:spTgt spid="2050"/>
                                        </p:tgtEl>
                                        <p:attrNameLst>
                                          <p:attrName>style.visibility</p:attrName>
                                        </p:attrNameLst>
                                      </p:cBhvr>
                                      <p:to>
                                        <p:strVal val="visible"/>
                                      </p:to>
                                    </p:set>
                                    <p:animEffect transition="in" filter="barn(outVertical)">
                                      <p:cBhvr>
                                        <p:cTn id="28" dur="1000"/>
                                        <p:tgtEl>
                                          <p:spTgt spid="2050"/>
                                        </p:tgtEl>
                                      </p:cBhvr>
                                    </p:animEffect>
                                  </p:childTnLst>
                                </p:cTn>
                              </p:par>
                            </p:childTnLst>
                          </p:cTn>
                        </p:par>
                        <p:par>
                          <p:cTn id="29" fill="hold">
                            <p:stCondLst>
                              <p:cond delay="6250"/>
                            </p:stCondLst>
                            <p:childTnLst>
                              <p:par>
                                <p:cTn id="30" presetID="22" presetClass="entr" presetSubtype="1" fill="hold" grpId="0" nodeType="after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1000"/>
                                        <p:tgtEl>
                                          <p:spTgt spid="6"/>
                                        </p:tgtEl>
                                      </p:cBhvr>
                                    </p:animEffect>
                                  </p:childTnLst>
                                </p:cTn>
                              </p:par>
                            </p:childTnLst>
                          </p:cTn>
                        </p:par>
                        <p:par>
                          <p:cTn id="33" fill="hold">
                            <p:stCondLst>
                              <p:cond delay="7750"/>
                            </p:stCondLst>
                            <p:childTnLst>
                              <p:par>
                                <p:cTn id="34" presetID="22" presetClass="entr" presetSubtype="1" fill="hold" nodeType="after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1000"/>
                                        <p:tgtEl>
                                          <p:spTgt spid="10"/>
                                        </p:tgtEl>
                                      </p:cBhvr>
                                    </p:animEffect>
                                  </p:childTnLst>
                                </p:cTn>
                              </p:par>
                            </p:childTnLst>
                          </p:cTn>
                        </p:par>
                        <p:par>
                          <p:cTn id="37" fill="hold">
                            <p:stCondLst>
                              <p:cond delay="9250"/>
                            </p:stCondLst>
                            <p:childTnLst>
                              <p:par>
                                <p:cTn id="38" presetID="22" presetClass="entr" presetSubtype="1" fill="hold" nodeType="afterEffect">
                                  <p:stCondLst>
                                    <p:cond delay="50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F5BEF"/>
              </a:buClr>
              <a:buSzPct val="100000"/>
              <a:buFont typeface="Arial" pitchFamily="34" charset="0"/>
              <a:buChar char="■"/>
              <a:defRPr>
                <a:solidFill>
                  <a:srgbClr val="9F5BEF"/>
                </a:solidFill>
                <a:latin typeface="Arial" pitchFamily="34" charset="0"/>
                <a:cs typeface="Arial" pitchFamily="34" charset="0"/>
              </a:defRPr>
            </a:lvl1pPr>
            <a:lvl2pPr marL="742950" indent="-285750">
              <a:spcBef>
                <a:spcPct val="20000"/>
              </a:spcBef>
              <a:buClr>
                <a:srgbClr val="9F5BEF"/>
              </a:buClr>
              <a:buFont typeface="Arial Italic"/>
              <a:buChar char="■"/>
              <a:defRPr sz="1300">
                <a:solidFill>
                  <a:schemeClr val="tx1"/>
                </a:solidFill>
                <a:latin typeface="Arial" pitchFamily="34" charset="0"/>
                <a:cs typeface="Arial" pitchFamily="34" charset="0"/>
              </a:defRPr>
            </a:lvl2pPr>
            <a:lvl3pPr marL="1143000" indent="-228600">
              <a:spcBef>
                <a:spcPct val="20000"/>
              </a:spcBef>
              <a:buClr>
                <a:srgbClr val="9F5BEF"/>
              </a:buClr>
              <a:buFont typeface="Arial" pitchFamily="34" charset="0"/>
              <a:defRPr sz="1300">
                <a:solidFill>
                  <a:schemeClr val="tx1"/>
                </a:solidFill>
                <a:latin typeface="Arial" pitchFamily="34" charset="0"/>
                <a:cs typeface="Arial" pitchFamily="34" charset="0"/>
              </a:defRPr>
            </a:lvl3pPr>
            <a:lvl4pPr marL="1600200" indent="-228600">
              <a:spcBef>
                <a:spcPct val="20000"/>
              </a:spcBef>
              <a:buClr>
                <a:srgbClr val="9F5BEF"/>
              </a:buClr>
              <a:buFont typeface="Arial" pitchFamily="34" charset="0"/>
              <a:buChar char="–"/>
              <a:defRPr sz="1100">
                <a:solidFill>
                  <a:schemeClr val="tx1"/>
                </a:solidFill>
                <a:latin typeface="Arial" pitchFamily="34" charset="0"/>
                <a:cs typeface="Arial" pitchFamily="34" charset="0"/>
              </a:defRPr>
            </a:lvl4pPr>
            <a:lvl5pPr marL="2057400" indent="-228600">
              <a:spcBef>
                <a:spcPct val="20000"/>
              </a:spcBef>
              <a:buClr>
                <a:srgbClr val="9F5BEF"/>
              </a:buClr>
              <a:buFont typeface="Arial" pitchFamily="34" charset="0"/>
              <a:defRPr sz="1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9pPr>
          </a:lstStyle>
          <a:p>
            <a:pPr>
              <a:spcBef>
                <a:spcPct val="0"/>
              </a:spcBef>
              <a:buClrTx/>
              <a:buSzTx/>
              <a:buFontTx/>
              <a:buNone/>
            </a:pPr>
            <a:fld id="{E1C6AE21-CA45-4DFA-9787-C0CEB7F4EF38}" type="slidenum">
              <a:rPr lang="fr-FR" altLang="fr-FR" smtClean="0">
                <a:solidFill>
                  <a:srgbClr val="404040"/>
                </a:solidFill>
              </a:rPr>
              <a:pPr>
                <a:spcBef>
                  <a:spcPct val="0"/>
                </a:spcBef>
                <a:buClrTx/>
                <a:buSzTx/>
                <a:buFontTx/>
                <a:buNone/>
              </a:pPr>
              <a:t>7</a:t>
            </a:fld>
            <a:endParaRPr lang="fr-FR" altLang="fr-FR" dirty="0" smtClean="0">
              <a:solidFill>
                <a:srgbClr val="404040"/>
              </a:solidFill>
            </a:endParaRPr>
          </a:p>
        </p:txBody>
      </p:sp>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sp>
        <p:nvSpPr>
          <p:cNvPr id="4" name="ZoneTexte 3"/>
          <p:cNvSpPr txBox="1"/>
          <p:nvPr/>
        </p:nvSpPr>
        <p:spPr>
          <a:xfrm>
            <a:off x="485799" y="44624"/>
            <a:ext cx="8532441" cy="369332"/>
          </a:xfrm>
          <a:prstGeom prst="rect">
            <a:avLst/>
          </a:prstGeom>
          <a:solidFill>
            <a:schemeClr val="bg1">
              <a:lumMod val="75000"/>
            </a:schemeClr>
          </a:solidFill>
        </p:spPr>
        <p:txBody>
          <a:bodyPr wrap="square" rtlCol="0">
            <a:spAutoFit/>
          </a:bodyPr>
          <a:lstStyle/>
          <a:p>
            <a:pPr algn="ctr"/>
            <a:r>
              <a:rPr lang="fr-FR" dirty="0" smtClean="0">
                <a:latin typeface="Arial" panose="020B0604020202020204" pitchFamily="34" charset="0"/>
              </a:rPr>
              <a:t>Démarche du groupe de travail</a:t>
            </a:r>
            <a:endParaRPr lang="fr-FR" dirty="0">
              <a:latin typeface="Arial" panose="020B0604020202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6992" b="18677"/>
          <a:stretch/>
        </p:blipFill>
        <p:spPr bwMode="auto">
          <a:xfrm>
            <a:off x="957541" y="1916832"/>
            <a:ext cx="4206448" cy="273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115616" y="467961"/>
            <a:ext cx="6552728" cy="584775"/>
          </a:xfrm>
          <a:prstGeom prst="rect">
            <a:avLst/>
          </a:prstGeom>
          <a:noFill/>
          <a:ln>
            <a:solidFill>
              <a:schemeClr val="tx1"/>
            </a:solid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1</a:t>
            </a:r>
            <a:r>
              <a:rPr lang="fr-FR" sz="1600" b="1" i="1" baseline="30000" dirty="0" smtClean="0">
                <a:effectLst>
                  <a:outerShdw blurRad="38100" dist="38100" dir="2700000" algn="tl">
                    <a:srgbClr val="000000">
                      <a:alpha val="43137"/>
                    </a:srgbClr>
                  </a:outerShdw>
                </a:effectLst>
                <a:latin typeface="Arial" panose="020B0604020202020204" pitchFamily="34" charset="0"/>
              </a:rPr>
              <a:t>ère</a:t>
            </a:r>
            <a:r>
              <a:rPr lang="fr-FR" sz="1600" b="1" i="1" dirty="0" smtClean="0">
                <a:effectLst>
                  <a:outerShdw blurRad="38100" dist="38100" dir="2700000" algn="tl">
                    <a:srgbClr val="000000">
                      <a:alpha val="43137"/>
                    </a:srgbClr>
                  </a:outerShdw>
                </a:effectLst>
                <a:latin typeface="Arial" panose="020B0604020202020204" pitchFamily="34" charset="0"/>
              </a:rPr>
              <a:t> étape : repérage des compétences fondamentales pour les jeunes entrant en formation</a:t>
            </a:r>
            <a:endParaRPr lang="fr-FR" sz="1600" b="1" i="1" dirty="0">
              <a:effectLst>
                <a:outerShdw blurRad="38100" dist="38100" dir="2700000" algn="tl">
                  <a:srgbClr val="000000">
                    <a:alpha val="43137"/>
                  </a:srgbClr>
                </a:outerShdw>
              </a:effectLst>
              <a:latin typeface="Arial" panose="020B0604020202020204" pitchFamily="34" charset="0"/>
            </a:endParaRPr>
          </a:p>
        </p:txBody>
      </p:sp>
      <p:cxnSp>
        <p:nvCxnSpPr>
          <p:cNvPr id="10" name="Connecteur droit avec flèche 9"/>
          <p:cNvCxnSpPr/>
          <p:nvPr/>
        </p:nvCxnSpPr>
        <p:spPr>
          <a:xfrm flipV="1">
            <a:off x="2396782" y="2539062"/>
            <a:ext cx="3831402" cy="328681"/>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cxnSp>
        <p:nvCxnSpPr>
          <p:cNvPr id="20" name="Connecteur droit avec flèche 19"/>
          <p:cNvCxnSpPr/>
          <p:nvPr/>
        </p:nvCxnSpPr>
        <p:spPr>
          <a:xfrm>
            <a:off x="2432786" y="4287324"/>
            <a:ext cx="3759394" cy="0"/>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739" y="2026284"/>
            <a:ext cx="1847850" cy="1019175"/>
          </a:xfrm>
          <a:prstGeom prst="ellipse">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0647" y="5373216"/>
            <a:ext cx="1662924" cy="948648"/>
          </a:xfrm>
          <a:prstGeom prst="ellipse">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758173"/>
            <a:ext cx="1853277" cy="1069846"/>
          </a:xfrm>
          <a:prstGeom prst="ellipse">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5943282" y="1504528"/>
            <a:ext cx="2490284" cy="307777"/>
          </a:xfrm>
          <a:prstGeom prst="rect">
            <a:avLst/>
          </a:prstGeom>
          <a:ln>
            <a:noFill/>
            <a:prstDash val="sysDot"/>
          </a:ln>
        </p:spPr>
        <p:txBody>
          <a:bodyPr wrap="square">
            <a:spAutoFit/>
          </a:bodyPr>
          <a:lstStyle/>
          <a:p>
            <a:pPr algn="ctr"/>
            <a:r>
              <a:rPr lang="fr-FR" sz="1400" b="1" dirty="0" smtClean="0">
                <a:latin typeface="Arial" panose="020B0604020202020204" pitchFamily="34" charset="0"/>
              </a:rPr>
              <a:t>Les compétences ont été   </a:t>
            </a:r>
            <a:endParaRPr lang="fr-FR" sz="1400" b="1" dirty="0">
              <a:latin typeface="Arial" panose="020B0604020202020204" pitchFamily="34" charset="0"/>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5003303"/>
            <a:ext cx="4336405" cy="112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Connecteur droit avec flèche 21"/>
          <p:cNvCxnSpPr/>
          <p:nvPr/>
        </p:nvCxnSpPr>
        <p:spPr>
          <a:xfrm>
            <a:off x="2396782" y="5692870"/>
            <a:ext cx="3923865" cy="114284"/>
          </a:xfrm>
          <a:prstGeom prst="straightConnector1">
            <a:avLst/>
          </a:prstGeom>
          <a:ln>
            <a:solidFill>
              <a:srgbClr val="0239A6"/>
            </a:solidFill>
            <a:tailEnd type="arrow"/>
          </a:ln>
        </p:spPr>
        <p:style>
          <a:lnRef idx="2">
            <a:schemeClr val="accent3"/>
          </a:lnRef>
          <a:fillRef idx="0">
            <a:schemeClr val="accent3"/>
          </a:fillRef>
          <a:effectRef idx="1">
            <a:schemeClr val="accent3"/>
          </a:effectRef>
          <a:fontRef idx="minor">
            <a:schemeClr val="tx1"/>
          </a:fontRef>
        </p:style>
      </p:cxnSp>
      <p:sp>
        <p:nvSpPr>
          <p:cNvPr id="15" name="ZoneTexte 14"/>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Repérage des compétences à travailler </a:t>
            </a:r>
            <a:r>
              <a:rPr lang="fr-FR" dirty="0">
                <a:latin typeface="Arial Black" panose="020B0A04020102020204" pitchFamily="34" charset="0"/>
              </a:rPr>
              <a:t>en classe de </a:t>
            </a:r>
            <a:r>
              <a:rPr lang="fr-FR" dirty="0" smtClean="0">
                <a:latin typeface="Arial Black" panose="020B0A04020102020204" pitchFamily="34" charset="0"/>
              </a:rPr>
              <a:t>seconde FMHR</a:t>
            </a:r>
            <a:endParaRPr lang="fr-FR" dirty="0">
              <a:latin typeface="Arial Black" panose="020B0A04020102020204" pitchFamily="34" charset="0"/>
            </a:endParaRPr>
          </a:p>
        </p:txBody>
      </p:sp>
      <p:sp>
        <p:nvSpPr>
          <p:cNvPr id="16" name="Rectangle 15"/>
          <p:cNvSpPr/>
          <p:nvPr/>
        </p:nvSpPr>
        <p:spPr>
          <a:xfrm>
            <a:off x="6074175" y="3048649"/>
            <a:ext cx="2490284" cy="307777"/>
          </a:xfrm>
          <a:prstGeom prst="rect">
            <a:avLst/>
          </a:prstGeom>
          <a:ln>
            <a:noFill/>
            <a:prstDash val="sysDot"/>
          </a:ln>
        </p:spPr>
        <p:txBody>
          <a:bodyPr wrap="square">
            <a:spAutoFit/>
          </a:bodyPr>
          <a:lstStyle/>
          <a:p>
            <a:pPr algn="ctr"/>
            <a:r>
              <a:rPr lang="fr-FR" sz="1400" dirty="0" smtClean="0">
                <a:latin typeface="Arial" panose="020B0604020202020204" pitchFamily="34" charset="0"/>
              </a:rPr>
              <a:t>retenues de manière globale</a:t>
            </a:r>
            <a:endParaRPr lang="fr-FR" sz="1400" b="1" dirty="0">
              <a:latin typeface="Arial" panose="020B0604020202020204" pitchFamily="34" charset="0"/>
            </a:endParaRPr>
          </a:p>
        </p:txBody>
      </p:sp>
      <p:sp>
        <p:nvSpPr>
          <p:cNvPr id="17" name="Rectangle 16"/>
          <p:cNvSpPr/>
          <p:nvPr/>
        </p:nvSpPr>
        <p:spPr>
          <a:xfrm>
            <a:off x="6089739" y="4849415"/>
            <a:ext cx="2490284" cy="307777"/>
          </a:xfrm>
          <a:prstGeom prst="rect">
            <a:avLst/>
          </a:prstGeom>
          <a:ln>
            <a:noFill/>
            <a:prstDash val="sysDot"/>
          </a:ln>
        </p:spPr>
        <p:txBody>
          <a:bodyPr wrap="square">
            <a:spAutoFit/>
          </a:bodyPr>
          <a:lstStyle/>
          <a:p>
            <a:pPr algn="ctr"/>
            <a:r>
              <a:rPr lang="fr-FR" sz="1400" dirty="0" smtClean="0">
                <a:latin typeface="Arial" panose="020B0604020202020204" pitchFamily="34" charset="0"/>
              </a:rPr>
              <a:t>retenues de manière partielle</a:t>
            </a:r>
            <a:endParaRPr lang="fr-FR" sz="1400" b="1" dirty="0">
              <a:latin typeface="Arial" panose="020B0604020202020204" pitchFamily="34" charset="0"/>
            </a:endParaRPr>
          </a:p>
        </p:txBody>
      </p:sp>
      <p:sp>
        <p:nvSpPr>
          <p:cNvPr id="18" name="Rectangle 17"/>
          <p:cNvSpPr/>
          <p:nvPr/>
        </p:nvSpPr>
        <p:spPr>
          <a:xfrm>
            <a:off x="5970148" y="6290156"/>
            <a:ext cx="2490284" cy="523220"/>
          </a:xfrm>
          <a:prstGeom prst="rect">
            <a:avLst/>
          </a:prstGeom>
          <a:ln>
            <a:noFill/>
            <a:prstDash val="sysDot"/>
          </a:ln>
        </p:spPr>
        <p:txBody>
          <a:bodyPr wrap="square">
            <a:spAutoFit/>
          </a:bodyPr>
          <a:lstStyle/>
          <a:p>
            <a:pPr algn="ctr"/>
            <a:r>
              <a:rPr lang="fr-FR" sz="1400" dirty="0" smtClean="0">
                <a:latin typeface="Arial" panose="020B0604020202020204" pitchFamily="34" charset="0"/>
              </a:rPr>
              <a:t>écartées pour la 1</a:t>
            </a:r>
            <a:r>
              <a:rPr lang="fr-FR" sz="1400" baseline="30000" dirty="0" smtClean="0">
                <a:latin typeface="Arial" panose="020B0604020202020204" pitchFamily="34" charset="0"/>
              </a:rPr>
              <a:t>ère</a:t>
            </a:r>
            <a:r>
              <a:rPr lang="fr-FR" sz="1400" dirty="0" smtClean="0">
                <a:latin typeface="Arial" panose="020B0604020202020204" pitchFamily="34" charset="0"/>
              </a:rPr>
              <a:t> année de formation</a:t>
            </a:r>
            <a:endParaRPr lang="fr-FR" sz="1400" b="1" dirty="0">
              <a:latin typeface="Arial" panose="020B0604020202020204" pitchFamily="34" charset="0"/>
            </a:endParaRPr>
          </a:p>
        </p:txBody>
      </p:sp>
    </p:spTree>
    <p:extLst>
      <p:ext uri="{BB962C8B-B14F-4D97-AF65-F5344CB8AC3E}">
        <p14:creationId xmlns:p14="http://schemas.microsoft.com/office/powerpoint/2010/main" val="24839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7.wav"/>
                                        </p:tgtEl>
                                      </p:cMediaNode>
                                    </p:audio>
                                  </p:subTnLst>
                                </p:cTn>
                              </p:par>
                            </p:childTnLst>
                          </p:cTn>
                        </p:par>
                        <p:par>
                          <p:cTn id="8" fill="hold">
                            <p:stCondLst>
                              <p:cond delay="2500"/>
                            </p:stCondLst>
                            <p:childTnLst>
                              <p:par>
                                <p:cTn id="9" presetID="22" presetClass="entr" presetSubtype="8"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4000"/>
                            </p:stCondLst>
                            <p:childTnLst>
                              <p:par>
                                <p:cTn id="13" presetID="16" presetClass="entr" presetSubtype="37" fill="hold" nodeType="afterEffect">
                                  <p:stCondLst>
                                    <p:cond delay="50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1000"/>
                                        <p:tgtEl>
                                          <p:spTgt spid="1026"/>
                                        </p:tgtEl>
                                      </p:cBhvr>
                                    </p:animEffect>
                                  </p:childTnLst>
                                </p:cTn>
                              </p:par>
                            </p:childTnLst>
                          </p:cTn>
                        </p:par>
                        <p:par>
                          <p:cTn id="16" fill="hold">
                            <p:stCondLst>
                              <p:cond delay="5500"/>
                            </p:stCondLst>
                            <p:childTnLst>
                              <p:par>
                                <p:cTn id="17" presetID="22" presetClass="entr" presetSubtype="4"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1000"/>
                                        <p:tgtEl>
                                          <p:spTgt spid="16"/>
                                        </p:tgtEl>
                                      </p:cBhvr>
                                    </p:animEffect>
                                  </p:childTnLst>
                                </p:cTn>
                              </p:par>
                            </p:childTnLst>
                          </p:cTn>
                        </p:par>
                        <p:par>
                          <p:cTn id="20" fill="hold">
                            <p:stCondLst>
                              <p:cond delay="7000"/>
                            </p:stCondLst>
                            <p:childTnLst>
                              <p:par>
                                <p:cTn id="21" presetID="22" presetClass="entr" presetSubtype="8" fill="hold" nodeType="after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1000"/>
                                        <p:tgtEl>
                                          <p:spTgt spid="20"/>
                                        </p:tgtEl>
                                      </p:cBhvr>
                                    </p:animEffect>
                                  </p:childTnLst>
                                </p:cTn>
                              </p:par>
                            </p:childTnLst>
                          </p:cTn>
                        </p:par>
                        <p:par>
                          <p:cTn id="24" fill="hold">
                            <p:stCondLst>
                              <p:cond delay="8500"/>
                            </p:stCondLst>
                            <p:childTnLst>
                              <p:par>
                                <p:cTn id="25" presetID="16" presetClass="entr" presetSubtype="37" fill="hold" nodeType="afterEffect">
                                  <p:stCondLst>
                                    <p:cond delay="500"/>
                                  </p:stCondLst>
                                  <p:childTnLst>
                                    <p:set>
                                      <p:cBhvr>
                                        <p:cTn id="26" dur="1" fill="hold">
                                          <p:stCondLst>
                                            <p:cond delay="0"/>
                                          </p:stCondLst>
                                        </p:cTn>
                                        <p:tgtEl>
                                          <p:spTgt spid="1029"/>
                                        </p:tgtEl>
                                        <p:attrNameLst>
                                          <p:attrName>style.visibility</p:attrName>
                                        </p:attrNameLst>
                                      </p:cBhvr>
                                      <p:to>
                                        <p:strVal val="visible"/>
                                      </p:to>
                                    </p:set>
                                    <p:animEffect transition="in" filter="barn(outVertical)">
                                      <p:cBhvr>
                                        <p:cTn id="27" dur="1000"/>
                                        <p:tgtEl>
                                          <p:spTgt spid="1029"/>
                                        </p:tgtEl>
                                      </p:cBhvr>
                                    </p:animEffect>
                                  </p:childTnLst>
                                </p:cTn>
                              </p:par>
                            </p:childTnLst>
                          </p:cTn>
                        </p:par>
                        <p:par>
                          <p:cTn id="28" fill="hold">
                            <p:stCondLst>
                              <p:cond delay="10000"/>
                            </p:stCondLst>
                            <p:childTnLst>
                              <p:par>
                                <p:cTn id="29" presetID="22" presetClass="entr" presetSubtype="8"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000"/>
                                        <p:tgtEl>
                                          <p:spTgt spid="17"/>
                                        </p:tgtEl>
                                      </p:cBhvr>
                                    </p:animEffect>
                                  </p:childTnLst>
                                </p:cTn>
                              </p:par>
                            </p:childTnLst>
                          </p:cTn>
                        </p:par>
                        <p:par>
                          <p:cTn id="32" fill="hold">
                            <p:stCondLst>
                              <p:cond delay="11500"/>
                            </p:stCondLst>
                            <p:childTnLst>
                              <p:par>
                                <p:cTn id="33" presetID="22" presetClass="entr" presetSubtype="8" fill="hold" nodeType="after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1000"/>
                                        <p:tgtEl>
                                          <p:spTgt spid="22"/>
                                        </p:tgtEl>
                                      </p:cBhvr>
                                    </p:animEffect>
                                  </p:childTnLst>
                                </p:cTn>
                              </p:par>
                            </p:childTnLst>
                          </p:cTn>
                        </p:par>
                        <p:par>
                          <p:cTn id="36" fill="hold">
                            <p:stCondLst>
                              <p:cond delay="13000"/>
                            </p:stCondLst>
                            <p:childTnLst>
                              <p:par>
                                <p:cTn id="37" presetID="16" presetClass="entr" presetSubtype="37" fill="hold" nodeType="afterEffect">
                                  <p:stCondLst>
                                    <p:cond delay="500"/>
                                  </p:stCondLst>
                                  <p:childTnLst>
                                    <p:set>
                                      <p:cBhvr>
                                        <p:cTn id="38" dur="1" fill="hold">
                                          <p:stCondLst>
                                            <p:cond delay="0"/>
                                          </p:stCondLst>
                                        </p:cTn>
                                        <p:tgtEl>
                                          <p:spTgt spid="1028"/>
                                        </p:tgtEl>
                                        <p:attrNameLst>
                                          <p:attrName>style.visibility</p:attrName>
                                        </p:attrNameLst>
                                      </p:cBhvr>
                                      <p:to>
                                        <p:strVal val="visible"/>
                                      </p:to>
                                    </p:set>
                                    <p:animEffect transition="in" filter="barn(outVertical)">
                                      <p:cBhvr>
                                        <p:cTn id="39" dur="1000"/>
                                        <p:tgtEl>
                                          <p:spTgt spid="1028"/>
                                        </p:tgtEl>
                                      </p:cBhvr>
                                    </p:animEffect>
                                  </p:childTnLst>
                                </p:cTn>
                              </p:par>
                            </p:childTnLst>
                          </p:cTn>
                        </p:par>
                        <p:par>
                          <p:cTn id="40" fill="hold">
                            <p:stCondLst>
                              <p:cond delay="14500"/>
                            </p:stCondLst>
                            <p:childTnLst>
                              <p:par>
                                <p:cTn id="41" presetID="22" presetClass="entr" presetSubtype="8" fill="hold" grpId="0" nodeType="after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27384"/>
            <a:ext cx="481013"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0"/>
          </p:nvPr>
        </p:nvSpPr>
        <p:spPr/>
        <p:txBody>
          <a:bodyPr/>
          <a:lstStyle/>
          <a:p>
            <a:pPr>
              <a:defRPr/>
            </a:pPr>
            <a:fld id="{D90EB4E7-9A7F-4DFF-8ECB-3BFDEDB157D4}" type="slidenum">
              <a:rPr lang="fr-FR" altLang="fr-FR" smtClean="0"/>
              <a:pPr>
                <a:defRPr/>
              </a:pPr>
              <a:t>8</a:t>
            </a:fld>
            <a:endParaRPr lang="fr-FR" altLang="fr-FR"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268760"/>
            <a:ext cx="7344816" cy="352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647563" y="588730"/>
            <a:ext cx="7848872" cy="338554"/>
          </a:xfrm>
          <a:prstGeom prst="rect">
            <a:avLst/>
          </a:prstGeom>
          <a:noFill/>
          <a:ln>
            <a:solidFill>
              <a:schemeClr val="tx1"/>
            </a:solid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2ème étape : identification des savoirs associés aux compétences retenues</a:t>
            </a:r>
            <a:endParaRPr lang="fr-FR" sz="1600" b="1" i="1" dirty="0">
              <a:effectLst>
                <a:outerShdw blurRad="38100" dist="38100" dir="2700000" algn="tl">
                  <a:srgbClr val="000000">
                    <a:alpha val="43137"/>
                  </a:srgbClr>
                </a:outerShdw>
              </a:effectLst>
              <a:latin typeface="Arial" panose="020B0604020202020204" pitchFamily="34" charset="0"/>
            </a:endParaRPr>
          </a:p>
        </p:txBody>
      </p:sp>
      <p:sp>
        <p:nvSpPr>
          <p:cNvPr id="10" name="ZoneTexte 9"/>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Repérage des compétences à travailler </a:t>
            </a:r>
            <a:r>
              <a:rPr lang="fr-FR" dirty="0">
                <a:latin typeface="Arial Black" panose="020B0A04020102020204" pitchFamily="34" charset="0"/>
              </a:rPr>
              <a:t>en classe de </a:t>
            </a:r>
            <a:r>
              <a:rPr lang="fr-FR" dirty="0" smtClean="0">
                <a:latin typeface="Arial Black" panose="020B0A04020102020204" pitchFamily="34" charset="0"/>
              </a:rPr>
              <a:t>seconde FMHR</a:t>
            </a:r>
            <a:endParaRPr lang="fr-FR" dirty="0">
              <a:latin typeface="Arial Black" panose="020B0A04020102020204" pitchFamily="34" charset="0"/>
            </a:endParaRPr>
          </a:p>
        </p:txBody>
      </p:sp>
      <p:sp>
        <p:nvSpPr>
          <p:cNvPr id="11" name="Rectangle 10"/>
          <p:cNvSpPr/>
          <p:nvPr/>
        </p:nvSpPr>
        <p:spPr>
          <a:xfrm>
            <a:off x="827584" y="5301208"/>
            <a:ext cx="2634300" cy="523220"/>
          </a:xfrm>
          <a:prstGeom prst="rect">
            <a:avLst/>
          </a:prstGeom>
          <a:ln>
            <a:noFill/>
            <a:prstDash val="sysDot"/>
          </a:ln>
        </p:spPr>
        <p:txBody>
          <a:bodyPr wrap="square">
            <a:spAutoFit/>
          </a:bodyPr>
          <a:lstStyle/>
          <a:p>
            <a:pPr algn="ctr"/>
            <a:r>
              <a:rPr lang="fr-FR" sz="1400" dirty="0" smtClean="0">
                <a:latin typeface="Arial" panose="020B0604020202020204" pitchFamily="34" charset="0"/>
              </a:rPr>
              <a:t>Savoirs associés à privilégier en seconde famille de métiers</a:t>
            </a:r>
          </a:p>
        </p:txBody>
      </p:sp>
      <p:sp>
        <p:nvSpPr>
          <p:cNvPr id="12" name="Rectangle 11"/>
          <p:cNvSpPr/>
          <p:nvPr/>
        </p:nvSpPr>
        <p:spPr>
          <a:xfrm>
            <a:off x="3890036" y="5306021"/>
            <a:ext cx="2490284" cy="738664"/>
          </a:xfrm>
          <a:prstGeom prst="rect">
            <a:avLst/>
          </a:prstGeom>
          <a:ln>
            <a:noFill/>
            <a:prstDash val="sysDot"/>
          </a:ln>
        </p:spPr>
        <p:txBody>
          <a:bodyPr wrap="square">
            <a:spAutoFit/>
          </a:bodyPr>
          <a:lstStyle/>
          <a:p>
            <a:pPr algn="ctr"/>
            <a:r>
              <a:rPr lang="fr-FR" sz="1400" dirty="0" smtClean="0">
                <a:latin typeface="Arial" panose="020B0604020202020204" pitchFamily="34" charset="0"/>
              </a:rPr>
              <a:t>Savoirs associés à aborder en classes de 1</a:t>
            </a:r>
            <a:r>
              <a:rPr lang="fr-FR" sz="1400" baseline="30000" dirty="0" smtClean="0">
                <a:latin typeface="Arial" panose="020B0604020202020204" pitchFamily="34" charset="0"/>
              </a:rPr>
              <a:t>ère</a:t>
            </a:r>
            <a:r>
              <a:rPr lang="fr-FR" sz="1400" dirty="0" smtClean="0">
                <a:latin typeface="Arial" panose="020B0604020202020204" pitchFamily="34" charset="0"/>
              </a:rPr>
              <a:t> ou terminale </a:t>
            </a:r>
          </a:p>
        </p:txBody>
      </p:sp>
      <p:sp>
        <p:nvSpPr>
          <p:cNvPr id="8" name="ZoneTexte 7"/>
          <p:cNvSpPr txBox="1"/>
          <p:nvPr/>
        </p:nvSpPr>
        <p:spPr>
          <a:xfrm>
            <a:off x="7677982" y="2175323"/>
            <a:ext cx="1286506" cy="369332"/>
          </a:xfrm>
          <a:prstGeom prst="rect">
            <a:avLst/>
          </a:prstGeom>
          <a:solidFill>
            <a:srgbClr val="C9DBFF"/>
          </a:solidFill>
        </p:spPr>
        <p:txBody>
          <a:bodyPr wrap="none" rtlCol="0">
            <a:spAutoFit/>
          </a:bodyPr>
          <a:lstStyle/>
          <a:p>
            <a:r>
              <a:rPr lang="fr-FR" b="1" dirty="0" smtClean="0">
                <a:solidFill>
                  <a:srgbClr val="002060"/>
                </a:solidFill>
                <a:latin typeface="Arial Narrow" panose="020B0606020202030204" pitchFamily="34" charset="0"/>
              </a:rPr>
              <a:t>Technologie</a:t>
            </a:r>
            <a:endParaRPr lang="fr-FR" b="1" dirty="0">
              <a:solidFill>
                <a:srgbClr val="002060"/>
              </a:solidFill>
              <a:latin typeface="Arial Narrow" panose="020B0606020202030204" pitchFamily="34" charset="0"/>
            </a:endParaRPr>
          </a:p>
        </p:txBody>
      </p:sp>
      <p:sp>
        <p:nvSpPr>
          <p:cNvPr id="14" name="ZoneTexte 13"/>
          <p:cNvSpPr txBox="1"/>
          <p:nvPr/>
        </p:nvSpPr>
        <p:spPr>
          <a:xfrm>
            <a:off x="7740352" y="3284984"/>
            <a:ext cx="1223910" cy="646331"/>
          </a:xfrm>
          <a:prstGeom prst="rect">
            <a:avLst/>
          </a:prstGeom>
          <a:solidFill>
            <a:srgbClr val="C2D69B"/>
          </a:solidFill>
        </p:spPr>
        <p:txBody>
          <a:bodyPr wrap="square" rtlCol="0">
            <a:spAutoFit/>
          </a:bodyPr>
          <a:lstStyle/>
          <a:p>
            <a:pPr algn="ctr"/>
            <a:r>
              <a:rPr lang="fr-FR" b="1" dirty="0" smtClean="0">
                <a:solidFill>
                  <a:srgbClr val="006600"/>
                </a:solidFill>
                <a:latin typeface="Arial Narrow" panose="020B0606020202030204" pitchFamily="34" charset="0"/>
              </a:rPr>
              <a:t>Sciences appliquées</a:t>
            </a:r>
            <a:endParaRPr lang="fr-FR" b="1" dirty="0">
              <a:solidFill>
                <a:srgbClr val="006600"/>
              </a:solidFill>
              <a:latin typeface="Arial Narrow" panose="020B0606020202030204" pitchFamily="34" charset="0"/>
            </a:endParaRPr>
          </a:p>
        </p:txBody>
      </p:sp>
      <p:sp>
        <p:nvSpPr>
          <p:cNvPr id="15" name="ZoneTexte 14"/>
          <p:cNvSpPr txBox="1"/>
          <p:nvPr/>
        </p:nvSpPr>
        <p:spPr>
          <a:xfrm>
            <a:off x="7773507" y="4077072"/>
            <a:ext cx="1118973" cy="646331"/>
          </a:xfrm>
          <a:prstGeom prst="rect">
            <a:avLst/>
          </a:prstGeom>
          <a:solidFill>
            <a:srgbClr val="FFFF99"/>
          </a:solidFill>
        </p:spPr>
        <p:txBody>
          <a:bodyPr wrap="square" rtlCol="0">
            <a:spAutoFit/>
          </a:bodyPr>
          <a:lstStyle/>
          <a:p>
            <a:r>
              <a:rPr lang="fr-FR" b="1" dirty="0" smtClean="0">
                <a:solidFill>
                  <a:srgbClr val="002060"/>
                </a:solidFill>
                <a:latin typeface="Arial Narrow" panose="020B0606020202030204" pitchFamily="34" charset="0"/>
              </a:rPr>
              <a:t>Gestion appliquée</a:t>
            </a:r>
            <a:endParaRPr lang="fr-FR" b="1" dirty="0">
              <a:solidFill>
                <a:srgbClr val="002060"/>
              </a:solidFill>
              <a:latin typeface="Arial Narrow" panose="020B0606020202030204" pitchFamily="34" charset="0"/>
            </a:endParaRPr>
          </a:p>
        </p:txBody>
      </p:sp>
      <p:cxnSp>
        <p:nvCxnSpPr>
          <p:cNvPr id="16" name="Connecteur droit avec flèche 15"/>
          <p:cNvCxnSpPr>
            <a:stCxn id="11" idx="0"/>
          </p:cNvCxnSpPr>
          <p:nvPr/>
        </p:nvCxnSpPr>
        <p:spPr>
          <a:xfrm flipV="1">
            <a:off x="2144734" y="4149080"/>
            <a:ext cx="627066" cy="115212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8" name="Connecteur droit avec flèche 17"/>
          <p:cNvCxnSpPr/>
          <p:nvPr/>
        </p:nvCxnSpPr>
        <p:spPr>
          <a:xfrm flipH="1" flipV="1">
            <a:off x="4478986" y="4558223"/>
            <a:ext cx="525062" cy="74779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4316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8.wav"/>
                                        </p:tgtEl>
                                      </p:cMediaNode>
                                    </p:audio>
                                  </p:subTnLst>
                                </p:cTn>
                              </p:par>
                            </p:childTnLst>
                          </p:cTn>
                        </p:par>
                        <p:par>
                          <p:cTn id="8" fill="hold">
                            <p:stCondLst>
                              <p:cond delay="3500"/>
                            </p:stCondLst>
                            <p:childTnLst>
                              <p:par>
                                <p:cTn id="9" presetID="22" presetClass="entr" presetSubtype="8" fill="hold" nodeType="afterEffect">
                                  <p:stCondLst>
                                    <p:cond delay="1000"/>
                                  </p:stCondLst>
                                  <p:childTnLst>
                                    <p:set>
                                      <p:cBhvr>
                                        <p:cTn id="10" dur="1" fill="hold">
                                          <p:stCondLst>
                                            <p:cond delay="0"/>
                                          </p:stCondLst>
                                        </p:cTn>
                                        <p:tgtEl>
                                          <p:spTgt spid="1026"/>
                                        </p:tgtEl>
                                        <p:attrNameLst>
                                          <p:attrName>style.visibility</p:attrName>
                                        </p:attrNameLst>
                                      </p:cBhvr>
                                      <p:to>
                                        <p:strVal val="visible"/>
                                      </p:to>
                                    </p:set>
                                    <p:animEffect transition="in" filter="wipe(left)">
                                      <p:cBhvr>
                                        <p:cTn id="11" dur="1500"/>
                                        <p:tgtEl>
                                          <p:spTgt spid="1026"/>
                                        </p:tgtEl>
                                      </p:cBhvr>
                                    </p:animEffect>
                                  </p:childTnLst>
                                </p:cTn>
                              </p:par>
                            </p:childTnLst>
                          </p:cTn>
                        </p:par>
                        <p:par>
                          <p:cTn id="12" fill="hold">
                            <p:stCondLst>
                              <p:cond delay="6000"/>
                            </p:stCondLst>
                            <p:childTnLst>
                              <p:par>
                                <p:cTn id="13" presetID="22" presetClass="entr" presetSubtype="4" fill="hold" grpId="0" nodeType="afterEffect">
                                  <p:stCondLst>
                                    <p:cond delay="125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1500"/>
                                        <p:tgtEl>
                                          <p:spTgt spid="11"/>
                                        </p:tgtEl>
                                      </p:cBhvr>
                                    </p:animEffect>
                                  </p:childTnLst>
                                </p:cTn>
                              </p:par>
                            </p:childTnLst>
                          </p:cTn>
                        </p:par>
                        <p:par>
                          <p:cTn id="16" fill="hold">
                            <p:stCondLst>
                              <p:cond delay="8750"/>
                            </p:stCondLst>
                            <p:childTnLst>
                              <p:par>
                                <p:cTn id="17" presetID="22" presetClass="entr" presetSubtype="4" fill="hold" nodeType="afterEffect">
                                  <p:stCondLst>
                                    <p:cond delay="1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1250"/>
                                        <p:tgtEl>
                                          <p:spTgt spid="16"/>
                                        </p:tgtEl>
                                      </p:cBhvr>
                                    </p:animEffect>
                                  </p:childTnLst>
                                </p:cTn>
                              </p:par>
                            </p:childTnLst>
                          </p:cTn>
                        </p:par>
                        <p:par>
                          <p:cTn id="20" fill="hold">
                            <p:stCondLst>
                              <p:cond delay="11250"/>
                            </p:stCondLst>
                            <p:childTnLst>
                              <p:par>
                                <p:cTn id="21" presetID="22" presetClass="entr" presetSubtype="4" fill="hold" grpId="0" nodeType="afterEffect">
                                  <p:stCondLst>
                                    <p:cond delay="125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1500"/>
                                        <p:tgtEl>
                                          <p:spTgt spid="12"/>
                                        </p:tgtEl>
                                      </p:cBhvr>
                                    </p:animEffect>
                                  </p:childTnLst>
                                </p:cTn>
                              </p:par>
                            </p:childTnLst>
                          </p:cTn>
                        </p:par>
                        <p:par>
                          <p:cTn id="24" fill="hold">
                            <p:stCondLst>
                              <p:cond delay="14000"/>
                            </p:stCondLst>
                            <p:childTnLst>
                              <p:par>
                                <p:cTn id="25" presetID="22" presetClass="entr" presetSubtype="4" fill="hold" nodeType="afterEffect">
                                  <p:stCondLst>
                                    <p:cond delay="125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1500"/>
                                        <p:tgtEl>
                                          <p:spTgt spid="18"/>
                                        </p:tgtEl>
                                      </p:cBhvr>
                                    </p:animEffect>
                                  </p:childTnLst>
                                </p:cTn>
                              </p:par>
                            </p:childTnLst>
                          </p:cTn>
                        </p:par>
                        <p:par>
                          <p:cTn id="28" fill="hold">
                            <p:stCondLst>
                              <p:cond delay="16750"/>
                            </p:stCondLst>
                            <p:childTnLst>
                              <p:par>
                                <p:cTn id="29" presetID="16" presetClass="entr" presetSubtype="37" fill="hold" grpId="0" nodeType="after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1000"/>
                                        <p:tgtEl>
                                          <p:spTgt spid="8"/>
                                        </p:tgtEl>
                                      </p:cBhvr>
                                    </p:animEffect>
                                  </p:childTnLst>
                                </p:cTn>
                              </p:par>
                            </p:childTnLst>
                          </p:cTn>
                        </p:par>
                        <p:par>
                          <p:cTn id="32" fill="hold">
                            <p:stCondLst>
                              <p:cond delay="18250"/>
                            </p:stCondLst>
                            <p:childTnLst>
                              <p:par>
                                <p:cTn id="33" presetID="16" presetClass="entr" presetSubtype="37" fill="hold" grpId="0"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1000"/>
                                        <p:tgtEl>
                                          <p:spTgt spid="14"/>
                                        </p:tgtEl>
                                      </p:cBhvr>
                                    </p:animEffect>
                                  </p:childTnLst>
                                </p:cTn>
                              </p:par>
                            </p:childTnLst>
                          </p:cTn>
                        </p:par>
                        <p:par>
                          <p:cTn id="36" fill="hold">
                            <p:stCondLst>
                              <p:cond delay="19750"/>
                            </p:stCondLst>
                            <p:childTnLst>
                              <p:par>
                                <p:cTn id="37" presetID="16" presetClass="entr" presetSubtype="37" fill="hold" grpId="0" nodeType="afterEffect">
                                  <p:stCondLst>
                                    <p:cond delay="500"/>
                                  </p:stCondLst>
                                  <p:childTnLst>
                                    <p:set>
                                      <p:cBhvr>
                                        <p:cTn id="38" dur="1" fill="hold">
                                          <p:stCondLst>
                                            <p:cond delay="0"/>
                                          </p:stCondLst>
                                        </p:cTn>
                                        <p:tgtEl>
                                          <p:spTgt spid="15"/>
                                        </p:tgtEl>
                                        <p:attrNameLst>
                                          <p:attrName>style.visibility</p:attrName>
                                        </p:attrNameLst>
                                      </p:cBhvr>
                                      <p:to>
                                        <p:strVal val="visible"/>
                                      </p:to>
                                    </p:set>
                                    <p:animEffect transition="in" filter="barn(outVertical)">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8"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F5BEF"/>
              </a:buClr>
              <a:buSzPct val="100000"/>
              <a:buFont typeface="Arial" pitchFamily="34" charset="0"/>
              <a:buChar char="■"/>
              <a:defRPr>
                <a:solidFill>
                  <a:srgbClr val="9F5BEF"/>
                </a:solidFill>
                <a:latin typeface="Arial" pitchFamily="34" charset="0"/>
                <a:cs typeface="Arial" pitchFamily="34" charset="0"/>
              </a:defRPr>
            </a:lvl1pPr>
            <a:lvl2pPr marL="742950" indent="-285750">
              <a:spcBef>
                <a:spcPct val="20000"/>
              </a:spcBef>
              <a:buClr>
                <a:srgbClr val="9F5BEF"/>
              </a:buClr>
              <a:buFont typeface="Arial Italic"/>
              <a:buChar char="■"/>
              <a:defRPr sz="1300">
                <a:solidFill>
                  <a:schemeClr val="tx1"/>
                </a:solidFill>
                <a:latin typeface="Arial" pitchFamily="34" charset="0"/>
                <a:cs typeface="Arial" pitchFamily="34" charset="0"/>
              </a:defRPr>
            </a:lvl2pPr>
            <a:lvl3pPr marL="1143000" indent="-228600">
              <a:spcBef>
                <a:spcPct val="20000"/>
              </a:spcBef>
              <a:buClr>
                <a:srgbClr val="9F5BEF"/>
              </a:buClr>
              <a:buFont typeface="Arial" pitchFamily="34" charset="0"/>
              <a:defRPr sz="1300">
                <a:solidFill>
                  <a:schemeClr val="tx1"/>
                </a:solidFill>
                <a:latin typeface="Arial" pitchFamily="34" charset="0"/>
                <a:cs typeface="Arial" pitchFamily="34" charset="0"/>
              </a:defRPr>
            </a:lvl3pPr>
            <a:lvl4pPr marL="1600200" indent="-228600">
              <a:spcBef>
                <a:spcPct val="20000"/>
              </a:spcBef>
              <a:buClr>
                <a:srgbClr val="9F5BEF"/>
              </a:buClr>
              <a:buFont typeface="Arial" pitchFamily="34" charset="0"/>
              <a:buChar char="–"/>
              <a:defRPr sz="1100">
                <a:solidFill>
                  <a:schemeClr val="tx1"/>
                </a:solidFill>
                <a:latin typeface="Arial" pitchFamily="34" charset="0"/>
                <a:cs typeface="Arial" pitchFamily="34" charset="0"/>
              </a:defRPr>
            </a:lvl4pPr>
            <a:lvl5pPr marL="2057400" indent="-228600">
              <a:spcBef>
                <a:spcPct val="20000"/>
              </a:spcBef>
              <a:buClr>
                <a:srgbClr val="9F5BEF"/>
              </a:buClr>
              <a:buFont typeface="Arial" pitchFamily="34" charset="0"/>
              <a:defRPr sz="11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9F5BEF"/>
              </a:buClr>
              <a:buFont typeface="Arial" pitchFamily="34" charset="0"/>
              <a:defRPr sz="1100">
                <a:solidFill>
                  <a:schemeClr val="tx1"/>
                </a:solidFill>
                <a:latin typeface="Arial" pitchFamily="34" charset="0"/>
                <a:cs typeface="Arial" pitchFamily="34" charset="0"/>
              </a:defRPr>
            </a:lvl9pPr>
          </a:lstStyle>
          <a:p>
            <a:pPr>
              <a:spcBef>
                <a:spcPct val="0"/>
              </a:spcBef>
              <a:buClrTx/>
              <a:buSzTx/>
              <a:buFontTx/>
              <a:buNone/>
            </a:pPr>
            <a:fld id="{E1C6AE21-CA45-4DFA-9787-C0CEB7F4EF38}" type="slidenum">
              <a:rPr lang="fr-FR" altLang="fr-FR" smtClean="0">
                <a:solidFill>
                  <a:srgbClr val="404040"/>
                </a:solidFill>
              </a:rPr>
              <a:pPr>
                <a:spcBef>
                  <a:spcPct val="0"/>
                </a:spcBef>
                <a:buClrTx/>
                <a:buSzTx/>
                <a:buFontTx/>
                <a:buNone/>
              </a:pPr>
              <a:t>9</a:t>
            </a:fld>
            <a:endParaRPr lang="fr-FR" altLang="fr-FR" dirty="0" smtClean="0">
              <a:solidFill>
                <a:srgbClr val="404040"/>
              </a:solidFill>
            </a:endParaRPr>
          </a:p>
        </p:txBody>
      </p:sp>
      <p:sp>
        <p:nvSpPr>
          <p:cNvPr id="5" name="Rectangle 4">
            <a:extLst/>
          </p:cNvPr>
          <p:cNvSpPr/>
          <p:nvPr/>
        </p:nvSpPr>
        <p:spPr>
          <a:xfrm>
            <a:off x="0" y="0"/>
            <a:ext cx="395288" cy="68580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5743" y="2518231"/>
            <a:ext cx="1801178" cy="2552750"/>
          </a:xfrm>
          <a:prstGeom prst="rect">
            <a:avLst/>
          </a:prstGeom>
          <a:noFill/>
          <a:ln w="19050">
            <a:solidFill>
              <a:srgbClr val="FF0000"/>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ZoneTexte 14"/>
          <p:cNvSpPr txBox="1"/>
          <p:nvPr/>
        </p:nvSpPr>
        <p:spPr>
          <a:xfrm>
            <a:off x="3114883" y="5147900"/>
            <a:ext cx="1727910" cy="369332"/>
          </a:xfrm>
          <a:prstGeom prst="rect">
            <a:avLst/>
          </a:prstGeom>
          <a:noFill/>
        </p:spPr>
        <p:txBody>
          <a:bodyPr wrap="square" rtlCol="0">
            <a:spAutoFit/>
          </a:bodyPr>
          <a:lstStyle/>
          <a:p>
            <a:pPr algn="ctr"/>
            <a:r>
              <a:rPr lang="fr-FR" b="1" dirty="0" smtClean="0">
                <a:solidFill>
                  <a:srgbClr val="CC0000"/>
                </a:solidFill>
                <a:latin typeface="Arial" panose="020B0604020202020204" pitchFamily="34" charset="0"/>
              </a:rPr>
              <a:t>Bac Pro CSR</a:t>
            </a:r>
            <a:endParaRPr lang="fr-FR" b="1" dirty="0">
              <a:solidFill>
                <a:srgbClr val="CC0000"/>
              </a:solidFill>
              <a:latin typeface="Arial" panose="020B0604020202020204" pitchFamily="34" charset="0"/>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870159"/>
            <a:ext cx="630974" cy="99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nvSpPr>
        <p:spPr>
          <a:xfrm>
            <a:off x="1619672" y="3059241"/>
            <a:ext cx="1042650" cy="369332"/>
          </a:xfrm>
          <a:prstGeom prst="rect">
            <a:avLst/>
          </a:prstGeom>
          <a:solidFill>
            <a:srgbClr val="FA86A2"/>
          </a:solidFill>
        </p:spPr>
        <p:txBody>
          <a:bodyPr wrap="square" rtlCol="0">
            <a:spAutoFit/>
          </a:bodyPr>
          <a:lstStyle/>
          <a:p>
            <a:pPr algn="ctr"/>
            <a:r>
              <a:rPr lang="fr-FR" dirty="0" smtClean="0"/>
              <a:t>Pôle 1</a:t>
            </a:r>
            <a:endParaRPr lang="fr-FR" dirty="0"/>
          </a:p>
        </p:txBody>
      </p:sp>
      <p:sp>
        <p:nvSpPr>
          <p:cNvPr id="18" name="ZoneTexte 17"/>
          <p:cNvSpPr txBox="1"/>
          <p:nvPr/>
        </p:nvSpPr>
        <p:spPr>
          <a:xfrm>
            <a:off x="1619672" y="3425274"/>
            <a:ext cx="1042650" cy="369332"/>
          </a:xfrm>
          <a:prstGeom prst="rect">
            <a:avLst/>
          </a:prstGeom>
          <a:solidFill>
            <a:srgbClr val="FA86A2"/>
          </a:solidFill>
        </p:spPr>
        <p:txBody>
          <a:bodyPr wrap="square" rtlCol="0">
            <a:spAutoFit/>
          </a:bodyPr>
          <a:lstStyle/>
          <a:p>
            <a:pPr algn="ctr"/>
            <a:r>
              <a:rPr lang="fr-FR" dirty="0" smtClean="0"/>
              <a:t>Pôle 2</a:t>
            </a:r>
            <a:endParaRPr lang="fr-FR" dirty="0"/>
          </a:p>
        </p:txBody>
      </p:sp>
      <p:sp>
        <p:nvSpPr>
          <p:cNvPr id="19" name="ZoneTexte 18"/>
          <p:cNvSpPr txBox="1"/>
          <p:nvPr/>
        </p:nvSpPr>
        <p:spPr>
          <a:xfrm>
            <a:off x="6399852" y="2983089"/>
            <a:ext cx="801444" cy="369332"/>
          </a:xfrm>
          <a:prstGeom prst="rect">
            <a:avLst/>
          </a:prstGeom>
          <a:solidFill>
            <a:schemeClr val="tx2">
              <a:lumMod val="40000"/>
              <a:lumOff val="60000"/>
            </a:schemeClr>
          </a:solidFill>
        </p:spPr>
        <p:txBody>
          <a:bodyPr wrap="square" rtlCol="0">
            <a:spAutoFit/>
          </a:bodyPr>
          <a:lstStyle/>
          <a:p>
            <a:pPr algn="ctr"/>
            <a:r>
              <a:rPr lang="fr-FR" dirty="0" smtClean="0"/>
              <a:t>Pôle 3</a:t>
            </a:r>
            <a:endParaRPr lang="fr-FR" dirty="0"/>
          </a:p>
        </p:txBody>
      </p:sp>
      <p:sp>
        <p:nvSpPr>
          <p:cNvPr id="20" name="ZoneTexte 19"/>
          <p:cNvSpPr txBox="1"/>
          <p:nvPr/>
        </p:nvSpPr>
        <p:spPr>
          <a:xfrm>
            <a:off x="6399852" y="3352363"/>
            <a:ext cx="801444" cy="369332"/>
          </a:xfrm>
          <a:prstGeom prst="rect">
            <a:avLst/>
          </a:prstGeom>
          <a:solidFill>
            <a:schemeClr val="tx2">
              <a:lumMod val="40000"/>
              <a:lumOff val="60000"/>
            </a:schemeClr>
          </a:solidFill>
        </p:spPr>
        <p:txBody>
          <a:bodyPr wrap="square" rtlCol="0">
            <a:spAutoFit/>
          </a:bodyPr>
          <a:lstStyle/>
          <a:p>
            <a:pPr algn="ctr"/>
            <a:r>
              <a:rPr lang="fr-FR" dirty="0" smtClean="0"/>
              <a:t>Pôle 4</a:t>
            </a:r>
            <a:endParaRPr lang="fr-FR" dirty="0"/>
          </a:p>
        </p:txBody>
      </p:sp>
      <p:sp>
        <p:nvSpPr>
          <p:cNvPr id="21" name="ZoneTexte 20"/>
          <p:cNvSpPr txBox="1"/>
          <p:nvPr/>
        </p:nvSpPr>
        <p:spPr>
          <a:xfrm>
            <a:off x="6399852" y="3712461"/>
            <a:ext cx="801444" cy="369332"/>
          </a:xfrm>
          <a:prstGeom prst="rect">
            <a:avLst/>
          </a:prstGeom>
          <a:solidFill>
            <a:schemeClr val="tx2">
              <a:lumMod val="40000"/>
              <a:lumOff val="60000"/>
            </a:schemeClr>
          </a:solidFill>
        </p:spPr>
        <p:txBody>
          <a:bodyPr wrap="square" rtlCol="0">
            <a:spAutoFit/>
          </a:bodyPr>
          <a:lstStyle/>
          <a:p>
            <a:pPr algn="ctr"/>
            <a:r>
              <a:rPr lang="fr-FR" dirty="0" smtClean="0"/>
              <a:t>Pôle 5</a:t>
            </a:r>
            <a:endParaRPr lang="fr-FR"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0352" y="2089082"/>
            <a:ext cx="1078112" cy="148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384" y="1751874"/>
            <a:ext cx="432048" cy="6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5352" y="4006273"/>
            <a:ext cx="988372" cy="136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 2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3955" y="3698687"/>
            <a:ext cx="511477" cy="675972"/>
          </a:xfrm>
          <a:prstGeom prst="ellipse">
            <a:avLst/>
          </a:prstGeom>
          <a:noFill/>
          <a:ln>
            <a:noFill/>
          </a:ln>
        </p:spPr>
      </p:pic>
      <p:cxnSp>
        <p:nvCxnSpPr>
          <p:cNvPr id="3" name="Connecteur droit avec flèche 2"/>
          <p:cNvCxnSpPr/>
          <p:nvPr/>
        </p:nvCxnSpPr>
        <p:spPr>
          <a:xfrm>
            <a:off x="2662322" y="3425274"/>
            <a:ext cx="333421" cy="0"/>
          </a:xfrm>
          <a:prstGeom prst="straightConnector1">
            <a:avLst/>
          </a:prstGeom>
          <a:ln>
            <a:solidFill>
              <a:srgbClr val="FA86A2"/>
            </a:solidFill>
            <a:tailEnd type="arrow"/>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flipV="1">
            <a:off x="7201296" y="3151285"/>
            <a:ext cx="469056" cy="366034"/>
          </a:xfrm>
          <a:prstGeom prst="straightConnector1">
            <a:avLst/>
          </a:prstGeom>
          <a:ln>
            <a:solidFill>
              <a:schemeClr val="accent3">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7217508" y="3698686"/>
            <a:ext cx="487844" cy="383107"/>
          </a:xfrm>
          <a:prstGeom prst="straightConnector1">
            <a:avLst/>
          </a:prstGeom>
          <a:ln>
            <a:solidFill>
              <a:schemeClr val="accent3">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496625" y="927284"/>
            <a:ext cx="7848872" cy="338554"/>
          </a:xfrm>
          <a:prstGeom prst="rect">
            <a:avLst/>
          </a:prstGeom>
          <a:noFill/>
          <a:ln>
            <a:noFill/>
            <a:prstDash val="sysDot"/>
          </a:ln>
        </p:spPr>
        <p:txBody>
          <a:bodyPr wrap="square" rtlCol="0">
            <a:spAutoFit/>
          </a:bodyPr>
          <a:lstStyle/>
          <a:p>
            <a:pPr algn="ctr"/>
            <a:r>
              <a:rPr lang="fr-FR" sz="1600" b="1" i="1" dirty="0" smtClean="0">
                <a:effectLst>
                  <a:outerShdw blurRad="38100" dist="38100" dir="2700000" algn="tl">
                    <a:srgbClr val="000000">
                      <a:alpha val="43137"/>
                    </a:srgbClr>
                  </a:outerShdw>
                </a:effectLst>
                <a:latin typeface="Arial" panose="020B0604020202020204" pitchFamily="34" charset="0"/>
              </a:rPr>
              <a:t>Démarche identique</a:t>
            </a:r>
            <a:endParaRPr lang="fr-FR" sz="1600" b="1" i="1" dirty="0">
              <a:effectLst>
                <a:outerShdw blurRad="38100" dist="38100" dir="2700000" algn="tl">
                  <a:srgbClr val="000000">
                    <a:alpha val="43137"/>
                  </a:srgbClr>
                </a:outerShdw>
              </a:effectLst>
              <a:latin typeface="Arial" panose="020B0604020202020204" pitchFamily="34" charset="0"/>
            </a:endParaRPr>
          </a:p>
        </p:txBody>
      </p:sp>
      <p:sp>
        <p:nvSpPr>
          <p:cNvPr id="27" name="ZoneTexte 26"/>
          <p:cNvSpPr txBox="1"/>
          <p:nvPr/>
        </p:nvSpPr>
        <p:spPr>
          <a:xfrm>
            <a:off x="0" y="44624"/>
            <a:ext cx="9143999" cy="369332"/>
          </a:xfrm>
          <a:prstGeom prst="rect">
            <a:avLst/>
          </a:prstGeom>
          <a:solidFill>
            <a:schemeClr val="bg1">
              <a:lumMod val="75000"/>
            </a:schemeClr>
          </a:solidFill>
        </p:spPr>
        <p:txBody>
          <a:bodyPr wrap="square" rtlCol="0">
            <a:spAutoFit/>
          </a:bodyPr>
          <a:lstStyle/>
          <a:p>
            <a:pPr algn="ctr"/>
            <a:r>
              <a:rPr lang="fr-FR" dirty="0" smtClean="0">
                <a:latin typeface="Arial Black" panose="020B0A04020102020204" pitchFamily="34" charset="0"/>
              </a:rPr>
              <a:t>Repérage des compétences à travailler </a:t>
            </a:r>
            <a:r>
              <a:rPr lang="fr-FR" dirty="0">
                <a:latin typeface="Arial Black" panose="020B0A04020102020204" pitchFamily="34" charset="0"/>
              </a:rPr>
              <a:t>en classe de </a:t>
            </a:r>
            <a:r>
              <a:rPr lang="fr-FR" dirty="0" smtClean="0">
                <a:latin typeface="Arial Black" panose="020B0A04020102020204" pitchFamily="34" charset="0"/>
              </a:rPr>
              <a:t>seconde FMHR</a:t>
            </a:r>
            <a:endParaRPr lang="fr-FR" dirty="0">
              <a:latin typeface="Arial Black" panose="020B0A04020102020204" pitchFamily="34" charset="0"/>
            </a:endParaRPr>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4786" y="4201609"/>
            <a:ext cx="2183369" cy="196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246" y="3900102"/>
            <a:ext cx="2210073" cy="125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27"/>
          <p:cNvSpPr txBox="1"/>
          <p:nvPr/>
        </p:nvSpPr>
        <p:spPr>
          <a:xfrm>
            <a:off x="-136330" y="6294211"/>
            <a:ext cx="582717" cy="523220"/>
          </a:xfrm>
          <a:prstGeom prst="rect">
            <a:avLst/>
          </a:prstGeom>
          <a:noFill/>
        </p:spPr>
        <p:txBody>
          <a:bodyPr wrap="square" rtlCol="0">
            <a:spAutoFit/>
          </a:bodyPr>
          <a:lstStyle/>
          <a:p>
            <a:pPr algn="ctr"/>
            <a:r>
              <a:rPr lang="fr-FR" sz="1400" i="1" dirty="0" smtClean="0">
                <a:solidFill>
                  <a:schemeClr val="bg1">
                    <a:lumMod val="95000"/>
                  </a:schemeClr>
                </a:solidFill>
                <a:latin typeface="Arial Narrow" panose="020B0606020202030204" pitchFamily="34" charset="0"/>
              </a:rPr>
              <a:t>LP</a:t>
            </a:r>
          </a:p>
          <a:p>
            <a:pPr algn="ctr"/>
            <a:r>
              <a:rPr lang="fr-FR" sz="1400" i="1" dirty="0" smtClean="0">
                <a:solidFill>
                  <a:schemeClr val="bg1">
                    <a:lumMod val="95000"/>
                  </a:schemeClr>
                </a:solidFill>
                <a:latin typeface="Arial Narrow" panose="020B0606020202030204" pitchFamily="34" charset="0"/>
              </a:rPr>
              <a:t>MS</a:t>
            </a:r>
          </a:p>
        </p:txBody>
      </p:sp>
    </p:spTree>
    <p:extLst>
      <p:ext uri="{BB962C8B-B14F-4D97-AF65-F5344CB8AC3E}">
        <p14:creationId xmlns:p14="http://schemas.microsoft.com/office/powerpoint/2010/main" val="15920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diapo9.wav"/>
                                        </p:tgtEl>
                                      </p:cMediaNode>
                                    </p:audio>
                                  </p:subTnLst>
                                </p:cTn>
                              </p:par>
                            </p:childTnLst>
                          </p:cTn>
                        </p:par>
                        <p:par>
                          <p:cTn id="8" fill="hold">
                            <p:stCondLst>
                              <p:cond delay="1500"/>
                            </p:stCondLst>
                            <p:childTnLst>
                              <p:par>
                                <p:cTn id="9" presetID="22" presetClass="entr" presetSubtype="8" fill="hold" grpId="0" nodeType="after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2750"/>
                            </p:stCondLst>
                            <p:childTnLst>
                              <p:par>
                                <p:cTn id="13" presetID="22" presetClass="entr" presetSubtype="8" fill="hold" grpId="0"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childTnLst>
                          </p:cTn>
                        </p:par>
                        <p:par>
                          <p:cTn id="16" fill="hold">
                            <p:stCondLst>
                              <p:cond delay="4000"/>
                            </p:stCondLst>
                            <p:childTnLst>
                              <p:par>
                                <p:cTn id="17" presetID="22" presetClass="entr" presetSubtype="8"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par>
                          <p:cTn id="20" fill="hold">
                            <p:stCondLst>
                              <p:cond delay="5250"/>
                            </p:stCondLst>
                            <p:childTnLst>
                              <p:par>
                                <p:cTn id="21" presetID="16" presetClass="entr" presetSubtype="37" fill="hold"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barn(outVertical)">
                                      <p:cBhvr>
                                        <p:cTn id="23" dur="1000"/>
                                        <p:tgtEl>
                                          <p:spTgt spid="14"/>
                                        </p:tgtEl>
                                      </p:cBhvr>
                                    </p:animEffect>
                                  </p:childTnLst>
                                </p:cTn>
                              </p:par>
                            </p:childTnLst>
                          </p:cTn>
                        </p:par>
                        <p:par>
                          <p:cTn id="24" fill="hold">
                            <p:stCondLst>
                              <p:cond delay="6500"/>
                            </p:stCondLst>
                            <p:childTnLst>
                              <p:par>
                                <p:cTn id="25" presetID="1" presetClass="entr" presetSubtype="0" fill="hold" nodeType="afterEffect">
                                  <p:stCondLst>
                                    <p:cond delay="0"/>
                                  </p:stCondLst>
                                  <p:childTnLst>
                                    <p:set>
                                      <p:cBhvr>
                                        <p:cTn id="26" dur="1" fill="hold">
                                          <p:stCondLst>
                                            <p:cond delay="499"/>
                                          </p:stCondLst>
                                        </p:cTn>
                                        <p:tgtEl>
                                          <p:spTgt spid="16"/>
                                        </p:tgtEl>
                                        <p:attrNameLst>
                                          <p:attrName>style.visibility</p:attrName>
                                        </p:attrNameLst>
                                      </p:cBhvr>
                                      <p:to>
                                        <p:strVal val="visible"/>
                                      </p:to>
                                    </p:set>
                                  </p:childTnLst>
                                </p:cTn>
                              </p:par>
                            </p:childTnLst>
                          </p:cTn>
                        </p:par>
                        <p:par>
                          <p:cTn id="27" fill="hold">
                            <p:stCondLst>
                              <p:cond delay="7000"/>
                            </p:stCondLst>
                            <p:childTnLst>
                              <p:par>
                                <p:cTn id="28" presetID="1"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7000"/>
                            </p:stCondLst>
                            <p:childTnLst>
                              <p:par>
                                <p:cTn id="31" presetID="16" presetClass="entr" presetSubtype="37" fill="hold" nodeType="after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arn(outVertical)">
                                      <p:cBhvr>
                                        <p:cTn id="33" dur="500"/>
                                        <p:tgtEl>
                                          <p:spTgt spid="1028"/>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80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850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9000"/>
                            </p:stCondLst>
                            <p:childTnLst>
                              <p:par>
                                <p:cTn id="47" presetID="22" presetClass="entr" presetSubtype="4"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par>
                          <p:cTn id="50" fill="hold">
                            <p:stCondLst>
                              <p:cond delay="9500"/>
                            </p:stCondLst>
                            <p:childTnLst>
                              <p:par>
                                <p:cTn id="51" presetID="22" presetClass="entr" presetSubtype="1"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500"/>
                                        <p:tgtEl>
                                          <p:spTgt spid="25"/>
                                        </p:tgtEl>
                                      </p:cBhvr>
                                    </p:animEffect>
                                  </p:childTnLst>
                                </p:cTn>
                              </p:par>
                            </p:childTnLst>
                          </p:cTn>
                        </p:par>
                        <p:par>
                          <p:cTn id="54" fill="hold">
                            <p:stCondLst>
                              <p:cond delay="10000"/>
                            </p:stCondLst>
                            <p:childTnLst>
                              <p:par>
                                <p:cTn id="55" presetID="16" presetClass="entr" presetSubtype="37" fill="hold" nodeType="after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barn(outVertical)">
                                      <p:cBhvr>
                                        <p:cTn id="57" dur="500"/>
                                        <p:tgtEl>
                                          <p:spTgt spid="1026"/>
                                        </p:tgtEl>
                                      </p:cBhvr>
                                    </p:animEffect>
                                  </p:childTnLst>
                                </p:cTn>
                              </p:par>
                            </p:childTnLst>
                          </p:cTn>
                        </p:par>
                        <p:par>
                          <p:cTn id="58" fill="hold">
                            <p:stCondLst>
                              <p:cond delay="10500"/>
                            </p:stCondLst>
                            <p:childTnLst>
                              <p:par>
                                <p:cTn id="59" presetID="1"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p:stCondLst>
                              <p:cond delay="10500"/>
                            </p:stCondLst>
                            <p:childTnLst>
                              <p:par>
                                <p:cTn id="62" presetID="16" presetClass="entr" presetSubtype="37"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childTnLst>
                          </p:cTn>
                        </p:par>
                        <p:par>
                          <p:cTn id="65" fill="hold">
                            <p:stCondLst>
                              <p:cond delay="11000"/>
                            </p:stCondLst>
                            <p:childTnLst>
                              <p:par>
                                <p:cTn id="66" presetID="1" presetClass="entr" presetSubtype="0" fill="hold" nodeType="after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par>
                          <p:cTn id="68" fill="hold">
                            <p:stCondLst>
                              <p:cond delay="11000"/>
                            </p:stCondLst>
                            <p:childTnLst>
                              <p:par>
                                <p:cTn id="69" presetID="16" presetClass="entr" presetSubtype="37" fill="hold" nodeType="afterEffect">
                                  <p:stCondLst>
                                    <p:cond delay="0"/>
                                  </p:stCondLst>
                                  <p:childTnLst>
                                    <p:set>
                                      <p:cBhvr>
                                        <p:cTn id="70" dur="1" fill="hold">
                                          <p:stCondLst>
                                            <p:cond delay="0"/>
                                          </p:stCondLst>
                                        </p:cTn>
                                        <p:tgtEl>
                                          <p:spTgt spid="1027"/>
                                        </p:tgtEl>
                                        <p:attrNameLst>
                                          <p:attrName>style.visibility</p:attrName>
                                        </p:attrNameLst>
                                      </p:cBhvr>
                                      <p:to>
                                        <p:strVal val="visible"/>
                                      </p:to>
                                    </p:set>
                                    <p:animEffect transition="in" filter="barn(outVertical)">
                                      <p:cBhvr>
                                        <p:cTn id="7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0" grpId="0" animBg="1"/>
      <p:bldP spid="21"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564&quot;&gt;&lt;/object&gt;&lt;object type=&quot;2&quot; unique_id=&quot;10565&quot;&gt;&lt;object type=&quot;3&quot; unique_id=&quot;10566&quot;&gt;&lt;property id=&quot;20148&quot; value=&quot;5&quot;/&gt;&lt;property id=&quot;20300&quot; value=&quot;Diapositive 1&quot;/&gt;&lt;property id=&quot;20307&quot; value=&quot;257&quot;/&gt;&lt;/object&gt;&lt;object type=&quot;3&quot; unique_id=&quot;10567&quot;&gt;&lt;property id=&quot;20148&quot; value=&quot;5&quot;/&gt;&lt;property id=&quot;20300&quot; value=&quot;Diapositive 14 - &amp;quot;Le Test de positionnement en seconde&amp;quot;&quot;/&gt;&lt;property id=&quot;20307&quot; value=&quot;258&quot;/&gt;&lt;/object&gt;&lt;object type=&quot;3&quot; unique_id=&quot;10616&quot;&gt;&lt;property id=&quot;20148&quot; value=&quot;5&quot;/&gt;&lt;property id=&quot;20300&quot; value=&quot;Diapositive 3 - &amp;quot;La transformation de la voie professionnelle&amp;quot;&quot;/&gt;&lt;property id=&quot;20307&quot; value=&quot;262&quot;/&gt;&lt;/object&gt;&lt;object type=&quot;3&quot; unique_id=&quot;10617&quot;&gt;&lt;property id=&quot;20148&quot; value=&quot;5&quot;/&gt;&lt;property id=&quot;20300&quot; value=&quot;Diapositive 15 - &amp;quot;Plus d’accompagnement&amp;quot;&quot;/&gt;&lt;property id=&quot;20307&quot; value=&quot;259&quot;/&gt;&lt;/object&gt;&lt;object type=&quot;3&quot; unique_id=&quot;15301&quot;&gt;&lt;property id=&quot;20148&quot; value=&quot;5&quot;/&gt;&lt;property id=&quot;20300&quot; value=&quot;Diapositive 2 - &amp;quot;Une voie ambitieuse&amp;quot;&quot;/&gt;&lt;property id=&quot;20307&quot; value=&quot;266&quot;/&gt;&lt;/object&gt;&lt;object type=&quot;3&quot; unique_id=&quot;15477&quot;&gt;&lt;property id=&quot;20148&quot; value=&quot;5&quot;/&gt;&lt;property id=&quot;20300&quot; value=&quot;Diapositive 6 - &amp;quot;La rénovation des grilles horaires&amp;quot;&quot;/&gt;&lt;property id=&quot;20307&quot; value=&quot;268&quot;/&gt;&lt;/object&gt;&lt;object type=&quot;3&quot; unique_id=&quot;15478&quot;&gt;&lt;property id=&quot;20148&quot; value=&quot;5&quot;/&gt;&lt;property id=&quot;20300&quot; value=&quot;Diapositive 4 - &amp;quot;sommaire&amp;quot;&quot;/&gt;&lt;property id=&quot;20307&quot; value=&quot;267&quot;/&gt;&lt;/object&gt;&lt;object type=&quot;3&quot; unique_id=&quot;15752&quot;&gt;&lt;property id=&quot;20148&quot; value=&quot;5&quot;/&gt;&lt;property id=&quot;20300&quot; value=&quot;Diapositive 5 - &amp;quot;Rénovation des grilles horaires&amp;quot;&quot;/&gt;&lt;property id=&quot;20307&quot; value=&quot;272&quot;/&gt;&lt;/object&gt;&lt;object type=&quot;3&quot; unique_id=&quot;15753&quot;&gt;&lt;property id=&quot;20148&quot; value=&quot;5&quot;/&gt;&lt;property id=&quot;20300&quot; value=&quot;Diapositive 7&quot;/&gt;&lt;property id=&quot;20307&quot; value=&quot;269&quot;/&gt;&lt;/object&gt;&lt;object type=&quot;3&quot; unique_id=&quot;15754&quot;&gt;&lt;property id=&quot;20148&quot; value=&quot;5&quot;/&gt;&lt;property id=&quot;20300&quot; value=&quot;Diapositive 8&quot;/&gt;&lt;property id=&quot;20307&quot; value=&quot;270&quot;/&gt;&lt;/object&gt;&lt;object type=&quot;3&quot; unique_id=&quot;15755&quot;&gt;&lt;property id=&quot;20148&quot; value=&quot;5&quot;/&gt;&lt;property id=&quot;20300&quot; value=&quot;Diapositive 9&quot;/&gt;&lt;property id=&quot;20307&quot; value=&quot;271&quot;/&gt;&lt;/object&gt;&lt;object type=&quot;3&quot; unique_id=&quot;15756&quot;&gt;&lt;property id=&quot;20148&quot; value=&quot;5&quot;/&gt;&lt;property id=&quot;20300&quot; value=&quot;Diapositive 13 - &amp;quot;L’accompagnement personnalisé et la consolidation des acquis&amp;quot;&quot;/&gt;&lt;property id=&quot;20307&quot; value=&quot;273&quot;/&gt;&lt;/object&gt;&lt;object type=&quot;3&quot; unique_id=&quot;16166&quot;&gt;&lt;property id=&quot;20148&quot; value=&quot;5&quot;/&gt;&lt;property id=&quot;20300&quot; value=&quot;Diapositive 16 - &amp;quot;Un accompagnement mieux adapté&amp;quot;&quot;/&gt;&lt;property id=&quot;20307&quot; value=&quot;274&quot;/&gt;&lt;/object&gt;&lt;object type=&quot;3&quot; unique_id=&quot;16167&quot;&gt;&lt;property id=&quot;20148&quot; value=&quot;5&quot;/&gt;&lt;property id=&quot;20300&quot; value=&quot;Diapositive 17 - &amp;quot;La co-intervention&amp;quot;&quot;/&gt;&lt;property id=&quot;20307&quot; value=&quot;275&quot;/&gt;&lt;/object&gt;&lt;object type=&quot;3&quot; unique_id=&quot;16169&quot;&gt;&lt;property id=&quot;20148&quot; value=&quot;5&quot;/&gt;&lt;property id=&quot;20300&quot; value=&quot;Diapositive 19 - &amp;quot;Un horaire dédié&amp;quot;&quot;/&gt;&lt;property id=&quot;20307&quot; value=&quot;279&quot;/&gt;&lt;/object&gt;&lt;object type=&quot;3&quot; unique_id=&quot;16170&quot;&gt;&lt;property id=&quot;20148&quot; value=&quot;5&quot;/&gt;&lt;property id=&quot;20300&quot; value=&quot;Diapositive 20 - &amp;quot;Exemple de co-intervention en français&amp;quot;&quot;/&gt;&lt;property id=&quot;20307&quot; value=&quot;280&quot;/&gt;&lt;/object&gt;&lt;object type=&quot;3&quot; unique_id=&quot;16171&quot;&gt;&lt;property id=&quot;20148&quot; value=&quot;5&quot;/&gt;&lt;property id=&quot;20300&quot; value=&quot;Diapositive 21 - &amp;quot;Exemple de co-intervention en mathématiques&amp;quot;&quot;/&gt;&lt;property id=&quot;20307&quot; value=&quot;281&quot;/&gt;&lt;/object&gt;&lt;object type=&quot;3&quot; unique_id=&quot;16172&quot;&gt;&lt;property id=&quot;20148&quot; value=&quot;5&quot;/&gt;&lt;property id=&quot;20300&quot; value=&quot;Diapositive 22 - &amp;quot;Le chef-d'œuvre&amp;quot;&quot;/&gt;&lt;property id=&quot;20307&quot; value=&quot;276&quot;/&gt;&lt;/object&gt;&lt;object type=&quot;3&quot; unique_id=&quot;16173&quot;&gt;&lt;property id=&quot;20148&quot; value=&quot;5&quot;/&gt;&lt;property id=&quot;20300&quot; value=&quot;Diapositive 10 - &amp;quot;Les familles de métiers en baccalauréat professionnel&amp;quot;&quot;/&gt;&lt;property id=&quot;20307&quot; value=&quot;277&quot;/&gt;&lt;/object&gt;&lt;object type=&quot;3&quot; unique_id=&quot;16562&quot;&gt;&lt;property id=&quot;20148&quot; value=&quot;5&quot;/&gt;&lt;property id=&quot;20300&quot; value=&quot;Diapositive 23 - &amp;quot;Réalisation pluridisciplinaire du chef-d'œuvre&amp;quot;&quot;/&gt;&lt;property id=&quot;20307&quot; value=&quot;282&quot;/&gt;&lt;/object&gt;&lt;object type=&quot;3&quot; unique_id=&quot;16563&quot;&gt;&lt;property id=&quot;20148&quot; value=&quot;5&quot;/&gt;&lt;property id=&quot;20300&quot; value=&quot;Diapositive 12 - &amp;quot;Pourquoi une classe de seconde par famille de métiers ?&amp;quot;&quot;/&gt;&lt;property id=&quot;20307&quot; value=&quot;283&quot;/&gt;&lt;/object&gt;&lt;object type=&quot;3&quot; unique_id=&quot;16564&quot;&gt;&lt;property id=&quot;20148&quot; value=&quot;5&quot;/&gt;&lt;property id=&quot;20300&quot; value=&quot;Diapositive 25 - &amp;quot;Des Outils sur la mise en œuvre de la transformation de la voie professionnelle &amp;quot;&quot;/&gt;&lt;property id=&quot;20307&quot; value=&quot;284&quot;/&gt;&lt;/object&gt;&lt;object type=&quot;3&quot; unique_id=&quot;16621&quot;&gt;&lt;property id=&quot;20148&quot; value=&quot;5&quot;/&gt;&lt;property id=&quot;20300&quot; value=&quot;Diapositive 11 - &amp;quot;LES famille de métiers en classe de seconde&amp;quot;&quot;/&gt;&lt;property id=&quot;20307&quot; value=&quot;291&quot;/&gt;&lt;/object&gt;&lt;object type=&quot;3&quot; unique_id=&quot;16622&quot;&gt;&lt;property id=&quot;20148&quot; value=&quot;5&quot;/&gt;&lt;property id=&quot;20300&quot; value=&quot;Diapositive 18 - &amp;quot;Quel est le but de la co-intervention ?&amp;quot;&quot;/&gt;&lt;property id=&quot;20307&quot; value=&quot;289&quot;/&gt;&lt;/object&gt;&lt;object type=&quot;3&quot; unique_id=&quot;16623&quot;&gt;&lt;property id=&quot;20148&quot; value=&quot;5&quot;/&gt;&lt;property id=&quot;20300&quot; value=&quot;Diapositive 24 - &amp;quot;Le chef-d'œuvre : modalités&amp;quot;&quot;/&gt;&lt;property id=&quot;20307&quot; value=&quot;290&quot;/&gt;&lt;/object&gt;&lt;/object&gt;&lt;/object&gt;&lt;/database&gt;"/>
  <p:tag name="SECTOMILLISECCONVERTED" val="1"/>
</p:tagLst>
</file>

<file path=ppt/theme/theme1.xml><?xml version="1.0" encoding="utf-8"?>
<a:theme xmlns:a="http://schemas.openxmlformats.org/drawingml/2006/main" name="pages de contenus">
  <a:themeElements>
    <a:clrScheme name="Personnalisé 2">
      <a:dk1>
        <a:sysClr val="windowText" lastClr="000000"/>
      </a:dk1>
      <a:lt1>
        <a:sysClr val="window" lastClr="FFFFFF"/>
      </a:lt1>
      <a:dk2>
        <a:srgbClr val="69676D"/>
      </a:dk2>
      <a:lt2>
        <a:srgbClr val="BFBFBF"/>
      </a:lt2>
      <a:accent1>
        <a:srgbClr val="CEB966"/>
      </a:accent1>
      <a:accent2>
        <a:srgbClr val="9CB084"/>
      </a:accent2>
      <a:accent3>
        <a:srgbClr val="262626"/>
      </a:accent3>
      <a:accent4>
        <a:srgbClr val="262626"/>
      </a:accent4>
      <a:accent5>
        <a:srgbClr val="7F7F7F"/>
      </a:accent5>
      <a:accent6>
        <a:srgbClr val="A4A3A8"/>
      </a:accent6>
      <a:hlink>
        <a:srgbClr val="3F3F3F"/>
      </a:hlink>
      <a:folHlink>
        <a:srgbClr val="26262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8726</TotalTime>
  <Words>1531</Words>
  <Application>Microsoft Office PowerPoint</Application>
  <PresentationFormat>Affichage à l'écran (4:3)</PresentationFormat>
  <Paragraphs>195</Paragraphs>
  <Slides>14</Slides>
  <Notes>13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14</vt:i4>
      </vt:variant>
    </vt:vector>
  </HeadingPairs>
  <TitlesOfParts>
    <vt:vector size="21" baseType="lpstr">
      <vt:lpstr>Arial</vt:lpstr>
      <vt:lpstr>Arial Black</vt:lpstr>
      <vt:lpstr>Arial Italic</vt:lpstr>
      <vt:lpstr>Arial Narrow</vt:lpstr>
      <vt:lpstr>Calibri</vt:lpstr>
      <vt:lpstr>pages de contenus</vt:lpstr>
      <vt:lpstr>page de sous-partie</vt:lpstr>
      <vt:lpstr>La famille des métiers « Hôtellerie-restauration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Ministere de l'Education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TRANSFORMATION DE LA VOIE PROFESSIONNELLE</dc:title>
  <cp:lastModifiedBy>MATHIEU SIMONNEAU</cp:lastModifiedBy>
  <cp:revision>221</cp:revision>
  <cp:lastPrinted>2020-03-31T16:54:24Z</cp:lastPrinted>
  <dcterms:created xsi:type="dcterms:W3CDTF">2019-01-16T09:54:42Z</dcterms:created>
  <dcterms:modified xsi:type="dcterms:W3CDTF">2020-04-01T14:48:06Z</dcterms:modified>
</cp:coreProperties>
</file>