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5"/>
  </p:notesMasterIdLst>
  <p:sldIdLst>
    <p:sldId id="257" r:id="rId2"/>
    <p:sldId id="262" r:id="rId3"/>
    <p:sldId id="265" r:id="rId4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132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5756-23CC-4523-B7E2-6E6F76569BAA}" type="datetimeFigureOut">
              <a:rPr lang="fr-CH" smtClean="0"/>
              <a:t>27.02.2016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001058-E411-4112-8D6D-69017D5388D5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081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177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37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57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13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08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375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6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801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40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944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972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BF1C7-AE50-46F8-A82C-735C9C31B019}" type="datetimeFigureOut">
              <a:rPr lang="fr-FR" smtClean="0"/>
              <a:t>27/02/2016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F5DB-C3C1-47D2-90A1-DCE4864E15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465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683568" y="116632"/>
            <a:ext cx="777240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b="1" dirty="0" smtClean="0"/>
              <a:t> KITCHEN PEDAGOGIQUE/</a:t>
            </a:r>
            <a:r>
              <a:rPr lang="fr-FR" sz="2400" b="1" dirty="0" smtClean="0">
                <a:solidFill>
                  <a:schemeClr val="accent1"/>
                </a:solidFill>
              </a:rPr>
              <a:t>ATELIER PEDAGOGIQUE</a:t>
            </a:r>
            <a:r>
              <a:rPr lang="fr-FR" sz="2400" b="1" dirty="0" smtClean="0"/>
              <a:t/>
            </a:r>
            <a:br>
              <a:rPr lang="fr-FR" sz="2400" b="1" dirty="0" smtClean="0"/>
            </a:br>
            <a:endParaRPr lang="fr-FR" sz="2400" b="1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39308"/>
              </p:ext>
            </p:extLst>
          </p:nvPr>
        </p:nvGraphicFramePr>
        <p:xfrm>
          <a:off x="0" y="620688"/>
          <a:ext cx="9144000" cy="6048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73"/>
                <a:gridCol w="6147227"/>
              </a:tblGrid>
              <a:tr h="576325">
                <a:tc gridSpan="2">
                  <a:txBody>
                    <a:bodyPr/>
                    <a:lstStyle/>
                    <a:p>
                      <a:pPr algn="ctr"/>
                      <a:r>
                        <a:rPr lang="fr-FR" baseline="0" dirty="0" smtClean="0"/>
                        <a:t>Date:                                                    </a:t>
                      </a:r>
                      <a:r>
                        <a:rPr lang="fr-FR" dirty="0" smtClean="0"/>
                        <a:t>Nom: Bruzzese    </a:t>
                      </a:r>
                      <a:r>
                        <a:rPr lang="fr-FR" baseline="0" dirty="0" smtClean="0"/>
                        <a:t>                 </a:t>
                      </a:r>
                      <a:r>
                        <a:rPr lang="fr-FR" dirty="0" smtClean="0"/>
                        <a:t>        Class/Classe: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05654">
                <a:tc>
                  <a:txBody>
                    <a:bodyPr/>
                    <a:lstStyle/>
                    <a:p>
                      <a:pPr algn="ctr"/>
                      <a:r>
                        <a:rPr lang="fr-CH" sz="1600" b="1" i="1" u="sng" dirty="0" smtClean="0">
                          <a:effectLst/>
                        </a:rPr>
                        <a:t>APPLICATION OF THE WEEK</a:t>
                      </a:r>
                      <a:r>
                        <a:rPr lang="fr-CH" sz="1600" b="1" i="1" u="sng" baseline="0" dirty="0" smtClean="0">
                          <a:effectLst/>
                        </a:rPr>
                        <a:t> </a:t>
                      </a:r>
                    </a:p>
                    <a:p>
                      <a:pPr algn="ctr"/>
                      <a:r>
                        <a:rPr lang="fr-FR" sz="1600" b="1" i="1" u="sng" dirty="0" smtClean="0">
                          <a:solidFill>
                            <a:schemeClr val="accent1"/>
                          </a:solidFill>
                        </a:rPr>
                        <a:t>APPLICATION DE LA SEMAINE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 smtClean="0"/>
                    </a:p>
                    <a:p>
                      <a:pPr algn="ctr"/>
                      <a:endParaRPr lang="fr-FR" sz="1600" b="1" dirty="0"/>
                    </a:p>
                  </a:txBody>
                  <a:tcPr/>
                </a:tc>
              </a:tr>
              <a:tr h="4566693">
                <a:tc>
                  <a:txBody>
                    <a:bodyPr/>
                    <a:lstStyle/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  <a:p>
                      <a:pPr algn="ctr"/>
                      <a:endParaRPr lang="fr-FR" sz="1600" b="1" u="sng" baseline="0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ZoneTexte 13"/>
          <p:cNvSpPr txBox="1"/>
          <p:nvPr/>
        </p:nvSpPr>
        <p:spPr>
          <a:xfrm>
            <a:off x="284363" y="2070140"/>
            <a:ext cx="254677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u="sng" dirty="0" err="1" smtClean="0"/>
              <a:t>Appetizer</a:t>
            </a:r>
            <a:r>
              <a:rPr lang="fr-FR" sz="1600" b="1" i="1" u="sng" dirty="0" smtClean="0"/>
              <a:t> of the </a:t>
            </a:r>
            <a:r>
              <a:rPr lang="fr-FR" sz="1600" b="1" i="1" u="sng" dirty="0" err="1" smtClean="0"/>
              <a:t>day</a:t>
            </a:r>
            <a:r>
              <a:rPr lang="fr-FR" sz="1600" b="1" i="1" u="sng" dirty="0" smtClean="0"/>
              <a:t>   Amuse bouche</a:t>
            </a:r>
            <a:r>
              <a:rPr lang="fr-FR" sz="1600" b="1" i="1" dirty="0" smtClean="0"/>
              <a:t> du jour</a:t>
            </a:r>
          </a:p>
          <a:p>
            <a:pPr algn="ctr"/>
            <a:r>
              <a:rPr lang="fr-FR" sz="1600" b="1" i="1" dirty="0" smtClean="0"/>
              <a:t>***</a:t>
            </a:r>
            <a:r>
              <a:rPr lang="fr-FR" dirty="0" smtClean="0"/>
              <a:t> </a:t>
            </a:r>
            <a:endParaRPr lang="fr-FR" dirty="0"/>
          </a:p>
          <a:p>
            <a:pPr algn="ctr"/>
            <a:r>
              <a:rPr lang="fr-FR" b="1" i="1" dirty="0" smtClean="0">
                <a:solidFill>
                  <a:schemeClr val="tx2"/>
                </a:solidFill>
              </a:rPr>
              <a:t> Appenzell  </a:t>
            </a:r>
            <a:r>
              <a:rPr lang="fr-FR" b="1" i="1" dirty="0" err="1" smtClean="0">
                <a:solidFill>
                  <a:schemeClr val="tx2"/>
                </a:solidFill>
              </a:rPr>
              <a:t>cheese</a:t>
            </a:r>
            <a:endParaRPr lang="fr-FR" b="1" i="1" dirty="0" smtClean="0">
              <a:solidFill>
                <a:schemeClr val="tx2"/>
              </a:solidFill>
            </a:endParaRPr>
          </a:p>
          <a:p>
            <a:pPr algn="ctr"/>
            <a:r>
              <a:rPr lang="fr-FR" b="1" i="1" dirty="0" smtClean="0">
                <a:solidFill>
                  <a:schemeClr val="tx2"/>
                </a:solidFill>
              </a:rPr>
              <a:t>In </a:t>
            </a:r>
            <a:r>
              <a:rPr lang="fr-FR" b="1" i="1" dirty="0" err="1" smtClean="0">
                <a:solidFill>
                  <a:schemeClr val="tx2"/>
                </a:solidFill>
              </a:rPr>
              <a:t>espuma</a:t>
            </a:r>
            <a:endParaRPr lang="fr-FR" b="1" i="1" dirty="0">
              <a:solidFill>
                <a:schemeClr val="tx2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244563" y="199813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30591" y="3524525"/>
            <a:ext cx="26151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600" b="1" u="sng" dirty="0" smtClean="0">
                <a:solidFill>
                  <a:prstClr val="black"/>
                </a:solidFill>
              </a:rPr>
              <a:t>Starter/Entrée</a:t>
            </a:r>
            <a:endParaRPr lang="fr-FR" sz="1600" b="1" dirty="0" smtClean="0">
              <a:solidFill>
                <a:schemeClr val="tx2"/>
              </a:solidFill>
            </a:endParaRPr>
          </a:p>
          <a:p>
            <a:pPr lvl="0" algn="ctr"/>
            <a:r>
              <a:rPr lang="fr-FR" sz="1600" b="1" i="1" dirty="0" smtClean="0">
                <a:solidFill>
                  <a:prstClr val="black"/>
                </a:solidFill>
              </a:rPr>
              <a:t>***</a:t>
            </a:r>
          </a:p>
          <a:p>
            <a:pPr algn="ctr"/>
            <a:r>
              <a:rPr lang="fr-FR" sz="1600" b="1" i="1" dirty="0" err="1" smtClean="0">
                <a:solidFill>
                  <a:schemeClr val="tx2"/>
                </a:solidFill>
              </a:rPr>
              <a:t>Swiss</a:t>
            </a:r>
            <a:r>
              <a:rPr lang="fr-FR" sz="1600" b="1" i="1" dirty="0" smtClean="0">
                <a:solidFill>
                  <a:schemeClr val="tx2"/>
                </a:solidFill>
              </a:rPr>
              <a:t> </a:t>
            </a:r>
            <a:r>
              <a:rPr lang="fr-FR" sz="1600" b="1" i="1" dirty="0" err="1" smtClean="0">
                <a:solidFill>
                  <a:schemeClr val="tx2"/>
                </a:solidFill>
              </a:rPr>
              <a:t>cheese</a:t>
            </a:r>
            <a:r>
              <a:rPr lang="fr-FR" sz="1600" b="1" i="1" dirty="0" smtClean="0">
                <a:solidFill>
                  <a:schemeClr val="tx2"/>
                </a:solidFill>
              </a:rPr>
              <a:t> cannelloni</a:t>
            </a:r>
          </a:p>
          <a:p>
            <a:pPr algn="ctr"/>
            <a:r>
              <a:rPr lang="fr-FR" sz="1600" b="1" i="1" dirty="0" smtClean="0">
                <a:solidFill>
                  <a:schemeClr val="tx2"/>
                </a:solidFill>
              </a:rPr>
              <a:t>(</a:t>
            </a:r>
            <a:r>
              <a:rPr lang="fr-FR" sz="1600" b="1" i="1" dirty="0" err="1" smtClean="0">
                <a:solidFill>
                  <a:schemeClr val="tx2"/>
                </a:solidFill>
              </a:rPr>
              <a:t>Called</a:t>
            </a:r>
            <a:r>
              <a:rPr lang="fr-FR" sz="1600" b="1" i="1" dirty="0" smtClean="0">
                <a:solidFill>
                  <a:schemeClr val="tx2"/>
                </a:solidFill>
              </a:rPr>
              <a:t> </a:t>
            </a:r>
            <a:r>
              <a:rPr lang="fr-FR" sz="1600" b="1" i="1" dirty="0" err="1" smtClean="0">
                <a:solidFill>
                  <a:schemeClr val="tx2"/>
                </a:solidFill>
              </a:rPr>
              <a:t>Ethivaz</a:t>
            </a:r>
            <a:r>
              <a:rPr lang="fr-FR" sz="1600" b="1" i="1" dirty="0" smtClean="0">
                <a:solidFill>
                  <a:schemeClr val="tx2"/>
                </a:solidFill>
              </a:rPr>
              <a:t>)</a:t>
            </a:r>
            <a:endParaRPr lang="fr-FR" sz="1600" b="1" i="1" dirty="0">
              <a:solidFill>
                <a:schemeClr val="tx2"/>
              </a:solidFill>
            </a:endParaRPr>
          </a:p>
          <a:p>
            <a:pPr lvl="0" algn="ctr"/>
            <a:endParaRPr lang="fr-FR" sz="1600" b="1" i="1" dirty="0">
              <a:solidFill>
                <a:prstClr val="black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18710" y="4832090"/>
            <a:ext cx="26114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FR" sz="1600" b="1" u="sng" dirty="0" smtClean="0">
                <a:solidFill>
                  <a:prstClr val="black"/>
                </a:solidFill>
              </a:rPr>
              <a:t>Main course/plat:</a:t>
            </a:r>
          </a:p>
          <a:p>
            <a:pPr lvl="0" algn="ctr"/>
            <a:r>
              <a:rPr lang="fr-FR" sz="1600" b="1" dirty="0" smtClean="0">
                <a:solidFill>
                  <a:prstClr val="black"/>
                </a:solidFill>
              </a:rPr>
              <a:t>***</a:t>
            </a:r>
          </a:p>
          <a:p>
            <a:pPr lvl="0" algn="ctr"/>
            <a:r>
              <a:rPr lang="fr-FR" sz="1600" b="1" i="1" dirty="0" smtClean="0">
                <a:solidFill>
                  <a:schemeClr val="tx2"/>
                </a:solidFill>
              </a:rPr>
              <a:t>Mont D’or </a:t>
            </a:r>
            <a:r>
              <a:rPr lang="fr-FR" sz="1600" b="1" i="1" dirty="0" err="1" smtClean="0">
                <a:solidFill>
                  <a:schemeClr val="tx2"/>
                </a:solidFill>
              </a:rPr>
              <a:t>cheese</a:t>
            </a:r>
            <a:endParaRPr lang="fr-FR" sz="1600" b="1" i="1" dirty="0" smtClean="0">
              <a:solidFill>
                <a:schemeClr val="tx2"/>
              </a:solidFill>
            </a:endParaRPr>
          </a:p>
          <a:p>
            <a:pPr lvl="0" algn="ctr"/>
            <a:r>
              <a:rPr lang="fr-FR" sz="1600" b="1" i="1" dirty="0" smtClean="0">
                <a:solidFill>
                  <a:schemeClr val="tx2"/>
                </a:solidFill>
              </a:rPr>
              <a:t>And </a:t>
            </a:r>
            <a:r>
              <a:rPr lang="fr-FR" sz="1600" b="1" i="1" dirty="0" err="1" smtClean="0">
                <a:solidFill>
                  <a:schemeClr val="tx2"/>
                </a:solidFill>
              </a:rPr>
              <a:t>potatoes</a:t>
            </a:r>
            <a:endParaRPr lang="fr-FR" sz="1600" b="1" i="1" dirty="0" smtClean="0">
              <a:solidFill>
                <a:schemeClr val="tx2"/>
              </a:solidFill>
            </a:endParaRPr>
          </a:p>
          <a:p>
            <a:pPr lvl="0" algn="ctr"/>
            <a:endParaRPr lang="fr-FR" sz="1600" b="1" i="1" dirty="0" smtClean="0">
              <a:solidFill>
                <a:schemeClr val="tx2"/>
              </a:solidFill>
            </a:endParaRPr>
          </a:p>
          <a:p>
            <a:pPr lvl="0" algn="ctr"/>
            <a:endParaRPr lang="fr-FR" sz="1600" b="1" i="1" dirty="0" smtClean="0">
              <a:solidFill>
                <a:schemeClr val="tx2"/>
              </a:solidFill>
            </a:endParaRPr>
          </a:p>
        </p:txBody>
      </p:sp>
      <p:cxnSp>
        <p:nvCxnSpPr>
          <p:cNvPr id="6" name="Curved Connector 5"/>
          <p:cNvCxnSpPr/>
          <p:nvPr/>
        </p:nvCxnSpPr>
        <p:spPr>
          <a:xfrm flipV="1">
            <a:off x="2627784" y="1612387"/>
            <a:ext cx="3443708" cy="594648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urved Connector 6"/>
          <p:cNvCxnSpPr/>
          <p:nvPr/>
        </p:nvCxnSpPr>
        <p:spPr>
          <a:xfrm>
            <a:off x="3008181" y="3353741"/>
            <a:ext cx="763227" cy="216024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5462" y="4847964"/>
            <a:ext cx="2095865" cy="1680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Curved Connector 12"/>
          <p:cNvCxnSpPr/>
          <p:nvPr/>
        </p:nvCxnSpPr>
        <p:spPr>
          <a:xfrm>
            <a:off x="2261073" y="5085184"/>
            <a:ext cx="3240358" cy="823369"/>
          </a:xfrm>
          <a:prstGeom prst="curved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54301">
            <a:off x="3917697" y="2671799"/>
            <a:ext cx="1964856" cy="174481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268760"/>
            <a:ext cx="1584176" cy="2112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9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8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r-FR" sz="2700" b="1" dirty="0" smtClean="0"/>
              <a:t>TEACHING KITCHEN /</a:t>
            </a:r>
            <a:r>
              <a:rPr lang="fr-FR" sz="2700" b="1" dirty="0" smtClean="0">
                <a:solidFill>
                  <a:schemeClr val="tx2"/>
                </a:solidFill>
              </a:rPr>
              <a:t>ATELIER PEDAGOGIQUE</a:t>
            </a:r>
            <a:r>
              <a:rPr lang="fr-FR" sz="2800" b="1" dirty="0" smtClean="0"/>
              <a:t/>
            </a:r>
            <a:br>
              <a:rPr lang="fr-FR" sz="2800" b="1" dirty="0" smtClean="0"/>
            </a:br>
            <a:endParaRPr lang="fr-FR" sz="2800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92656"/>
              </p:ext>
            </p:extLst>
          </p:nvPr>
        </p:nvGraphicFramePr>
        <p:xfrm>
          <a:off x="-1" y="404664"/>
          <a:ext cx="9175204" cy="6483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5697"/>
                <a:gridCol w="1800200"/>
                <a:gridCol w="3171512"/>
                <a:gridCol w="1074646"/>
                <a:gridCol w="1293149"/>
              </a:tblGrid>
              <a:tr h="408819">
                <a:tc gridSpan="5">
                  <a:txBody>
                    <a:bodyPr/>
                    <a:lstStyle/>
                    <a:p>
                      <a:r>
                        <a:rPr lang="fr-FR" dirty="0" smtClean="0"/>
                        <a:t>Date: 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                                          </a:t>
                      </a:r>
                      <a:r>
                        <a:rPr lang="fr-FR" dirty="0" smtClean="0"/>
                        <a:t>     Nom: BRUZZESE                          TEAM/EQUIPE: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919844"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>
                          <a:effectLst/>
                        </a:rPr>
                        <a:t>APPLICATION OF THE DAY</a:t>
                      </a:r>
                      <a:r>
                        <a:rPr lang="fr-FR" sz="1600" b="1" dirty="0" smtClean="0">
                          <a:solidFill>
                            <a:schemeClr val="tx2"/>
                          </a:solidFill>
                        </a:rPr>
                        <a:t>/APPLICATION 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2"/>
                          </a:solidFill>
                        </a:rPr>
                        <a:t>DU JOUR</a:t>
                      </a:r>
                      <a:endParaRPr lang="fr-FR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>
                          <a:solidFill>
                            <a:schemeClr val="tx1"/>
                          </a:solidFill>
                          <a:effectLst/>
                        </a:rPr>
                        <a:t>PRE-REQUISITE </a:t>
                      </a:r>
                      <a:r>
                        <a:rPr lang="fr-FR" sz="1600" b="1" dirty="0" smtClean="0">
                          <a:solidFill>
                            <a:schemeClr val="tx2"/>
                          </a:solidFill>
                        </a:rPr>
                        <a:t>PRES</a:t>
                      </a:r>
                      <a:r>
                        <a:rPr lang="fr-FR" sz="1600" b="1" baseline="0" dirty="0" smtClean="0">
                          <a:solidFill>
                            <a:schemeClr val="tx2"/>
                          </a:solidFill>
                        </a:rPr>
                        <a:t> REQUIS</a:t>
                      </a:r>
                      <a:endParaRPr lang="fr-FR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>
                          <a:effectLst/>
                        </a:rPr>
                        <a:t>TECHNIQUES</a:t>
                      </a:r>
                      <a:r>
                        <a:rPr lang="fr-CH" sz="1600" b="1" baseline="0" dirty="0" smtClean="0">
                          <a:effectLst/>
                        </a:rPr>
                        <a:t> OF THE DAY</a:t>
                      </a:r>
                      <a:endParaRPr lang="fr-FR" sz="1600" b="1" dirty="0" smtClean="0"/>
                    </a:p>
                    <a:p>
                      <a:pPr algn="ctr"/>
                      <a:r>
                        <a:rPr lang="fr-FR" sz="1600" b="1" dirty="0" smtClean="0"/>
                        <a:t> </a:t>
                      </a:r>
                      <a:r>
                        <a:rPr lang="fr-FR" sz="1600" b="1" dirty="0" smtClean="0">
                          <a:solidFill>
                            <a:schemeClr val="tx2"/>
                          </a:solidFill>
                        </a:rPr>
                        <a:t>TECHNIQUES</a:t>
                      </a:r>
                      <a:r>
                        <a:rPr lang="fr-FR" sz="1600" b="1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tx2"/>
                          </a:solidFill>
                        </a:rPr>
                        <a:t>DU</a:t>
                      </a:r>
                      <a:r>
                        <a:rPr lang="fr-FR" sz="1600" b="1" baseline="0" dirty="0" smtClean="0">
                          <a:solidFill>
                            <a:schemeClr val="tx2"/>
                          </a:solidFill>
                        </a:rPr>
                        <a:t> JOUR</a:t>
                      </a:r>
                      <a:endParaRPr lang="fr-FR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COOKING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CUISSON</a:t>
                      </a:r>
                      <a:endParaRPr lang="fr-F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MATERIALS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2"/>
                          </a:solidFill>
                        </a:rPr>
                        <a:t>MATERIELS</a:t>
                      </a:r>
                      <a:endParaRPr lang="fr-FR" sz="1600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5008040">
                <a:tc>
                  <a:txBody>
                    <a:bodyPr/>
                    <a:lstStyle/>
                    <a:p>
                      <a:pPr algn="ctr"/>
                      <a:endParaRPr lang="fr-FR" sz="1400" b="1" u="none" baseline="0" dirty="0" smtClean="0"/>
                    </a:p>
                    <a:p>
                      <a:pPr algn="ctr"/>
                      <a:r>
                        <a:rPr lang="fr-FR" sz="1400" b="1" i="1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fr-FR" sz="1800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800" b="1" u="non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400" b="1" u="non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b="1" u="non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fr-FR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fr-FR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724046" y="1807845"/>
            <a:ext cx="14511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b="1" dirty="0" smtClean="0"/>
              <a:t>-</a:t>
            </a:r>
            <a:r>
              <a:rPr lang="fr-CH" sz="1600" b="1" dirty="0" smtClean="0"/>
              <a:t>A </a:t>
            </a:r>
            <a:r>
              <a:rPr lang="fr-CH" sz="1600" b="1" dirty="0" err="1" smtClean="0"/>
              <a:t>carving</a:t>
            </a:r>
            <a:r>
              <a:rPr lang="fr-CH" sz="1600" b="1" dirty="0"/>
              <a:t> </a:t>
            </a:r>
            <a:r>
              <a:rPr lang="fr-CH" sz="1600" b="1" dirty="0" err="1" smtClean="0"/>
              <a:t>board</a:t>
            </a:r>
            <a:endParaRPr lang="fr-CH" sz="1600" b="1" dirty="0" smtClean="0"/>
          </a:p>
          <a:p>
            <a:pPr algn="ctr"/>
            <a:endParaRPr lang="fr-CH" sz="1600" b="1" dirty="0" smtClean="0"/>
          </a:p>
          <a:p>
            <a:pPr algn="ctr"/>
            <a:r>
              <a:rPr lang="fr-CH" sz="1600" b="1" dirty="0" smtClean="0"/>
              <a:t>-A </a:t>
            </a:r>
            <a:r>
              <a:rPr lang="fr-CH" sz="1600" b="1" dirty="0" err="1" smtClean="0"/>
              <a:t>saucepan</a:t>
            </a:r>
            <a:endParaRPr lang="fr-CH" sz="1600" b="1" dirty="0" smtClean="0"/>
          </a:p>
          <a:p>
            <a:pPr algn="ctr"/>
            <a:r>
              <a:rPr lang="fr-CH" sz="1600" b="1" dirty="0" smtClean="0"/>
              <a:t>-A pan</a:t>
            </a:r>
          </a:p>
          <a:p>
            <a:pPr algn="ctr"/>
            <a:endParaRPr lang="fr-CH" sz="1600" b="1" dirty="0" smtClean="0"/>
          </a:p>
          <a:p>
            <a:pPr algn="ctr"/>
            <a:r>
              <a:rPr lang="fr-CH" sz="1600" b="1" dirty="0" smtClean="0"/>
              <a:t>- A </a:t>
            </a:r>
            <a:r>
              <a:rPr lang="fr-CH" sz="1600" b="1" dirty="0" err="1" smtClean="0"/>
              <a:t>peeler</a:t>
            </a:r>
            <a:endParaRPr lang="fr-CH" sz="1600" b="1" dirty="0" smtClean="0"/>
          </a:p>
          <a:p>
            <a:pPr algn="ctr"/>
            <a:r>
              <a:rPr lang="fr-CH" sz="1600" b="1" dirty="0" smtClean="0"/>
              <a:t>-A </a:t>
            </a:r>
            <a:r>
              <a:rPr lang="fr-CH" sz="1600" b="1" dirty="0" err="1" smtClean="0"/>
              <a:t>paring</a:t>
            </a:r>
            <a:r>
              <a:rPr lang="fr-CH" sz="1600" b="1" dirty="0" smtClean="0"/>
              <a:t> </a:t>
            </a:r>
            <a:r>
              <a:rPr lang="fr-CH" sz="1600" b="1" dirty="0" err="1" smtClean="0"/>
              <a:t>knife</a:t>
            </a:r>
            <a:endParaRPr lang="fr-CH" sz="1600" b="1" dirty="0" smtClean="0"/>
          </a:p>
          <a:p>
            <a:pPr algn="ctr"/>
            <a:r>
              <a:rPr lang="fr-CH" sz="1600" b="1" dirty="0" smtClean="0"/>
              <a:t>-A </a:t>
            </a:r>
            <a:r>
              <a:rPr lang="fr-CH" sz="1600" b="1" dirty="0" err="1" smtClean="0"/>
              <a:t>chef’s</a:t>
            </a:r>
            <a:r>
              <a:rPr lang="fr-CH" sz="1600" b="1" dirty="0" smtClean="0"/>
              <a:t> </a:t>
            </a:r>
            <a:r>
              <a:rPr lang="fr-CH" sz="1600" b="1" dirty="0" err="1" smtClean="0"/>
              <a:t>knife</a:t>
            </a:r>
            <a:endParaRPr lang="fr-CH" sz="1600" b="1" dirty="0" smtClean="0"/>
          </a:p>
          <a:p>
            <a:pPr algn="ctr"/>
            <a:r>
              <a:rPr lang="fr-CH" sz="1600" b="1" dirty="0" smtClean="0"/>
              <a:t>-A </a:t>
            </a:r>
            <a:r>
              <a:rPr lang="fr-CH" sz="1600" b="1" dirty="0" err="1" smtClean="0"/>
              <a:t>spoon</a:t>
            </a:r>
            <a:endParaRPr lang="fr-CH" sz="1600" b="1" dirty="0" smtClean="0"/>
          </a:p>
          <a:p>
            <a:endParaRPr lang="fr-CH" dirty="0"/>
          </a:p>
        </p:txBody>
      </p:sp>
      <p:sp>
        <p:nvSpPr>
          <p:cNvPr id="7" name="TextBox 6"/>
          <p:cNvSpPr txBox="1"/>
          <p:nvPr/>
        </p:nvSpPr>
        <p:spPr>
          <a:xfrm>
            <a:off x="2014647" y="3520544"/>
            <a:ext cx="14444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fr-FR" sz="1600" b="1" dirty="0">
                <a:solidFill>
                  <a:schemeClr val="tx2"/>
                </a:solidFill>
              </a:rPr>
              <a:t>-</a:t>
            </a:r>
            <a:r>
              <a:rPr lang="fr-FR" sz="1600" b="1" dirty="0" err="1">
                <a:solidFill>
                  <a:schemeClr val="tx2"/>
                </a:solidFill>
              </a:rPr>
              <a:t>Prepare</a:t>
            </a:r>
            <a:r>
              <a:rPr lang="fr-FR" sz="1600" b="1" dirty="0">
                <a:solidFill>
                  <a:schemeClr val="tx2"/>
                </a:solidFill>
              </a:rPr>
              <a:t> </a:t>
            </a:r>
            <a:endParaRPr lang="fr-FR" sz="1600" b="1" dirty="0" smtClean="0">
              <a:solidFill>
                <a:schemeClr val="tx2"/>
              </a:solidFill>
            </a:endParaRPr>
          </a:p>
          <a:p>
            <a:pPr lvl="0" algn="ctr"/>
            <a:r>
              <a:rPr lang="fr-FR" sz="1600" b="1" dirty="0" smtClean="0">
                <a:solidFill>
                  <a:schemeClr val="tx2"/>
                </a:solidFill>
              </a:rPr>
              <a:t>the </a:t>
            </a:r>
            <a:r>
              <a:rPr lang="fr-FR" sz="1600" b="1" dirty="0" err="1" smtClean="0">
                <a:solidFill>
                  <a:schemeClr val="tx2"/>
                </a:solidFill>
              </a:rPr>
              <a:t>work</a:t>
            </a:r>
            <a:r>
              <a:rPr lang="fr-FR" sz="1600" b="1" dirty="0" smtClean="0">
                <a:solidFill>
                  <a:schemeClr val="tx2"/>
                </a:solidFill>
              </a:rPr>
              <a:t> place</a:t>
            </a:r>
          </a:p>
          <a:p>
            <a:pPr lvl="0" algn="ctr"/>
            <a:endParaRPr lang="fr-FR" sz="1600" b="1" dirty="0">
              <a:solidFill>
                <a:schemeClr val="tx2"/>
              </a:solidFill>
            </a:endParaRPr>
          </a:p>
          <a:p>
            <a:pPr lvl="0" algn="ctr"/>
            <a:r>
              <a:rPr lang="fr-FR" sz="1600" b="1" dirty="0" smtClean="0">
                <a:solidFill>
                  <a:schemeClr val="tx2"/>
                </a:solidFill>
              </a:rPr>
              <a:t>And the </a:t>
            </a:r>
            <a:r>
              <a:rPr lang="fr-FR" sz="1600" b="1" dirty="0" err="1" smtClean="0">
                <a:solidFill>
                  <a:schemeClr val="tx2"/>
                </a:solidFill>
              </a:rPr>
              <a:t>knife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7496" y="2262694"/>
            <a:ext cx="169879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tx2"/>
                </a:solidFill>
                <a:cs typeface="Times New Roman" pitchFamily="18" charset="0"/>
              </a:rPr>
              <a:t>-Identify different</a:t>
            </a:r>
          </a:p>
          <a:p>
            <a:pPr algn="ctr"/>
            <a:r>
              <a:rPr lang="en-US" sz="1600" b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areas </a:t>
            </a:r>
            <a:endParaRPr lang="en-US" sz="1600" b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 algn="ctr"/>
            <a:r>
              <a:rPr lang="en-US" sz="1600" b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and </a:t>
            </a:r>
            <a:r>
              <a:rPr lang="en-US" sz="1600" b="1" dirty="0" smtClean="0">
                <a:solidFill>
                  <a:schemeClr val="tx2"/>
                </a:solidFill>
                <a:cs typeface="Times New Roman" pitchFamily="18" charset="0"/>
              </a:rPr>
              <a:t>equipment</a:t>
            </a:r>
          </a:p>
          <a:p>
            <a:pPr algn="ctr"/>
            <a:r>
              <a:rPr lang="en-US" sz="1600" b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schemeClr val="tx2"/>
                </a:solidFill>
                <a:cs typeface="Times New Roman" pitchFamily="18" charset="0"/>
              </a:rPr>
              <a:t>in a kitchen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32638" y="4890646"/>
            <a:ext cx="9957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>
                <a:solidFill>
                  <a:schemeClr val="tx2"/>
                </a:solidFill>
              </a:rPr>
              <a:t>-Basic </a:t>
            </a:r>
            <a:r>
              <a:rPr lang="fr-CH" sz="1600" b="1" dirty="0" err="1">
                <a:solidFill>
                  <a:schemeClr val="tx2"/>
                </a:solidFill>
              </a:rPr>
              <a:t>cut</a:t>
            </a:r>
            <a:endParaRPr lang="fr-CH" sz="16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21593" y="6080793"/>
            <a:ext cx="23462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err="1" smtClean="0">
                <a:solidFill>
                  <a:srgbClr val="FF0000"/>
                </a:solidFill>
              </a:rPr>
              <a:t>Verify</a:t>
            </a:r>
            <a:r>
              <a:rPr lang="fr-CH" sz="1600" b="1" dirty="0" smtClean="0">
                <a:solidFill>
                  <a:srgbClr val="FF0000"/>
                </a:solidFill>
              </a:rPr>
              <a:t> </a:t>
            </a:r>
            <a:r>
              <a:rPr lang="fr-CH" sz="1600" b="1" dirty="0" smtClean="0">
                <a:solidFill>
                  <a:srgbClr val="FF0000"/>
                </a:solidFill>
              </a:rPr>
              <a:t> </a:t>
            </a:r>
            <a:r>
              <a:rPr lang="fr-CH" sz="1600" b="1" dirty="0" err="1" smtClean="0">
                <a:solidFill>
                  <a:srgbClr val="FF0000"/>
                </a:solidFill>
              </a:rPr>
              <a:t>potatoes</a:t>
            </a:r>
            <a:r>
              <a:rPr lang="fr-CH" sz="1600" b="1" dirty="0" smtClean="0">
                <a:solidFill>
                  <a:srgbClr val="FF0000"/>
                </a:solidFill>
              </a:rPr>
              <a:t>;</a:t>
            </a:r>
          </a:p>
          <a:p>
            <a:pPr algn="ctr"/>
            <a:r>
              <a:rPr lang="fr-CH" sz="1600" b="1" dirty="0" err="1"/>
              <a:t>p</a:t>
            </a:r>
            <a:r>
              <a:rPr lang="fr-CH" sz="1600" b="1" dirty="0" err="1" smtClean="0"/>
              <a:t>repare</a:t>
            </a:r>
            <a:r>
              <a:rPr lang="fr-CH" sz="1600" b="1" dirty="0"/>
              <a:t>,</a:t>
            </a:r>
            <a:r>
              <a:rPr lang="fr-CH" sz="1600" b="1" dirty="0" smtClean="0"/>
              <a:t> </a:t>
            </a:r>
            <a:r>
              <a:rPr lang="fr-CH" sz="1600" b="1" dirty="0" err="1" smtClean="0"/>
              <a:t>dress</a:t>
            </a:r>
            <a:r>
              <a:rPr lang="fr-CH" sz="1600" b="1" dirty="0" smtClean="0"/>
              <a:t> the starter</a:t>
            </a:r>
            <a:endParaRPr lang="fr-CH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600858" y="1799717"/>
            <a:ext cx="33602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smtClean="0"/>
              <a:t>Clean and </a:t>
            </a:r>
            <a:r>
              <a:rPr lang="fr-CH" sz="1600" b="1" dirty="0" err="1" smtClean="0">
                <a:solidFill>
                  <a:srgbClr val="FF0000"/>
                </a:solidFill>
              </a:rPr>
              <a:t>start</a:t>
            </a:r>
            <a:r>
              <a:rPr lang="fr-CH" sz="1600" b="1" dirty="0" smtClean="0">
                <a:solidFill>
                  <a:srgbClr val="FF0000"/>
                </a:solidFill>
              </a:rPr>
              <a:t> cooking the </a:t>
            </a:r>
            <a:r>
              <a:rPr lang="fr-CH" sz="1600" b="1" dirty="0" err="1" smtClean="0">
                <a:solidFill>
                  <a:srgbClr val="FF0000"/>
                </a:solidFill>
              </a:rPr>
              <a:t>potatoes</a:t>
            </a:r>
            <a:r>
              <a:rPr lang="fr-CH" sz="1600" b="1" dirty="0" smtClean="0">
                <a:solidFill>
                  <a:srgbClr val="FF0000"/>
                </a:solidFill>
              </a:rPr>
              <a:t>;</a:t>
            </a:r>
          </a:p>
          <a:p>
            <a:pPr algn="ctr"/>
            <a:r>
              <a:rPr lang="fr-CH" sz="1600" b="1" dirty="0" smtClean="0"/>
              <a:t>Clean on a cold water,</a:t>
            </a:r>
          </a:p>
          <a:p>
            <a:pPr algn="ctr"/>
            <a:r>
              <a:rPr lang="fr-CH" sz="1600" b="1" dirty="0" smtClean="0"/>
              <a:t>dry and </a:t>
            </a:r>
            <a:r>
              <a:rPr lang="fr-CH" sz="1600" b="1" dirty="0" err="1" smtClean="0"/>
              <a:t>choped</a:t>
            </a:r>
            <a:r>
              <a:rPr lang="fr-CH" sz="1600" b="1" dirty="0" smtClean="0"/>
              <a:t> </a:t>
            </a:r>
            <a:r>
              <a:rPr lang="fr-CH" sz="1600" b="1" dirty="0" err="1" smtClean="0"/>
              <a:t>fanely</a:t>
            </a:r>
            <a:r>
              <a:rPr lang="fr-CH" sz="1600" b="1" dirty="0" smtClean="0"/>
              <a:t> the </a:t>
            </a:r>
            <a:r>
              <a:rPr lang="fr-CH" sz="1600" b="1" dirty="0" err="1" smtClean="0"/>
              <a:t>herbs</a:t>
            </a:r>
            <a:r>
              <a:rPr lang="fr-CH" sz="1600" b="1" dirty="0" smtClean="0"/>
              <a:t>;</a:t>
            </a:r>
          </a:p>
          <a:p>
            <a:pPr algn="ctr"/>
            <a:r>
              <a:rPr lang="fr-CH" sz="1600" b="1" dirty="0" err="1" smtClean="0"/>
              <a:t>Persley,chervil</a:t>
            </a:r>
            <a:r>
              <a:rPr lang="fr-CH" sz="1600" b="1" dirty="0" smtClean="0"/>
              <a:t>;</a:t>
            </a:r>
          </a:p>
          <a:p>
            <a:pPr algn="ctr"/>
            <a:endParaRPr lang="fr-CH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67576" y="5003575"/>
            <a:ext cx="28627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sz="1600" b="1" dirty="0" err="1" smtClean="0">
                <a:solidFill>
                  <a:schemeClr val="tx2"/>
                </a:solidFill>
              </a:rPr>
              <a:t>Prepare</a:t>
            </a:r>
            <a:r>
              <a:rPr lang="fr-CH" sz="1600" b="1" dirty="0" smtClean="0">
                <a:solidFill>
                  <a:schemeClr val="tx2"/>
                </a:solidFill>
              </a:rPr>
              <a:t> the </a:t>
            </a:r>
            <a:r>
              <a:rPr lang="fr-CH" sz="1600" b="1" dirty="0" err="1" smtClean="0">
                <a:solidFill>
                  <a:schemeClr val="tx2"/>
                </a:solidFill>
              </a:rPr>
              <a:t>whiped</a:t>
            </a:r>
            <a:r>
              <a:rPr lang="fr-CH" sz="1600" b="1" dirty="0" smtClean="0">
                <a:solidFill>
                  <a:schemeClr val="tx2"/>
                </a:solidFill>
              </a:rPr>
              <a:t> </a:t>
            </a:r>
            <a:r>
              <a:rPr lang="fr-CH" sz="1600" b="1" dirty="0" err="1" smtClean="0">
                <a:solidFill>
                  <a:schemeClr val="tx2"/>
                </a:solidFill>
              </a:rPr>
              <a:t>cream</a:t>
            </a:r>
            <a:r>
              <a:rPr lang="fr-CH" sz="1600" b="1" dirty="0" smtClean="0">
                <a:solidFill>
                  <a:schemeClr val="tx2"/>
                </a:solidFill>
              </a:rPr>
              <a:t>, </a:t>
            </a:r>
            <a:r>
              <a:rPr lang="fr-CH" sz="1600" b="1" dirty="0" err="1" smtClean="0">
                <a:solidFill>
                  <a:schemeClr val="tx2"/>
                </a:solidFill>
              </a:rPr>
              <a:t>add</a:t>
            </a:r>
            <a:endParaRPr lang="fr-CH" sz="1600" b="1" dirty="0" smtClean="0">
              <a:solidFill>
                <a:schemeClr val="tx2"/>
              </a:solidFill>
            </a:endParaRPr>
          </a:p>
          <a:p>
            <a:pPr algn="ctr"/>
            <a:r>
              <a:rPr lang="fr-CH" sz="1600" b="1" dirty="0" err="1" smtClean="0">
                <a:solidFill>
                  <a:schemeClr val="tx2"/>
                </a:solidFill>
              </a:rPr>
              <a:t>salt</a:t>
            </a:r>
            <a:r>
              <a:rPr lang="fr-CH" sz="1600" b="1" dirty="0" smtClean="0">
                <a:solidFill>
                  <a:schemeClr val="tx2"/>
                </a:solidFill>
              </a:rPr>
              <a:t>, </a:t>
            </a:r>
            <a:r>
              <a:rPr lang="fr-CH" sz="1600" b="1" dirty="0" err="1" smtClean="0">
                <a:solidFill>
                  <a:schemeClr val="tx2"/>
                </a:solidFill>
              </a:rPr>
              <a:t>herbs</a:t>
            </a:r>
            <a:r>
              <a:rPr lang="fr-CH" sz="1600" b="1" dirty="0" smtClean="0">
                <a:solidFill>
                  <a:schemeClr val="tx2"/>
                </a:solidFill>
              </a:rPr>
              <a:t>;</a:t>
            </a:r>
          </a:p>
          <a:p>
            <a:pPr algn="ctr"/>
            <a:r>
              <a:rPr lang="fr-CH" sz="1600" b="1" dirty="0" err="1" smtClean="0">
                <a:solidFill>
                  <a:schemeClr val="tx2"/>
                </a:solidFill>
              </a:rPr>
              <a:t>fill</a:t>
            </a:r>
            <a:r>
              <a:rPr lang="fr-CH" sz="1600" b="1" dirty="0" smtClean="0">
                <a:solidFill>
                  <a:schemeClr val="tx2"/>
                </a:solidFill>
              </a:rPr>
              <a:t> the </a:t>
            </a:r>
            <a:r>
              <a:rPr lang="fr-CH" sz="1600" b="1" dirty="0" err="1" smtClean="0">
                <a:solidFill>
                  <a:schemeClr val="tx2"/>
                </a:solidFill>
              </a:rPr>
              <a:t>etivaz</a:t>
            </a:r>
            <a:r>
              <a:rPr lang="fr-CH" sz="1600" b="1" dirty="0" smtClean="0">
                <a:solidFill>
                  <a:schemeClr val="tx2"/>
                </a:solidFill>
              </a:rPr>
              <a:t> </a:t>
            </a:r>
            <a:r>
              <a:rPr lang="fr-CH" sz="1600" b="1" dirty="0" err="1" smtClean="0">
                <a:solidFill>
                  <a:schemeClr val="tx2"/>
                </a:solidFill>
              </a:rPr>
              <a:t>cheese</a:t>
            </a:r>
            <a:r>
              <a:rPr lang="fr-CH" sz="1600" b="1" dirty="0" smtClean="0"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fr-CH" sz="1600" b="1" dirty="0" smtClean="0">
                <a:solidFill>
                  <a:schemeClr val="tx2"/>
                </a:solidFill>
              </a:rPr>
              <a:t>put in a cold place.</a:t>
            </a:r>
            <a:endParaRPr lang="fr-CH" sz="1600" b="1" dirty="0">
              <a:solidFill>
                <a:schemeClr val="tx2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843" y="4469262"/>
            <a:ext cx="2199645" cy="2121959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525148" y="2887704"/>
            <a:ext cx="345338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err="1" smtClean="0">
                <a:solidFill>
                  <a:schemeClr val="tx2"/>
                </a:solidFill>
              </a:rPr>
              <a:t>Prepare</a:t>
            </a:r>
            <a:r>
              <a:rPr lang="fr-FR" sz="1600" b="1" dirty="0" smtClean="0">
                <a:solidFill>
                  <a:schemeClr val="tx2"/>
                </a:solidFill>
              </a:rPr>
              <a:t> the </a:t>
            </a:r>
            <a:r>
              <a:rPr lang="fr-FR" sz="1600" b="1" dirty="0" err="1" smtClean="0">
                <a:solidFill>
                  <a:schemeClr val="tx2"/>
                </a:solidFill>
              </a:rPr>
              <a:t>espuma</a:t>
            </a:r>
            <a:r>
              <a:rPr lang="fr-FR" sz="1600" b="1" dirty="0" smtClean="0">
                <a:solidFill>
                  <a:schemeClr val="tx2"/>
                </a:solidFill>
              </a:rPr>
              <a:t>: </a:t>
            </a:r>
            <a:r>
              <a:rPr lang="fr-FR" sz="1600" b="1" dirty="0" err="1" smtClean="0">
                <a:solidFill>
                  <a:schemeClr val="tx2"/>
                </a:solidFill>
              </a:rPr>
              <a:t>blend</a:t>
            </a:r>
            <a:r>
              <a:rPr lang="fr-FR" sz="1600" b="1" dirty="0" smtClean="0">
                <a:solidFill>
                  <a:schemeClr val="tx2"/>
                </a:solidFill>
              </a:rPr>
              <a:t> the </a:t>
            </a:r>
            <a:r>
              <a:rPr lang="fr-FR" sz="1600" b="1" dirty="0" err="1" smtClean="0">
                <a:solidFill>
                  <a:schemeClr val="tx2"/>
                </a:solidFill>
              </a:rPr>
              <a:t>cheese</a:t>
            </a:r>
            <a:endParaRPr lang="fr-FR" sz="1600" b="1" dirty="0">
              <a:solidFill>
                <a:schemeClr val="tx2"/>
              </a:solidFill>
            </a:endParaRPr>
          </a:p>
          <a:p>
            <a:pPr algn="ctr"/>
            <a:r>
              <a:rPr lang="fr-FR" sz="1600" b="1" dirty="0" err="1">
                <a:solidFill>
                  <a:schemeClr val="tx2"/>
                </a:solidFill>
              </a:rPr>
              <a:t>a</a:t>
            </a:r>
            <a:r>
              <a:rPr lang="fr-FR" sz="1600" b="1" dirty="0" err="1" smtClean="0">
                <a:solidFill>
                  <a:schemeClr val="tx2"/>
                </a:solidFill>
              </a:rPr>
              <a:t>dd</a:t>
            </a:r>
            <a:r>
              <a:rPr lang="fr-FR" sz="1600" b="1" dirty="0" smtClean="0">
                <a:solidFill>
                  <a:schemeClr val="tx2"/>
                </a:solidFill>
              </a:rPr>
              <a:t> </a:t>
            </a:r>
            <a:r>
              <a:rPr lang="fr-FR" sz="1600" b="1" dirty="0" smtClean="0">
                <a:solidFill>
                  <a:schemeClr val="tx2"/>
                </a:solidFill>
              </a:rPr>
              <a:t>the hot </a:t>
            </a:r>
            <a:r>
              <a:rPr lang="fr-FR" sz="1600" b="1" dirty="0" err="1" smtClean="0">
                <a:solidFill>
                  <a:schemeClr val="tx2"/>
                </a:solidFill>
              </a:rPr>
              <a:t>milk</a:t>
            </a:r>
            <a:r>
              <a:rPr lang="fr-FR" sz="1600" b="1" dirty="0" smtClean="0">
                <a:solidFill>
                  <a:schemeClr val="tx2"/>
                </a:solidFill>
              </a:rPr>
              <a:t>, and the hot </a:t>
            </a:r>
            <a:r>
              <a:rPr lang="fr-FR" sz="1600" b="1" dirty="0" err="1" smtClean="0">
                <a:solidFill>
                  <a:schemeClr val="tx2"/>
                </a:solidFill>
              </a:rPr>
              <a:t>cream</a:t>
            </a:r>
            <a:r>
              <a:rPr lang="fr-FR" sz="1600" b="1" dirty="0" smtClean="0">
                <a:solidFill>
                  <a:schemeClr val="tx2"/>
                </a:solidFill>
              </a:rPr>
              <a:t>,</a:t>
            </a:r>
          </a:p>
          <a:p>
            <a:pPr algn="ctr"/>
            <a:r>
              <a:rPr lang="fr-FR" sz="1600" b="1" dirty="0" err="1">
                <a:solidFill>
                  <a:schemeClr val="tx2"/>
                </a:solidFill>
              </a:rPr>
              <a:t>s</a:t>
            </a:r>
            <a:r>
              <a:rPr lang="fr-FR" sz="1600" b="1" dirty="0" err="1" smtClean="0">
                <a:solidFill>
                  <a:schemeClr val="tx2"/>
                </a:solidFill>
              </a:rPr>
              <a:t>eason</a:t>
            </a:r>
            <a:r>
              <a:rPr lang="fr-FR" sz="1600" b="1" dirty="0" smtClean="0">
                <a:solidFill>
                  <a:schemeClr val="tx2"/>
                </a:solidFill>
              </a:rPr>
              <a:t>.</a:t>
            </a:r>
          </a:p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 put in the Thermo Whip.</a:t>
            </a:r>
            <a:endParaRPr lang="fr-FR" sz="1600" dirty="0"/>
          </a:p>
          <a:p>
            <a:pPr algn="ctr"/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525145" y="3994125"/>
            <a:ext cx="333911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 smtClean="0"/>
              <a:t>Open the vacherin Mont d’or </a:t>
            </a:r>
            <a:r>
              <a:rPr lang="fr-FR" sz="1600" b="1" dirty="0" err="1" smtClean="0"/>
              <a:t>cheese</a:t>
            </a:r>
            <a:r>
              <a:rPr lang="fr-FR" sz="1600" b="1" dirty="0" smtClean="0"/>
              <a:t>;</a:t>
            </a:r>
          </a:p>
          <a:p>
            <a:pPr algn="ctr"/>
            <a:r>
              <a:rPr lang="fr-FR" sz="1600" b="1" dirty="0" err="1"/>
              <a:t>m</a:t>
            </a:r>
            <a:r>
              <a:rPr lang="fr-FR" sz="1600" b="1" dirty="0" err="1" smtClean="0"/>
              <a:t>ake</a:t>
            </a:r>
            <a:r>
              <a:rPr lang="fr-FR" sz="1600" b="1" dirty="0" smtClean="0"/>
              <a:t> </a:t>
            </a:r>
            <a:r>
              <a:rPr lang="fr-FR" sz="1600" b="1" dirty="0" smtClean="0"/>
              <a:t>a </a:t>
            </a:r>
            <a:r>
              <a:rPr lang="fr-FR" sz="1600" b="1" dirty="0" err="1" smtClean="0"/>
              <a:t>hole</a:t>
            </a:r>
            <a:r>
              <a:rPr lang="fr-FR" sz="1600" b="1" dirty="0" smtClean="0"/>
              <a:t> in middle,</a:t>
            </a:r>
          </a:p>
          <a:p>
            <a:pPr algn="ctr"/>
            <a:r>
              <a:rPr lang="fr-FR" sz="1600" b="1" dirty="0" smtClean="0"/>
              <a:t> </a:t>
            </a:r>
            <a:r>
              <a:rPr lang="fr-FR" sz="1600" b="1" dirty="0" err="1" smtClean="0"/>
              <a:t>add</a:t>
            </a:r>
            <a:r>
              <a:rPr lang="fr-FR" sz="1600" b="1" dirty="0" smtClean="0"/>
              <a:t> white </a:t>
            </a:r>
            <a:r>
              <a:rPr lang="fr-FR" sz="1600" b="1" dirty="0" err="1" smtClean="0"/>
              <a:t>wine</a:t>
            </a:r>
            <a:r>
              <a:rPr lang="fr-FR" sz="1600" b="1" dirty="0" smtClean="0"/>
              <a:t>.</a:t>
            </a:r>
          </a:p>
          <a:p>
            <a:pPr algn="ctr"/>
            <a:r>
              <a:rPr lang="fr-FR" sz="1600" b="1" dirty="0" smtClean="0">
                <a:solidFill>
                  <a:srgbClr val="FF0000"/>
                </a:solidFill>
              </a:rPr>
              <a:t>Start cooking in the </a:t>
            </a:r>
            <a:r>
              <a:rPr lang="fr-FR" sz="1600" b="1" dirty="0" err="1" smtClean="0">
                <a:solidFill>
                  <a:srgbClr val="FF0000"/>
                </a:solidFill>
              </a:rPr>
              <a:t>oven</a:t>
            </a:r>
            <a:r>
              <a:rPr lang="fr-FR" sz="1600" b="1" dirty="0" smtClean="0">
                <a:solidFill>
                  <a:srgbClr val="FF0000"/>
                </a:solidFill>
              </a:rPr>
              <a:t>.</a:t>
            </a:r>
            <a:endParaRPr lang="fr-FR" sz="1600" b="1" dirty="0">
              <a:solidFill>
                <a:srgbClr val="FF0000"/>
              </a:solidFill>
            </a:endParaRPr>
          </a:p>
        </p:txBody>
      </p:sp>
      <p:cxnSp>
        <p:nvCxnSpPr>
          <p:cNvPr id="28" name="Connecteur droit avec flèche 27"/>
          <p:cNvCxnSpPr/>
          <p:nvPr/>
        </p:nvCxnSpPr>
        <p:spPr>
          <a:xfrm flipV="1">
            <a:off x="6011160" y="5542184"/>
            <a:ext cx="949913" cy="191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6961073" y="3239006"/>
            <a:ext cx="903592" cy="1990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5" name="Connecteur en arc 34"/>
          <p:cNvCxnSpPr/>
          <p:nvPr/>
        </p:nvCxnSpPr>
        <p:spPr>
          <a:xfrm rot="16200000" flipH="1">
            <a:off x="6435186" y="4525478"/>
            <a:ext cx="1787185" cy="1204433"/>
          </a:xfrm>
          <a:prstGeom prst="curvedConnector3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ZoneTexte 37"/>
          <p:cNvSpPr txBox="1"/>
          <p:nvPr/>
        </p:nvSpPr>
        <p:spPr>
          <a:xfrm>
            <a:off x="6764843" y="2060848"/>
            <a:ext cx="1242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« A 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l’anglaise »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39346" y="2253726"/>
            <a:ext cx="1224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i="1" dirty="0"/>
              <a:t>Appenzell  </a:t>
            </a:r>
            <a:endParaRPr lang="fr-FR" b="1" i="1" dirty="0" smtClean="0"/>
          </a:p>
          <a:p>
            <a:pPr algn="ctr"/>
            <a:r>
              <a:rPr lang="fr-FR" b="1" i="1" dirty="0" err="1" smtClean="0"/>
              <a:t>cheese</a:t>
            </a:r>
            <a:endParaRPr lang="fr-FR" b="1" i="1" dirty="0"/>
          </a:p>
          <a:p>
            <a:pPr algn="ctr"/>
            <a:r>
              <a:rPr lang="fr-FR" b="1" i="1" dirty="0"/>
              <a:t>In </a:t>
            </a:r>
            <a:r>
              <a:rPr lang="fr-FR" b="1" i="1" dirty="0" err="1"/>
              <a:t>espuma</a:t>
            </a:r>
            <a:endParaRPr lang="fr-FR" b="1" i="1" dirty="0"/>
          </a:p>
        </p:txBody>
      </p:sp>
      <p:sp>
        <p:nvSpPr>
          <p:cNvPr id="41" name="ZoneTexte 40"/>
          <p:cNvSpPr txBox="1"/>
          <p:nvPr/>
        </p:nvSpPr>
        <p:spPr>
          <a:xfrm>
            <a:off x="121082" y="3520544"/>
            <a:ext cx="16606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i="1" dirty="0" err="1"/>
              <a:t>Swiss</a:t>
            </a:r>
            <a:r>
              <a:rPr lang="fr-FR" b="1" i="1" dirty="0"/>
              <a:t> </a:t>
            </a:r>
            <a:r>
              <a:rPr lang="fr-FR" b="1" i="1" dirty="0" err="1"/>
              <a:t>cheese</a:t>
            </a:r>
            <a:r>
              <a:rPr lang="fr-FR" b="1" i="1" dirty="0"/>
              <a:t> </a:t>
            </a:r>
            <a:endParaRPr lang="fr-FR" b="1" i="1" dirty="0" smtClean="0"/>
          </a:p>
          <a:p>
            <a:pPr algn="ctr"/>
            <a:r>
              <a:rPr lang="fr-FR" b="1" i="1" dirty="0" smtClean="0"/>
              <a:t>cannelloni</a:t>
            </a:r>
            <a:endParaRPr lang="fr-FR" b="1" i="1" dirty="0"/>
          </a:p>
          <a:p>
            <a:pPr algn="ctr"/>
            <a:r>
              <a:rPr lang="fr-FR" b="1" i="1" dirty="0"/>
              <a:t>(</a:t>
            </a:r>
            <a:r>
              <a:rPr lang="fr-FR" b="1" i="1" dirty="0" err="1"/>
              <a:t>Called</a:t>
            </a:r>
            <a:r>
              <a:rPr lang="fr-FR" b="1" i="1" dirty="0"/>
              <a:t> </a:t>
            </a:r>
            <a:r>
              <a:rPr lang="fr-FR" b="1" i="1" dirty="0" err="1"/>
              <a:t>Ethivaz</a:t>
            </a:r>
            <a:r>
              <a:rPr lang="fr-FR" b="1" i="1" dirty="0"/>
              <a:t>)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57648" y="4979364"/>
            <a:ext cx="17234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fr-FR" b="1" i="1" dirty="0"/>
              <a:t>Mont D’or </a:t>
            </a:r>
            <a:endParaRPr lang="fr-FR" b="1" i="1" dirty="0" smtClean="0"/>
          </a:p>
          <a:p>
            <a:pPr lvl="0" algn="ctr"/>
            <a:r>
              <a:rPr lang="fr-FR" b="1" i="1" dirty="0" smtClean="0"/>
              <a:t>Vacherin </a:t>
            </a:r>
            <a:r>
              <a:rPr lang="fr-FR" b="1" i="1" dirty="0" err="1"/>
              <a:t>cheese</a:t>
            </a:r>
            <a:endParaRPr lang="fr-FR" b="1" i="1" dirty="0"/>
          </a:p>
          <a:p>
            <a:pPr lvl="0" algn="ctr"/>
            <a:r>
              <a:rPr lang="fr-FR" b="1" i="1" dirty="0"/>
              <a:t>a</a:t>
            </a:r>
            <a:r>
              <a:rPr lang="fr-FR" b="1" i="1" dirty="0" smtClean="0"/>
              <a:t>nd </a:t>
            </a:r>
            <a:r>
              <a:rPr lang="fr-FR" b="1" i="1" dirty="0" err="1"/>
              <a:t>potatoes</a:t>
            </a:r>
            <a:endParaRPr lang="fr-FR" b="1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6864264" y="2770737"/>
            <a:ext cx="958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</a:rPr>
              <a:t>r</a:t>
            </a:r>
            <a:r>
              <a:rPr lang="fr-FR" b="1" dirty="0" err="1" smtClean="0">
                <a:solidFill>
                  <a:srgbClr val="FF0000"/>
                </a:solidFill>
              </a:rPr>
              <a:t>oasting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61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/>
      <p:bldP spid="7" grpId="0"/>
      <p:bldP spid="8" grpId="0"/>
      <p:bldP spid="19" grpId="0"/>
      <p:bldP spid="3" grpId="0"/>
      <p:bldP spid="6" grpId="0"/>
      <p:bldP spid="10" grpId="0"/>
      <p:bldP spid="11" grpId="0"/>
      <p:bldP spid="24" grpId="0"/>
      <p:bldP spid="38" grpId="0"/>
      <p:bldP spid="40" grpId="0"/>
      <p:bldP spid="41" grpId="0"/>
      <p:bldP spid="43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44" y="116632"/>
            <a:ext cx="8820472" cy="57606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fr-CH" sz="3200" b="1" dirty="0" smtClean="0"/>
              <a:t>PEDAGOGIQUE KITCHEN /</a:t>
            </a:r>
            <a:r>
              <a:rPr lang="fr-CH" sz="3200" b="1" dirty="0" smtClean="0">
                <a:solidFill>
                  <a:schemeClr val="accent1"/>
                </a:solidFill>
              </a:rPr>
              <a:t>CUISINE PEDAGOGIQUE</a:t>
            </a:r>
            <a:endParaRPr lang="fr-CH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880158"/>
              </p:ext>
            </p:extLst>
          </p:nvPr>
        </p:nvGraphicFramePr>
        <p:xfrm>
          <a:off x="144363" y="1128881"/>
          <a:ext cx="8856984" cy="5370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84"/>
              </a:tblGrid>
              <a:tr h="830477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830477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830477">
                <a:tc>
                  <a:txBody>
                    <a:bodyPr/>
                    <a:lstStyle/>
                    <a:p>
                      <a:pPr algn="ctr"/>
                      <a:endParaRPr lang="fr-CH" dirty="0"/>
                    </a:p>
                  </a:txBody>
                  <a:tcPr/>
                </a:tc>
              </a:tr>
              <a:tr h="1217656">
                <a:tc>
                  <a:txBody>
                    <a:bodyPr/>
                    <a:lstStyle/>
                    <a:p>
                      <a:endParaRPr lang="fr-CH" dirty="0" smtClean="0"/>
                    </a:p>
                    <a:p>
                      <a:endParaRPr lang="fr-CH" dirty="0" smtClean="0"/>
                    </a:p>
                    <a:p>
                      <a:endParaRPr lang="fr-CH" dirty="0"/>
                    </a:p>
                  </a:txBody>
                  <a:tcPr/>
                </a:tc>
              </a:tr>
              <a:tr h="830477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  <a:tr h="830477">
                <a:tc>
                  <a:txBody>
                    <a:bodyPr/>
                    <a:lstStyle/>
                    <a:p>
                      <a:endParaRPr lang="fr-C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7544" y="2892716"/>
            <a:ext cx="79225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CH" sz="2800" b="1" dirty="0" err="1">
                <a:solidFill>
                  <a:prstClr val="black"/>
                </a:solidFill>
              </a:rPr>
              <a:t>Hygiene</a:t>
            </a:r>
            <a:r>
              <a:rPr lang="fr-CH" sz="2800" b="1" dirty="0">
                <a:solidFill>
                  <a:prstClr val="black"/>
                </a:solidFill>
              </a:rPr>
              <a:t> and </a:t>
            </a:r>
            <a:r>
              <a:rPr lang="fr-CH" sz="2800" b="1" dirty="0" err="1">
                <a:solidFill>
                  <a:prstClr val="black"/>
                </a:solidFill>
              </a:rPr>
              <a:t>work</a:t>
            </a:r>
            <a:r>
              <a:rPr lang="fr-CH" sz="2800" b="1" dirty="0">
                <a:solidFill>
                  <a:prstClr val="black"/>
                </a:solidFill>
              </a:rPr>
              <a:t>-post / </a:t>
            </a:r>
            <a:r>
              <a:rPr lang="fr-CH" sz="2800" b="1" dirty="0">
                <a:solidFill>
                  <a:schemeClr val="accent2">
                    <a:lumMod val="75000"/>
                  </a:schemeClr>
                </a:solidFill>
              </a:rPr>
              <a:t>Hygiène et poste de travail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78666" y="5661248"/>
            <a:ext cx="66877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fr-CH" sz="2800" b="1" dirty="0">
                <a:solidFill>
                  <a:prstClr val="black"/>
                </a:solidFill>
              </a:rPr>
              <a:t>The HACCP </a:t>
            </a:r>
            <a:r>
              <a:rPr lang="fr-CH" sz="2800" b="1" dirty="0" err="1" smtClean="0">
                <a:solidFill>
                  <a:prstClr val="black"/>
                </a:solidFill>
              </a:rPr>
              <a:t>method</a:t>
            </a:r>
            <a:r>
              <a:rPr lang="fr-CH" sz="2800" b="1" dirty="0" smtClean="0">
                <a:solidFill>
                  <a:prstClr val="black"/>
                </a:solidFill>
              </a:rPr>
              <a:t>, </a:t>
            </a:r>
            <a:r>
              <a:rPr lang="fr-CH" sz="2800" b="1" dirty="0" err="1">
                <a:solidFill>
                  <a:prstClr val="black"/>
                </a:solidFill>
              </a:rPr>
              <a:t>checking</a:t>
            </a:r>
            <a:r>
              <a:rPr lang="fr-CH" sz="2800" b="1" dirty="0">
                <a:solidFill>
                  <a:prstClr val="black"/>
                </a:solidFill>
              </a:rPr>
              <a:t> </a:t>
            </a:r>
            <a:r>
              <a:rPr lang="fr-CH" sz="2800" b="1" dirty="0" smtClean="0">
                <a:solidFill>
                  <a:prstClr val="black"/>
                </a:solidFill>
              </a:rPr>
              <a:t>and </a:t>
            </a:r>
            <a:r>
              <a:rPr lang="fr-CH" sz="2800" b="1" dirty="0" err="1" smtClean="0">
                <a:solidFill>
                  <a:prstClr val="black"/>
                </a:solidFill>
              </a:rPr>
              <a:t>cleaning</a:t>
            </a:r>
            <a:r>
              <a:rPr lang="fr-CH" sz="2800" b="1" dirty="0" smtClean="0">
                <a:solidFill>
                  <a:prstClr val="black"/>
                </a:solidFill>
              </a:rPr>
              <a:t>  </a:t>
            </a:r>
            <a:endParaRPr lang="fr-CH" sz="2800" b="1" dirty="0">
              <a:solidFill>
                <a:prstClr val="black"/>
              </a:solidFill>
            </a:endParaRPr>
          </a:p>
          <a:p>
            <a:pPr lvl="0" algn="ctr"/>
            <a:r>
              <a:rPr lang="fr-CH" sz="2800" b="1" smtClean="0">
                <a:solidFill>
                  <a:srgbClr val="C0504D">
                    <a:lumMod val="75000"/>
                  </a:srgbClr>
                </a:solidFill>
              </a:rPr>
              <a:t>Méthode </a:t>
            </a:r>
            <a:r>
              <a:rPr lang="fr-CH" sz="2800" b="1" dirty="0">
                <a:solidFill>
                  <a:srgbClr val="C0504D">
                    <a:lumMod val="75000"/>
                  </a:srgbClr>
                </a:solidFill>
              </a:rPr>
              <a:t>HACCP </a:t>
            </a:r>
            <a:r>
              <a:rPr lang="fr-CH" sz="2800" b="1" dirty="0" smtClean="0">
                <a:solidFill>
                  <a:srgbClr val="C0504D">
                    <a:lumMod val="75000"/>
                  </a:srgbClr>
                </a:solidFill>
              </a:rPr>
              <a:t>vérification </a:t>
            </a:r>
            <a:r>
              <a:rPr lang="fr-CH" sz="2800" b="1" dirty="0">
                <a:solidFill>
                  <a:srgbClr val="C0504D">
                    <a:lumMod val="75000"/>
                  </a:srgbClr>
                </a:solidFill>
              </a:rPr>
              <a:t>et </a:t>
            </a:r>
            <a:r>
              <a:rPr lang="fr-CH" sz="2800" b="1" dirty="0" smtClean="0">
                <a:solidFill>
                  <a:srgbClr val="C0504D">
                    <a:lumMod val="75000"/>
                  </a:srgbClr>
                </a:solidFill>
              </a:rPr>
              <a:t>nettoyage</a:t>
            </a:r>
            <a:endParaRPr lang="fr-CH" sz="2800" b="1" dirty="0">
              <a:solidFill>
                <a:srgbClr val="C0504D">
                  <a:lumMod val="75000"/>
                </a:srgb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2429" y="1052736"/>
            <a:ext cx="7284110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endParaRPr lang="fr-CH" sz="2400" b="1" dirty="0">
              <a:solidFill>
                <a:srgbClr val="C0504D">
                  <a:lumMod val="75000"/>
                </a:srgbClr>
              </a:solidFill>
            </a:endParaRPr>
          </a:p>
          <a:p>
            <a:pPr lvl="0" algn="ctr"/>
            <a:r>
              <a:rPr lang="fr-CH" sz="2800" b="1" dirty="0" err="1">
                <a:solidFill>
                  <a:prstClr val="black"/>
                </a:solidFill>
              </a:rPr>
              <a:t>Punctuality</a:t>
            </a:r>
            <a:r>
              <a:rPr lang="fr-CH" sz="2800" b="1" dirty="0">
                <a:solidFill>
                  <a:prstClr val="black"/>
                </a:solidFill>
              </a:rPr>
              <a:t> and </a:t>
            </a:r>
            <a:r>
              <a:rPr lang="fr-CH" sz="2800" b="1" dirty="0" err="1">
                <a:solidFill>
                  <a:prstClr val="black"/>
                </a:solidFill>
              </a:rPr>
              <a:t>dresscode</a:t>
            </a:r>
            <a:r>
              <a:rPr lang="fr-CH" sz="2800" b="1" dirty="0">
                <a:solidFill>
                  <a:prstClr val="black"/>
                </a:solidFill>
              </a:rPr>
              <a:t>/</a:t>
            </a:r>
            <a:r>
              <a:rPr lang="fr-CH" sz="2800" b="1" dirty="0">
                <a:solidFill>
                  <a:srgbClr val="C0504D">
                    <a:lumMod val="75000"/>
                  </a:srgbClr>
                </a:solidFill>
              </a:rPr>
              <a:t>Ponctualité et tenue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2112050"/>
            <a:ext cx="8110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fr-CH" sz="2800" b="1" dirty="0" err="1">
                <a:solidFill>
                  <a:prstClr val="black"/>
                </a:solidFill>
              </a:rPr>
              <a:t>Regulations</a:t>
            </a:r>
            <a:r>
              <a:rPr lang="fr-CH" sz="2800" b="1" dirty="0">
                <a:solidFill>
                  <a:prstClr val="black"/>
                </a:solidFill>
              </a:rPr>
              <a:t> and </a:t>
            </a:r>
            <a:r>
              <a:rPr lang="fr-CH" sz="2800" b="1" dirty="0" err="1">
                <a:solidFill>
                  <a:prstClr val="black"/>
                </a:solidFill>
              </a:rPr>
              <a:t>safety</a:t>
            </a:r>
            <a:r>
              <a:rPr lang="fr-CH" sz="2800" b="1" dirty="0">
                <a:solidFill>
                  <a:prstClr val="black"/>
                </a:solidFill>
              </a:rPr>
              <a:t>/</a:t>
            </a:r>
            <a:r>
              <a:rPr lang="fr-CH" sz="2800" b="1" dirty="0">
                <a:solidFill>
                  <a:srgbClr val="C0504D">
                    <a:lumMod val="75000"/>
                  </a:srgbClr>
                </a:solidFill>
              </a:rPr>
              <a:t>Attitude et posture en cuisine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40788" y="321297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H" dirty="0"/>
          </a:p>
        </p:txBody>
      </p:sp>
      <p:sp>
        <p:nvSpPr>
          <p:cNvPr id="5" name="ZoneTexte 4"/>
          <p:cNvSpPr txBox="1"/>
          <p:nvPr/>
        </p:nvSpPr>
        <p:spPr>
          <a:xfrm>
            <a:off x="3995936" y="692696"/>
            <a:ext cx="1453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EVALUATION </a:t>
            </a:r>
            <a:endParaRPr lang="fr-FR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1670819" y="3717032"/>
            <a:ext cx="57034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 Simple </a:t>
            </a:r>
            <a:r>
              <a:rPr lang="en-US" sz="2800" b="1" dirty="0"/>
              <a:t>and complex </a:t>
            </a:r>
            <a:r>
              <a:rPr lang="en-US" sz="2800" b="1" dirty="0" smtClean="0"/>
              <a:t>techniques</a:t>
            </a:r>
            <a:endParaRPr lang="fr-FR" sz="2800" b="1" dirty="0"/>
          </a:p>
          <a:p>
            <a:pPr algn="ctr"/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Les techniques simples et complexes 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77685" y="4707141"/>
            <a:ext cx="60083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/>
              <a:t>Cookings</a:t>
            </a:r>
            <a:r>
              <a:rPr lang="en-US" sz="2800" b="1" dirty="0" smtClean="0"/>
              <a:t>, </a:t>
            </a:r>
            <a:r>
              <a:rPr lang="en-US" sz="2800" b="1" dirty="0"/>
              <a:t>finishes and </a:t>
            </a:r>
            <a:r>
              <a:rPr lang="en-US" sz="2800" b="1" dirty="0" smtClean="0"/>
              <a:t>training</a:t>
            </a:r>
            <a:endParaRPr lang="fr-FR" sz="2800" b="1" dirty="0"/>
          </a:p>
          <a:p>
            <a:pPr algn="ctr"/>
            <a:r>
              <a:rPr lang="fr-FR" sz="2800" b="1" dirty="0" smtClean="0">
                <a:solidFill>
                  <a:schemeClr val="accent2">
                    <a:lumMod val="75000"/>
                  </a:schemeClr>
                </a:solidFill>
              </a:rPr>
              <a:t>Les cuissons les finitions et le dressage</a:t>
            </a:r>
            <a:endParaRPr lang="fr-F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30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3" grpId="0"/>
      <p:bldP spid="7" grpId="0"/>
      <p:bldP spid="5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7590</TotalTime>
  <Words>315</Words>
  <Application>Microsoft Office PowerPoint</Application>
  <PresentationFormat>Affichage à l'écran (4:3)</PresentationFormat>
  <Paragraphs>137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Office Theme</vt:lpstr>
      <vt:lpstr>Présentation PowerPoint</vt:lpstr>
      <vt:lpstr>TEACHING KITCHEN /ATELIER PEDAGOGIQUE </vt:lpstr>
      <vt:lpstr>PEDAGOGIQUE KITCHEN /CUISINE PEDAGOGIQUE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PEDAGOGIQUE</dc:title>
  <dc:creator>BOB</dc:creator>
  <cp:lastModifiedBy>Bob</cp:lastModifiedBy>
  <cp:revision>682</cp:revision>
  <cp:lastPrinted>2013-11-15T13:27:55Z</cp:lastPrinted>
  <dcterms:created xsi:type="dcterms:W3CDTF">2013-08-28T17:53:59Z</dcterms:created>
  <dcterms:modified xsi:type="dcterms:W3CDTF">2016-02-27T12:57:53Z</dcterms:modified>
</cp:coreProperties>
</file>