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64" r:id="rId3"/>
    <p:sldId id="257" r:id="rId4"/>
    <p:sldId id="262" r:id="rId5"/>
    <p:sldId id="265" r:id="rId6"/>
    <p:sldId id="258" r:id="rId7"/>
    <p:sldId id="259" r:id="rId8"/>
    <p:sldId id="261" r:id="rId9"/>
    <p:sldId id="266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52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76C7B-9FFD-4EC8-98F9-2F771E9C0652}" type="datetimeFigureOut">
              <a:rPr lang="fr-FR"/>
              <a:pPr/>
              <a:t>09/05/2013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319D9-9E45-465C-9C30-CE0E4D1EFE0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95133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15800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272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99051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1983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57552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77102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32937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97330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22589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319D9-9E45-465C-9C30-CE0E4D1EFE01}" type="slidenum">
              <a:rPr lang="fr-FR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23431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F48DEAE-8196-43F5-AE9A-04AC697BE493}" type="datetimeFigureOut">
              <a:rPr lang="fr-FR" smtClean="0"/>
              <a:pPr/>
              <a:t>09/05/2013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E112DFE-BAD4-4562-92A0-0EF800400A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992888" cy="1728192"/>
          </a:xfrm>
        </p:spPr>
        <p:txBody>
          <a:bodyPr>
            <a:normAutofit/>
          </a:bodyPr>
          <a:lstStyle/>
          <a:p>
            <a:r>
              <a:rPr lang="fr-FR" sz="4000" dirty="0" smtClean="0">
                <a:latin typeface="Comic Sans MS" pitchFamily="66" charset="0"/>
              </a:rPr>
              <a:t>APPROFONDISSEMENT PROFESSIONNEL REGIONAL</a:t>
            </a:r>
            <a:endParaRPr lang="fr-FR" sz="4000" dirty="0">
              <a:latin typeface="Comic Sans MS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4005064"/>
            <a:ext cx="8640960" cy="1080120"/>
          </a:xfrm>
        </p:spPr>
        <p:txBody>
          <a:bodyPr>
            <a:no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latin typeface="Comic Sans MS" pitchFamily="66" charset="0"/>
              </a:rPr>
              <a:t>Amélioration des </a:t>
            </a:r>
            <a:r>
              <a:rPr lang="fr-FR" sz="2800" dirty="0">
                <a:solidFill>
                  <a:schemeClr val="bg1"/>
                </a:solidFill>
                <a:latin typeface="Comic Sans MS" pitchFamily="66" charset="0"/>
              </a:rPr>
              <a:t>t</a:t>
            </a:r>
            <a:r>
              <a:rPr lang="fr-FR" sz="2800" dirty="0" smtClean="0">
                <a:solidFill>
                  <a:schemeClr val="bg1"/>
                </a:solidFill>
                <a:latin typeface="Comic Sans MS" pitchFamily="66" charset="0"/>
              </a:rPr>
              <a:t>echniques de vente,  relationnelles et de communication en réception</a:t>
            </a:r>
            <a:endParaRPr lang="fr-FR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734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352928" cy="1872208"/>
          </a:xfrm>
        </p:spPr>
        <p:txBody>
          <a:bodyPr/>
          <a:lstStyle/>
          <a:p>
            <a:r>
              <a:rPr lang="fr-FR" sz="4000" dirty="0">
                <a:latin typeface="Comic Sans MS" pitchFamily="66" charset="0"/>
              </a:rPr>
              <a:t>Nous vous remercions de votre </a:t>
            </a:r>
            <a:r>
              <a:rPr lang="fr-FR" sz="4000" dirty="0" smtClean="0">
                <a:latin typeface="Comic Sans MS" pitchFamily="66" charset="0"/>
              </a:rPr>
              <a:t>attention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467544" y="3429000"/>
            <a:ext cx="8208912" cy="28803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fr-FR" sz="2800" dirty="0" smtClean="0"/>
          </a:p>
          <a:p>
            <a:pPr algn="ctr">
              <a:buFont typeface="Wingdings" pitchFamily="2" charset="2"/>
              <a:buChar char="v"/>
            </a:pPr>
            <a:r>
              <a:rPr lang="fr-FR" sz="3400" b="1" dirty="0" smtClean="0">
                <a:latin typeface="Comic Sans MS" pitchFamily="66" charset="0"/>
              </a:rPr>
              <a:t>Perrine DEHOUCK </a:t>
            </a:r>
          </a:p>
          <a:p>
            <a:pPr algn="ctr">
              <a:buFont typeface="Wingdings" pitchFamily="2" charset="2"/>
              <a:buChar char="v"/>
            </a:pPr>
            <a:r>
              <a:rPr lang="fr-FR" sz="3400" b="1" dirty="0" smtClean="0">
                <a:latin typeface="Comic Sans MS" pitchFamily="66" charset="0"/>
              </a:rPr>
              <a:t> Nadège SELBONNE</a:t>
            </a:r>
          </a:p>
          <a:p>
            <a:pPr>
              <a:buNone/>
            </a:pPr>
            <a:endParaRPr lang="fr-FR" sz="34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fr-FR" sz="4500" b="1" dirty="0" smtClean="0">
                <a:solidFill>
                  <a:schemeClr val="bg1"/>
                </a:solidFill>
                <a:latin typeface="Comic Sans MS" pitchFamily="66" charset="0"/>
              </a:rPr>
              <a:t>BTS responsable de l’hébergement </a:t>
            </a:r>
            <a:endParaRPr lang="fr-FR" sz="45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fr-FR" sz="4500" b="1" dirty="0" smtClean="0">
                <a:solidFill>
                  <a:schemeClr val="bg1"/>
                </a:solidFill>
                <a:latin typeface="Comic Sans MS" pitchFamily="66" charset="0"/>
              </a:rPr>
              <a:t>à référentiel commun européen</a:t>
            </a:r>
          </a:p>
          <a:p>
            <a:pPr algn="ctr">
              <a:buNone/>
            </a:pPr>
            <a:endParaRPr lang="fr-F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None/>
            </a:pPr>
            <a:r>
              <a:rPr lang="fr-FR" sz="4500" b="1" dirty="0" smtClean="0">
                <a:solidFill>
                  <a:schemeClr val="bg1"/>
                </a:solidFill>
                <a:latin typeface="Comic Sans MS" pitchFamily="66" charset="0"/>
              </a:rPr>
              <a:t>Session 2013</a:t>
            </a:r>
          </a:p>
          <a:p>
            <a:pPr>
              <a:buNone/>
            </a:pPr>
            <a:endParaRPr lang="fr-F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algn="just"/>
            <a:r>
              <a:rPr lang="fr-FR" sz="2600" dirty="0">
                <a:latin typeface="Comic Sans MS" pitchFamily="66" charset="0"/>
              </a:rPr>
              <a:t>Cet approfondissement professionnel s’inscrit dans le cadre d’un projet complémentaire de formation. </a:t>
            </a:r>
          </a:p>
          <a:p>
            <a:pPr marL="0" indent="0" algn="just">
              <a:buNone/>
            </a:pPr>
            <a:endParaRPr lang="fr-FR" sz="2600" dirty="0">
              <a:latin typeface="Comic Sans MS" pitchFamily="66" charset="0"/>
            </a:endParaRPr>
          </a:p>
          <a:p>
            <a:pPr algn="just"/>
            <a:r>
              <a:rPr lang="fr-FR" sz="2600" dirty="0">
                <a:solidFill>
                  <a:srgbClr val="000000"/>
                </a:solidFill>
                <a:latin typeface="Comic Sans MS" pitchFamily="66" charset="0"/>
              </a:rPr>
              <a:t>Il a comme finalité de créer des outils et supports de formation </a:t>
            </a:r>
            <a:r>
              <a:rPr lang="fr-FR" sz="2600" dirty="0" smtClean="0">
                <a:solidFill>
                  <a:srgbClr val="000000"/>
                </a:solidFill>
                <a:latin typeface="Comic Sans MS" pitchFamily="66" charset="0"/>
              </a:rPr>
              <a:t>permettant de </a:t>
            </a:r>
            <a:r>
              <a:rPr lang="fr-FR" sz="2600" dirty="0">
                <a:solidFill>
                  <a:srgbClr val="000000"/>
                </a:solidFill>
                <a:latin typeface="Comic Sans MS" pitchFamily="66" charset="0"/>
              </a:rPr>
              <a:t>parfaire les compétences comportementales des employés</a:t>
            </a:r>
            <a:r>
              <a:rPr lang="fr-FR" sz="2600" b="1" dirty="0">
                <a:solidFill>
                  <a:srgbClr val="000000"/>
                </a:solidFill>
                <a:latin typeface="Comic Sans MS" pitchFamily="66" charset="0"/>
              </a:rPr>
              <a:t>.</a:t>
            </a:r>
            <a:r>
              <a:rPr lang="fr-FR" sz="2600" dirty="0">
                <a:solidFill>
                  <a:srgbClr val="000000"/>
                </a:solidFill>
                <a:latin typeface="Comic Sans MS" pitchFamily="66" charset="0"/>
              </a:rPr>
              <a:t> Ces supports s’appuient sur des minis séquences vidéos illustrant </a:t>
            </a:r>
            <a:r>
              <a:rPr lang="fr-FR" sz="2600" dirty="0">
                <a:solidFill>
                  <a:schemeClr val="tx1"/>
                </a:solidFill>
                <a:latin typeface="Comic Sans MS" pitchFamily="66" charset="0"/>
              </a:rPr>
              <a:t>les </a:t>
            </a:r>
            <a:r>
              <a:rPr lang="fr-FR" sz="2600" dirty="0">
                <a:solidFill>
                  <a:srgbClr val="000000"/>
                </a:solidFill>
                <a:latin typeface="Comic Sans MS" pitchFamily="66" charset="0"/>
              </a:rPr>
              <a:t>différentes techniques de vente, relationnelles et de communication en réception.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latin typeface="Comic Sans MS" pitchFamily="66" charset="0"/>
              </a:rPr>
              <a:t>INTRODUCTION</a:t>
            </a:r>
            <a:endParaRPr lang="fr-FR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2204864"/>
            <a:ext cx="7745505" cy="3877815"/>
          </a:xfrm>
        </p:spPr>
        <p:txBody>
          <a:bodyPr/>
          <a:lstStyle/>
          <a:p>
            <a:pPr marL="0" lvl="0" indent="0">
              <a:buClr>
                <a:srgbClr val="873624"/>
              </a:buClr>
              <a:buNone/>
            </a:pPr>
            <a:endParaRPr lang="fr-FR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 algn="just">
              <a:buClr>
                <a:srgbClr val="873624"/>
              </a:buClr>
              <a:buNone/>
            </a:pPr>
            <a:r>
              <a:rPr lang="fr-FR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mic Sans MS" pitchFamily="66" charset="0"/>
              </a:rPr>
              <a:t>1- </a:t>
            </a: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Comic Sans MS" pitchFamily="66" charset="0"/>
              </a:rPr>
              <a:t>TECHNIQUES DE VENTES </a:t>
            </a:r>
          </a:p>
          <a:p>
            <a:pPr lvl="0" algn="just">
              <a:buClr>
                <a:srgbClr val="873624"/>
              </a:buClr>
              <a:buFont typeface="Wingdings" pitchFamily="2" charset="2"/>
              <a:buChar char="v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Comic Sans MS" pitchFamily="66" charset="0"/>
              </a:rPr>
              <a:t> Définition </a:t>
            </a:r>
          </a:p>
          <a:p>
            <a:pPr lvl="0" algn="just">
              <a:buClr>
                <a:srgbClr val="873624"/>
              </a:buClr>
              <a:buFont typeface="Wingdings" pitchFamily="2" charset="2"/>
              <a:buChar char="v"/>
            </a:pPr>
            <a:r>
              <a:rPr lang="fr-FR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mic Sans MS" pitchFamily="66" charset="0"/>
              </a:rPr>
              <a:t> Exemples </a:t>
            </a:r>
            <a:endParaRPr lang="fr-FR" dirty="0">
              <a:solidFill>
                <a:prstClr val="black">
                  <a:lumMod val="85000"/>
                  <a:lumOff val="15000"/>
                </a:prstClr>
              </a:solidFill>
              <a:latin typeface="Comic Sans MS" pitchFamily="66" charset="0"/>
            </a:endParaRPr>
          </a:p>
          <a:p>
            <a:pPr marL="0" indent="0" algn="just">
              <a:buNone/>
            </a:pPr>
            <a:endParaRPr lang="fr-FR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fr-FR" dirty="0">
                <a:latin typeface="Comic Sans MS" pitchFamily="66" charset="0"/>
              </a:rPr>
              <a:t>2</a:t>
            </a:r>
            <a:r>
              <a:rPr lang="fr-FR" dirty="0" smtClean="0">
                <a:latin typeface="Comic Sans MS" pitchFamily="66" charset="0"/>
              </a:rPr>
              <a:t> – </a:t>
            </a:r>
            <a:r>
              <a:rPr lang="fr-FR" b="1" dirty="0" smtClean="0">
                <a:latin typeface="Comic Sans MS" pitchFamily="66" charset="0"/>
              </a:rPr>
              <a:t>COMMUNICATION</a:t>
            </a:r>
          </a:p>
          <a:p>
            <a:pPr algn="just">
              <a:buFont typeface="Wingdings" pitchFamily="2" charset="2"/>
              <a:buChar char="v"/>
            </a:pPr>
            <a:r>
              <a:rPr lang="fr-FR" dirty="0"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Les points clefs </a:t>
            </a:r>
          </a:p>
          <a:p>
            <a:pPr>
              <a:buFont typeface="Wingdings" pitchFamily="2" charset="2"/>
              <a:buChar char="v"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latin typeface="Comic Sans MS" pitchFamily="66" charset="0"/>
              </a:rPr>
              <a:t>SOMMAIRE</a:t>
            </a:r>
            <a:endParaRPr lang="fr-FR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1459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988840"/>
            <a:ext cx="8136903" cy="4725144"/>
          </a:xfrm>
        </p:spPr>
        <p:txBody>
          <a:bodyPr>
            <a:noAutofit/>
          </a:bodyPr>
          <a:lstStyle/>
          <a:p>
            <a:r>
              <a:rPr lang="fr-FR" dirty="0">
                <a:latin typeface="Comic Sans MS" pitchFamily="66" charset="0"/>
              </a:rPr>
              <a:t>  </a:t>
            </a:r>
            <a:r>
              <a:rPr lang="fr-FR" b="1" dirty="0">
                <a:latin typeface="Comic Sans MS" pitchFamily="66" charset="0"/>
              </a:rPr>
              <a:t>Définition  </a:t>
            </a:r>
          </a:p>
          <a:p>
            <a:pPr marL="0" indent="0" algn="ctr">
              <a:buNone/>
            </a:pPr>
            <a:endParaRPr lang="fr-FR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fr-FR" dirty="0">
                <a:latin typeface="Comic Sans MS"/>
              </a:rPr>
              <a:t>Ensemble de méthodes permettant </a:t>
            </a:r>
            <a:r>
              <a:rPr lang="fr-FR" dirty="0">
                <a:latin typeface="Comic Sans MS" pitchFamily="66" charset="0"/>
              </a:rPr>
              <a:t>:</a:t>
            </a:r>
          </a:p>
          <a:p>
            <a:pPr marL="0" indent="0">
              <a:buNone/>
            </a:pPr>
            <a:endParaRPr lang="fr-FR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fr-FR" dirty="0">
                <a:latin typeface="Comic Sans MS" pitchFamily="66" charset="0"/>
              </a:rPr>
              <a:t>-  De satisfaire et de fidéliser les client</a:t>
            </a:r>
          </a:p>
          <a:p>
            <a:pPr marL="0" indent="0" algn="just">
              <a:buNone/>
            </a:pPr>
            <a:endParaRPr lang="fr-FR" dirty="0">
              <a:solidFill>
                <a:srgbClr val="262626"/>
              </a:solidFill>
              <a:latin typeface="Comic Sans MS"/>
            </a:endParaRPr>
          </a:p>
          <a:p>
            <a:pPr marL="0" indent="0">
              <a:buNone/>
            </a:pPr>
            <a:r>
              <a:rPr lang="fr-FR" dirty="0">
                <a:latin typeface="Comic Sans MS" pitchFamily="66" charset="0"/>
              </a:rPr>
              <a:t>- D’augmenter le CA, afin de répondre aux objectifs commerciaux de l’hôtel .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latin typeface="Comic Sans MS" pitchFamily="66" charset="0"/>
              </a:rPr>
              <a:t>TECHNIQUES DE VENTE</a:t>
            </a:r>
            <a:endParaRPr lang="fr-FR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482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48" y="116632"/>
            <a:ext cx="7756263" cy="1607546"/>
          </a:xfrm>
        </p:spPr>
        <p:txBody>
          <a:bodyPr/>
          <a:lstStyle/>
          <a:p>
            <a:r>
              <a:rPr lang="fr-FR" sz="3600" dirty="0" smtClean="0">
                <a:solidFill>
                  <a:srgbClr val="895D1D"/>
                </a:solidFill>
                <a:latin typeface="Comic Sans MS" pitchFamily="66" charset="0"/>
              </a:rPr>
              <a:t>Contexte d’application de ces techniques en réception</a:t>
            </a:r>
            <a:br>
              <a:rPr lang="fr-FR" sz="3600" dirty="0" smtClean="0">
                <a:solidFill>
                  <a:srgbClr val="895D1D"/>
                </a:solidFill>
                <a:latin typeface="Comic Sans MS" pitchFamily="66" charset="0"/>
              </a:rPr>
            </a:br>
            <a:r>
              <a:rPr lang="fr-FR" sz="2000" dirty="0" smtClean="0">
                <a:solidFill>
                  <a:srgbClr val="895D1D"/>
                </a:solidFill>
                <a:latin typeface="Comic Sans MS" pitchFamily="66" charset="0"/>
              </a:rPr>
              <a:t>(quelques exemples)</a:t>
            </a:r>
            <a:endParaRPr lang="fr-FR" sz="2000" dirty="0">
              <a:solidFill>
                <a:srgbClr val="895D1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67544" y="2348880"/>
            <a:ext cx="3744416" cy="3877056"/>
          </a:xfrm>
        </p:spPr>
        <p:txBody>
          <a:bodyPr/>
          <a:lstStyle/>
          <a:p>
            <a:pPr marL="0" indent="0" algn="ctr">
              <a:buFont typeface="Arial" pitchFamily="34" charset="0"/>
              <a:buChar char="•"/>
            </a:pPr>
            <a:r>
              <a:rPr lang="fr-FR" dirty="0" smtClean="0">
                <a:latin typeface="Comic Sans MS" pitchFamily="66" charset="0"/>
              </a:rPr>
              <a:t>  Vente </a:t>
            </a:r>
            <a:r>
              <a:rPr lang="fr-FR" dirty="0">
                <a:latin typeface="Comic Sans MS" pitchFamily="66" charset="0"/>
              </a:rPr>
              <a:t>d’une prestation </a:t>
            </a:r>
            <a:r>
              <a:rPr lang="fr-FR" dirty="0" smtClean="0">
                <a:latin typeface="Comic Sans MS" pitchFamily="66" charset="0"/>
              </a:rPr>
              <a:t>d’hébergement</a:t>
            </a:r>
          </a:p>
          <a:p>
            <a:pPr marL="0" indent="0" algn="just">
              <a:buNone/>
            </a:pPr>
            <a:endParaRPr lang="fr-FR" dirty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dirty="0" err="1" smtClean="0">
                <a:latin typeface="Comic Sans MS" pitchFamily="66" charset="0"/>
              </a:rPr>
              <a:t>Upsell</a:t>
            </a:r>
            <a:endParaRPr lang="fr-FR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fr-FR" dirty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dirty="0">
                <a:latin typeface="Comic Sans MS" pitchFamily="66" charset="0"/>
              </a:rPr>
              <a:t>Upgrade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4860032" y="2348880"/>
            <a:ext cx="3960440" cy="3877056"/>
          </a:xfrm>
        </p:spPr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r>
              <a:rPr lang="fr-FR" dirty="0">
                <a:latin typeface="Comic Sans MS" pitchFamily="66" charset="0"/>
              </a:rPr>
              <a:t>Cross </a:t>
            </a:r>
            <a:r>
              <a:rPr lang="fr-FR" dirty="0" err="1" smtClean="0">
                <a:latin typeface="Comic Sans MS" pitchFamily="66" charset="0"/>
              </a:rPr>
              <a:t>selling</a:t>
            </a:r>
            <a:endParaRPr lang="fr-FR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fr-FR" dirty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dirty="0" err="1">
                <a:solidFill>
                  <a:prstClr val="black">
                    <a:lumMod val="85000"/>
                    <a:lumOff val="15000"/>
                  </a:prstClr>
                </a:solidFill>
                <a:latin typeface="Comic Sans MS" pitchFamily="66" charset="0"/>
              </a:rPr>
              <a:t>Dynamic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Comic Sans MS" pitchFamily="66" charset="0"/>
              </a:rPr>
              <a:t> </a:t>
            </a:r>
            <a:r>
              <a:rPr lang="fr-FR" dirty="0" err="1" smtClean="0">
                <a:latin typeface="Comic Sans MS" pitchFamily="66" charset="0"/>
              </a:rPr>
              <a:t>Pricing</a:t>
            </a:r>
            <a:endParaRPr lang="fr-FR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fr-FR" dirty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dirty="0">
                <a:latin typeface="Comic Sans MS" pitchFamily="66" charset="0"/>
              </a:rPr>
              <a:t>La vente de carte fidélité </a:t>
            </a:r>
            <a:endParaRPr lang="fr-FR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fr-FR" dirty="0" smtClean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dirty="0">
                <a:latin typeface="Comic Sans MS" pitchFamily="66" charset="0"/>
              </a:rPr>
              <a:t> La gestion des remarques </a:t>
            </a:r>
          </a:p>
          <a:p>
            <a:pPr marL="0" indent="0" algn="ctr">
              <a:buNone/>
            </a:pPr>
            <a:r>
              <a:rPr lang="fr-FR" dirty="0">
                <a:latin typeface="Comic Sans MS" pitchFamily="66" charset="0"/>
              </a:rPr>
              <a:t>et réclamations clients </a:t>
            </a:r>
          </a:p>
          <a:p>
            <a:pPr algn="just">
              <a:buFont typeface="Arial" pitchFamily="34" charset="0"/>
              <a:buChar char="•"/>
            </a:pPr>
            <a:endParaRPr lang="fr-FR" dirty="0">
              <a:latin typeface="Comic Sans MS" pitchFamily="66" charset="0"/>
            </a:endParaRP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8656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844824"/>
          </a:xfrm>
        </p:spPr>
        <p:txBody>
          <a:bodyPr/>
          <a:lstStyle/>
          <a:p>
            <a:r>
              <a:rPr lang="fr-FR" sz="4000" dirty="0" smtClean="0">
                <a:latin typeface="Comic Sans MS" pitchFamily="66" charset="0"/>
              </a:rPr>
              <a:t>TECHNIQUES RELATIONNELLES </a:t>
            </a:r>
            <a:br>
              <a:rPr lang="fr-FR" sz="4000" dirty="0" smtClean="0">
                <a:latin typeface="Comic Sans MS" pitchFamily="66" charset="0"/>
              </a:rPr>
            </a:br>
            <a:r>
              <a:rPr lang="fr-FR" sz="4000" dirty="0" smtClean="0">
                <a:latin typeface="Comic Sans MS" pitchFamily="66" charset="0"/>
              </a:rPr>
              <a:t>ET </a:t>
            </a:r>
            <a:br>
              <a:rPr lang="fr-FR" sz="4000" dirty="0" smtClean="0">
                <a:latin typeface="Comic Sans MS" pitchFamily="66" charset="0"/>
              </a:rPr>
            </a:br>
            <a:r>
              <a:rPr lang="fr-FR" sz="4000" dirty="0" smtClean="0">
                <a:latin typeface="Comic Sans MS" pitchFamily="66" charset="0"/>
              </a:rPr>
              <a:t>DE COMMUNICATION</a:t>
            </a:r>
            <a:endParaRPr lang="fr-FR" sz="4000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41410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 smtClean="0">
                <a:latin typeface="Comic Sans MS" pitchFamily="66" charset="0"/>
              </a:rPr>
              <a:t>1- Ecouter</a:t>
            </a:r>
            <a:r>
              <a:rPr lang="fr-FR" dirty="0" smtClean="0">
                <a:latin typeface="Comic Sans MS" pitchFamily="66" charset="0"/>
              </a:rPr>
              <a:t> c’est : </a:t>
            </a:r>
          </a:p>
          <a:p>
            <a:pPr>
              <a:buNone/>
            </a:pPr>
            <a:endParaRPr lang="fr-FR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Comic Sans MS" pitchFamily="66" charset="0"/>
              </a:rPr>
              <a:t> Etre attentif</a:t>
            </a:r>
          </a:p>
          <a:p>
            <a:pPr>
              <a:buFont typeface="Arial" pitchFamily="34" charset="0"/>
              <a:buChar char="•"/>
            </a:pPr>
            <a:endParaRPr lang="fr-FR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Comic Sans MS" pitchFamily="66" charset="0"/>
              </a:rPr>
              <a:t> faire preuve d’empathie </a:t>
            </a:r>
          </a:p>
          <a:p>
            <a:pPr marL="0" indent="0">
              <a:buNone/>
            </a:pPr>
            <a:endParaRPr lang="fr-FR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latin typeface="Comic Sans MS" pitchFamily="66" charset="0"/>
              </a:rPr>
              <a:t>Avoir une attitud</a:t>
            </a:r>
            <a:r>
              <a:rPr lang="fr-FR" dirty="0" smtClean="0">
                <a:latin typeface="Comic Sans MS" pitchFamily="66" charset="0"/>
              </a:rPr>
              <a:t>e</a:t>
            </a:r>
            <a:r>
              <a:rPr lang="fr-FR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Comic Sans MS" pitchFamily="66" charset="0"/>
              </a:rPr>
              <a:t>disponible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Comic Sans MS" pitchFamily="66" charset="0"/>
              </a:rPr>
              <a:t>Prendre note 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endParaRPr lang="fr-FR" sz="1900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43570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000" b="1" dirty="0" smtClean="0">
                <a:latin typeface="Comic Sans MS" pitchFamily="66" charset="0"/>
              </a:rPr>
              <a:t>2- Reformuler</a:t>
            </a:r>
            <a:r>
              <a:rPr lang="fr-FR" sz="2000" dirty="0" smtClean="0">
                <a:latin typeface="Comic Sans MS" pitchFamily="66" charset="0"/>
              </a:rPr>
              <a:t> c’est : </a:t>
            </a:r>
          </a:p>
          <a:p>
            <a:pPr marL="0" indent="0" algn="just">
              <a:buNone/>
            </a:pPr>
            <a:endParaRPr lang="fr-FR" sz="2000" dirty="0" smtClean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000" dirty="0" smtClean="0">
                <a:latin typeface="Comic Sans MS" pitchFamily="66" charset="0"/>
              </a:rPr>
              <a:t>Reprendre les propos du client </a:t>
            </a:r>
          </a:p>
          <a:p>
            <a:pPr marL="0" indent="0" algn="just">
              <a:buNone/>
            </a:pPr>
            <a:endParaRPr lang="fr-FR" sz="2000" dirty="0" smtClean="0">
              <a:latin typeface="Comic Sans MS" pitchFamily="66" charset="0"/>
            </a:endParaRPr>
          </a:p>
          <a:p>
            <a:pPr algn="just">
              <a:buFontTx/>
              <a:buChar char="-"/>
            </a:pPr>
            <a:r>
              <a:rPr lang="fr-FR" sz="2000" dirty="0" smtClean="0">
                <a:latin typeface="Comic Sans MS" pitchFamily="66" charset="0"/>
              </a:rPr>
              <a:t>de façon synthétique</a:t>
            </a:r>
          </a:p>
          <a:p>
            <a:pPr algn="just">
              <a:buFontTx/>
              <a:buChar char="-"/>
            </a:pPr>
            <a:r>
              <a:rPr lang="fr-FR" sz="2000" dirty="0" smtClean="0">
                <a:latin typeface="Comic Sans MS" pitchFamily="66" charset="0"/>
              </a:rPr>
              <a:t>sans rien omettre</a:t>
            </a:r>
          </a:p>
          <a:p>
            <a:pPr algn="just">
              <a:buFontTx/>
              <a:buChar char="-"/>
            </a:pPr>
            <a:r>
              <a:rPr lang="fr-FR" sz="2000" dirty="0" smtClean="0">
                <a:latin typeface="Comic Sans MS" pitchFamily="66" charset="0"/>
              </a:rPr>
              <a:t>avec d’autres mots  </a:t>
            </a:r>
          </a:p>
          <a:p>
            <a:pPr algn="just">
              <a:buFontTx/>
              <a:buChar char="-"/>
            </a:pPr>
            <a:r>
              <a:rPr lang="fr-FR" sz="2000" dirty="0" smtClean="0">
                <a:latin typeface="Comic Sans MS" pitchFamily="66" charset="0"/>
              </a:rPr>
              <a:t>sans déformer </a:t>
            </a:r>
          </a:p>
          <a:p>
            <a:pPr marL="0" indent="0" algn="just">
              <a:buNone/>
            </a:pPr>
            <a:endParaRPr lang="fr-FR" sz="2000" dirty="0" smtClean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0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mic Sans MS" pitchFamily="66" charset="0"/>
              </a:rPr>
              <a:t>Montrer que l’on a compris e</a:t>
            </a:r>
            <a:r>
              <a:rPr lang="fr-FR" sz="2000" dirty="0" smtClean="0">
                <a:latin typeface="Comic Sans MS" pitchFamily="66" charset="0"/>
              </a:rPr>
              <a:t>n terminant par une question. </a:t>
            </a:r>
          </a:p>
          <a:p>
            <a:pPr marL="0" indent="0">
              <a:buNone/>
            </a:pPr>
            <a:endParaRPr lang="fr-FR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34104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b="1" dirty="0" smtClean="0">
                <a:latin typeface="Comic Sans MS" pitchFamily="66" charset="0"/>
              </a:rPr>
              <a:t>3- Questionner</a:t>
            </a:r>
            <a:r>
              <a:rPr lang="fr-FR" dirty="0" smtClean="0">
                <a:latin typeface="Comic Sans MS" pitchFamily="66" charset="0"/>
              </a:rPr>
              <a:t> permet </a:t>
            </a:r>
          </a:p>
          <a:p>
            <a:pPr marL="0" indent="0" algn="just">
              <a:buNone/>
            </a:pPr>
            <a:endParaRPr lang="fr-FR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fr-FR" dirty="0" smtClean="0">
                <a:latin typeface="Comic Sans MS" pitchFamily="66" charset="0"/>
              </a:rPr>
              <a:t>a) </a:t>
            </a:r>
            <a:r>
              <a:rPr lang="fr-FR" dirty="0">
                <a:latin typeface="Comic Sans MS" pitchFamily="66" charset="0"/>
              </a:rPr>
              <a:t>L</a:t>
            </a:r>
            <a:r>
              <a:rPr lang="fr-FR" dirty="0" smtClean="0">
                <a:latin typeface="Comic Sans MS" pitchFamily="66" charset="0"/>
              </a:rPr>
              <a:t>a </a:t>
            </a:r>
            <a:r>
              <a:rPr lang="fr-FR" dirty="0">
                <a:latin typeface="Comic Sans MS" pitchFamily="66" charset="0"/>
              </a:rPr>
              <a:t>découverte des besoins du client </a:t>
            </a:r>
          </a:p>
          <a:p>
            <a:pPr marL="0" indent="0" algn="just">
              <a:buNone/>
            </a:pPr>
            <a:endParaRPr lang="fr-FR" dirty="0" smtClean="0">
              <a:latin typeface="Comic Sans MS" pitchFamily="66" charset="0"/>
            </a:endParaRPr>
          </a:p>
          <a:p>
            <a:pPr algn="just">
              <a:buNone/>
            </a:pPr>
            <a:r>
              <a:rPr lang="fr-FR" dirty="0" smtClean="0">
                <a:solidFill>
                  <a:schemeClr val="tx1"/>
                </a:solidFill>
                <a:latin typeface="Comic Sans MS" pitchFamily="66" charset="0"/>
              </a:rPr>
              <a:t>b) </a:t>
            </a:r>
            <a:r>
              <a:rPr lang="fr-FR" dirty="0">
                <a:solidFill>
                  <a:schemeClr val="tx1"/>
                </a:solidFill>
                <a:latin typeface="Comic Sans MS" pitchFamily="66" charset="0"/>
              </a:rPr>
              <a:t>D</a:t>
            </a:r>
            <a:r>
              <a:rPr lang="fr-FR" dirty="0" smtClean="0">
                <a:solidFill>
                  <a:schemeClr val="tx1"/>
                </a:solidFill>
                <a:latin typeface="Comic Sans MS" pitchFamily="66" charset="0"/>
              </a:rPr>
              <a:t>ésamorcer une situation litigieuse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>
                <a:latin typeface="Comic Sans MS" pitchFamily="66" charset="0"/>
              </a:rPr>
              <a:t>  En posant les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questions de </a:t>
            </a:r>
            <a:r>
              <a:rPr lang="fr-FR" dirty="0" smtClean="0">
                <a:solidFill>
                  <a:srgbClr val="000000"/>
                </a:solidFill>
                <a:latin typeface="Comic Sans MS" pitchFamily="66" charset="0"/>
              </a:rPr>
              <a:t>façon alternée</a:t>
            </a:r>
          </a:p>
          <a:p>
            <a:pPr algn="just">
              <a:buFontTx/>
              <a:buChar char="-"/>
            </a:pPr>
            <a:r>
              <a:rPr lang="fr-FR" dirty="0" smtClean="0">
                <a:latin typeface="Comic Sans MS" pitchFamily="66" charset="0"/>
              </a:rPr>
              <a:t>Ouvertes ou fermées</a:t>
            </a:r>
          </a:p>
          <a:p>
            <a:pPr algn="just">
              <a:buFontTx/>
              <a:buChar char="-"/>
            </a:pPr>
            <a:r>
              <a:rPr lang="fr-FR" dirty="0" smtClean="0">
                <a:solidFill>
                  <a:srgbClr val="000000"/>
                </a:solidFill>
                <a:latin typeface="Comic Sans MS" pitchFamily="66" charset="0"/>
              </a:rPr>
              <a:t>Directes ou indirectes</a:t>
            </a:r>
          </a:p>
          <a:p>
            <a:pPr algn="just">
              <a:buFontTx/>
              <a:buChar char="-"/>
            </a:pPr>
            <a:r>
              <a:rPr lang="fr-FR" dirty="0" smtClean="0">
                <a:solidFill>
                  <a:srgbClr val="000000"/>
                </a:solidFill>
                <a:latin typeface="Comic Sans MS" pitchFamily="66" charset="0"/>
              </a:rPr>
              <a:t>Miroir </a:t>
            </a:r>
            <a:endParaRPr lang="fr-FR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fr-FR" dirty="0" smtClean="0">
              <a:latin typeface="Comic Sans MS" pitchFamily="66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latin typeface="Comic Sans MS" pitchFamily="66" charset="0"/>
              </a:rPr>
              <a:t>COMMUNICATION</a:t>
            </a:r>
            <a:endParaRPr lang="fr-FR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6992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latin typeface="Comic Sans MS" pitchFamily="66" charset="0"/>
              </a:rPr>
              <a:t>Éléments de communication</a:t>
            </a:r>
            <a:endParaRPr lang="fr-FR" sz="4000" dirty="0"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fr-FR" b="1" dirty="0" smtClean="0">
                <a:latin typeface="Comic Sans MS" pitchFamily="66" charset="0"/>
              </a:rPr>
              <a:t>4- Langage verbal</a:t>
            </a:r>
          </a:p>
          <a:p>
            <a:pPr algn="just">
              <a:buNone/>
            </a:pPr>
            <a:endParaRPr lang="fr-FR" b="1" dirty="0" smtClean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dirty="0" smtClean="0">
                <a:latin typeface="Comic Sans MS" pitchFamily="66" charset="0"/>
              </a:rPr>
              <a:t>Le vocabulaire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>
                <a:latin typeface="Comic Sans MS" pitchFamily="66" charset="0"/>
              </a:rPr>
              <a:t>La </a:t>
            </a:r>
            <a:r>
              <a:rPr lang="fr-FR" dirty="0" smtClean="0">
                <a:latin typeface="Comic Sans MS" pitchFamily="66" charset="0"/>
              </a:rPr>
              <a:t>syntaxe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>
                <a:latin typeface="Comic Sans MS" pitchFamily="66" charset="0"/>
              </a:rPr>
              <a:t>Le ton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>
                <a:latin typeface="Comic Sans MS" pitchFamily="66" charset="0"/>
              </a:rPr>
              <a:t>La diction </a:t>
            </a:r>
            <a:endParaRPr lang="fr-FR" dirty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dirty="0" smtClean="0">
                <a:latin typeface="Comic Sans MS" pitchFamily="66" charset="0"/>
              </a:rPr>
              <a:t>Les tics verbaux 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fr-FR" sz="2600" b="1" dirty="0" smtClean="0">
                <a:latin typeface="Comic Sans MS" pitchFamily="66" charset="0"/>
              </a:rPr>
              <a:t>5- Langage </a:t>
            </a:r>
            <a:r>
              <a:rPr lang="fr-FR" sz="2600" b="1" dirty="0">
                <a:latin typeface="Comic Sans MS" pitchFamily="66" charset="0"/>
              </a:rPr>
              <a:t>non verbal </a:t>
            </a:r>
          </a:p>
          <a:p>
            <a:pPr marL="0" indent="0" algn="just">
              <a:buNone/>
            </a:pPr>
            <a:endParaRPr lang="fr-FR" sz="26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600" dirty="0">
                <a:latin typeface="Comic Sans MS" pitchFamily="66" charset="0"/>
              </a:rPr>
              <a:t>L’apparence </a:t>
            </a:r>
            <a:endParaRPr lang="fr-FR" sz="26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600" dirty="0" smtClean="0">
                <a:latin typeface="Comic Sans MS" pitchFamily="66" charset="0"/>
              </a:rPr>
              <a:t>Les </a:t>
            </a:r>
            <a:r>
              <a:rPr lang="fr-FR" sz="2600" dirty="0">
                <a:latin typeface="Comic Sans MS" pitchFamily="66" charset="0"/>
              </a:rPr>
              <a:t>gestes et postures </a:t>
            </a:r>
            <a:endParaRPr lang="fr-FR" sz="26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600" dirty="0" smtClean="0">
                <a:latin typeface="Comic Sans MS" pitchFamily="66" charset="0"/>
              </a:rPr>
              <a:t>Les </a:t>
            </a:r>
            <a:r>
              <a:rPr lang="fr-FR" sz="2600" dirty="0">
                <a:latin typeface="Comic Sans MS" pitchFamily="66" charset="0"/>
              </a:rPr>
              <a:t>expressions </a:t>
            </a:r>
            <a:r>
              <a:rPr lang="fr-FR" sz="2600" dirty="0" smtClean="0">
                <a:latin typeface="Comic Sans MS" pitchFamily="66" charset="0"/>
              </a:rPr>
              <a:t>faciales</a:t>
            </a:r>
          </a:p>
          <a:p>
            <a:pPr>
              <a:buFont typeface="Arial" pitchFamily="34" charset="0"/>
              <a:buChar char="•"/>
            </a:pPr>
            <a:r>
              <a:rPr lang="fr-FR" sz="2600" dirty="0" smtClean="0">
                <a:solidFill>
                  <a:srgbClr val="000000"/>
                </a:solidFill>
                <a:latin typeface="Comic Sans MS" pitchFamily="66" charset="0"/>
              </a:rPr>
              <a:t>Le regard</a:t>
            </a:r>
            <a:r>
              <a:rPr lang="fr-FR" sz="26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fr-FR" sz="2600" dirty="0" smtClean="0">
                <a:latin typeface="Comic Sans MS" pitchFamily="66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fr-FR" sz="2600" dirty="0" smtClean="0">
                <a:solidFill>
                  <a:srgbClr val="000000"/>
                </a:solidFill>
                <a:latin typeface="Comic Sans MS" pitchFamily="66" charset="0"/>
              </a:rPr>
              <a:t>Les</a:t>
            </a:r>
            <a:r>
              <a:rPr lang="fr-FR" sz="26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fr-FR" sz="2600" dirty="0" smtClean="0">
                <a:latin typeface="Comic Sans MS" pitchFamily="66" charset="0"/>
              </a:rPr>
              <a:t>réactions </a:t>
            </a:r>
            <a:r>
              <a:rPr lang="fr-FR" sz="2600" dirty="0">
                <a:latin typeface="Comic Sans MS" pitchFamily="66" charset="0"/>
              </a:rPr>
              <a:t>physiologiques et émotives </a:t>
            </a:r>
            <a:endParaRPr lang="fr-FR" sz="26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600" dirty="0" smtClean="0">
                <a:latin typeface="Comic Sans MS" pitchFamily="66" charset="0"/>
              </a:rPr>
              <a:t>L’utilisation </a:t>
            </a:r>
            <a:r>
              <a:rPr lang="fr-FR" sz="2600" dirty="0">
                <a:latin typeface="Comic Sans MS" pitchFamily="66" charset="0"/>
              </a:rPr>
              <a:t>de l’espace et des </a:t>
            </a:r>
            <a:r>
              <a:rPr lang="fr-FR" sz="2600" dirty="0" smtClean="0">
                <a:latin typeface="Comic Sans MS" pitchFamily="66" charset="0"/>
              </a:rPr>
              <a:t>objets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5108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2132857"/>
            <a:ext cx="8712969" cy="4464496"/>
          </a:xfrm>
        </p:spPr>
        <p:txBody>
          <a:bodyPr>
            <a:noAutofit/>
          </a:bodyPr>
          <a:lstStyle/>
          <a:p>
            <a:pPr algn="just"/>
            <a:r>
              <a:rPr lang="fr-FR" sz="2200" dirty="0" smtClean="0">
                <a:solidFill>
                  <a:srgbClr val="000000"/>
                </a:solidFill>
                <a:latin typeface="Comic Sans MS" pitchFamily="66" charset="0"/>
              </a:rPr>
              <a:t>Il </a:t>
            </a:r>
            <a:r>
              <a:rPr lang="fr-FR" sz="2200" dirty="0">
                <a:solidFill>
                  <a:srgbClr val="000000"/>
                </a:solidFill>
                <a:latin typeface="Comic Sans MS" pitchFamily="66" charset="0"/>
              </a:rPr>
              <a:t>est important qu’un réceptionniste soit en permanence vigilant sur l'utilisation des éléments de la communication ainsi que sur la </a:t>
            </a:r>
            <a:r>
              <a:rPr lang="fr-FR" sz="2200" dirty="0" smtClean="0">
                <a:solidFill>
                  <a:srgbClr val="000000"/>
                </a:solidFill>
                <a:latin typeface="Comic Sans MS" pitchFamily="66" charset="0"/>
              </a:rPr>
              <a:t>maîtrise </a:t>
            </a:r>
            <a:r>
              <a:rPr lang="fr-FR" sz="2200" dirty="0">
                <a:solidFill>
                  <a:srgbClr val="000000"/>
                </a:solidFill>
                <a:latin typeface="Comic Sans MS" pitchFamily="66" charset="0"/>
              </a:rPr>
              <a:t>des techniques </a:t>
            </a:r>
            <a:r>
              <a:rPr lang="fr-FR" sz="2200" dirty="0" smtClean="0">
                <a:solidFill>
                  <a:srgbClr val="000000"/>
                </a:solidFill>
                <a:latin typeface="Comic Sans MS" pitchFamily="66" charset="0"/>
              </a:rPr>
              <a:t>de vente </a:t>
            </a:r>
            <a:r>
              <a:rPr lang="fr-FR" sz="2200" dirty="0">
                <a:solidFill>
                  <a:srgbClr val="000000"/>
                </a:solidFill>
                <a:latin typeface="Comic Sans MS" pitchFamily="66" charset="0"/>
              </a:rPr>
              <a:t>afin d’une part de satisfaire le client et  lui laisser une image positive de nos services et d’autre part d’ obtenir son adhésion par rapport à une </a:t>
            </a:r>
            <a:r>
              <a:rPr lang="fr-FR" sz="2200" dirty="0" smtClean="0">
                <a:solidFill>
                  <a:srgbClr val="000000"/>
                </a:solidFill>
                <a:latin typeface="Comic Sans MS" pitchFamily="66" charset="0"/>
              </a:rPr>
              <a:t>vente. </a:t>
            </a:r>
            <a:endParaRPr lang="fr-FR" sz="2200" dirty="0">
              <a:solidFill>
                <a:srgbClr val="000000"/>
              </a:solidFill>
              <a:latin typeface="Comic Sans MS" pitchFamily="66" charset="0"/>
            </a:endParaRPr>
          </a:p>
          <a:p>
            <a:pPr algn="just"/>
            <a:r>
              <a:rPr lang="fr-FR" sz="2200" dirty="0">
                <a:latin typeface="Comic Sans MS" pitchFamily="66" charset="0"/>
              </a:rPr>
              <a:t>A travers les </a:t>
            </a:r>
            <a:r>
              <a:rPr lang="fr-FR" sz="2200" dirty="0">
                <a:solidFill>
                  <a:srgbClr val="000000"/>
                </a:solidFill>
                <a:latin typeface="Comic Sans MS" pitchFamily="66" charset="0"/>
              </a:rPr>
              <a:t>séquences v</a:t>
            </a:r>
            <a:r>
              <a:rPr lang="fr-FR" sz="2200" dirty="0">
                <a:latin typeface="Comic Sans MS" pitchFamily="66" charset="0"/>
              </a:rPr>
              <a:t>idéos suivantes nous avons </a:t>
            </a:r>
            <a:r>
              <a:rPr lang="fr-FR" sz="2200" dirty="0" smtClean="0">
                <a:latin typeface="Comic Sans MS" pitchFamily="66" charset="0"/>
              </a:rPr>
              <a:t>tenté </a:t>
            </a:r>
            <a:r>
              <a:rPr lang="fr-FR" sz="2200" dirty="0">
                <a:latin typeface="Comic Sans MS" pitchFamily="66" charset="0"/>
              </a:rPr>
              <a:t>d’illustrer quelques exemples d’application de ces principes : </a:t>
            </a:r>
          </a:p>
          <a:p>
            <a:pPr>
              <a:buFontTx/>
              <a:buChar char="-"/>
            </a:pPr>
            <a:r>
              <a:rPr lang="fr-FR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L’information et la vente à un segment « Femme d’affaires »</a:t>
            </a:r>
          </a:p>
          <a:p>
            <a:pPr>
              <a:buFontTx/>
              <a:buChar char="-"/>
            </a:pPr>
            <a:r>
              <a:rPr lang="fr-FR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 technique de l’</a:t>
            </a:r>
            <a:r>
              <a:rPr lang="fr-FR" sz="2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upsale</a:t>
            </a:r>
            <a:endParaRPr lang="fr-FR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fr-FR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 traitement d’une réclamation client </a:t>
            </a:r>
          </a:p>
          <a:p>
            <a:pPr>
              <a:buFontTx/>
              <a:buChar char="-"/>
            </a:pPr>
            <a:r>
              <a:rPr lang="fr-FR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 présentation d’un prix modulable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latin typeface="Comic Sans MS" pitchFamily="66" charset="0"/>
              </a:rPr>
              <a:t>CONCLUSION </a:t>
            </a:r>
            <a:endParaRPr lang="fr-FR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956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re relié">
  <a:themeElements>
    <a:clrScheme name="Livre reli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Livre reli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vre reli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650</TotalTime>
  <Words>340</Words>
  <Application>Microsoft Office PowerPoint</Application>
  <PresentationFormat>Affichage à l'écran (4:3)</PresentationFormat>
  <Paragraphs>112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Livre relié</vt:lpstr>
      <vt:lpstr>APPROFONDISSEMENT PROFESSIONNEL REGIONAL</vt:lpstr>
      <vt:lpstr>INTRODUCTION</vt:lpstr>
      <vt:lpstr>SOMMAIRE</vt:lpstr>
      <vt:lpstr>TECHNIQUES DE VENTE</vt:lpstr>
      <vt:lpstr>Contexte d’application de ces techniques en réception (quelques exemples)</vt:lpstr>
      <vt:lpstr>TECHNIQUES RELATIONNELLES  ET  DE COMMUNICATION</vt:lpstr>
      <vt:lpstr>COMMUNICATION</vt:lpstr>
      <vt:lpstr>Éléments de communication</vt:lpstr>
      <vt:lpstr>CONCLUSION </vt:lpstr>
      <vt:lpstr>Nous vous remercions de votre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Perrine</dc:creator>
  <cp:lastModifiedBy>DEHOUCK</cp:lastModifiedBy>
  <cp:revision>96</cp:revision>
  <dcterms:created xsi:type="dcterms:W3CDTF">2013-01-16T21:09:22Z</dcterms:created>
  <dcterms:modified xsi:type="dcterms:W3CDTF">2013-05-09T14:57:11Z</dcterms:modified>
</cp:coreProperties>
</file>